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2" r:id="rId6"/>
    <p:sldId id="259" r:id="rId7"/>
    <p:sldId id="263" r:id="rId8"/>
    <p:sldId id="260" r:id="rId9"/>
    <p:sldId id="261" r:id="rId10"/>
    <p:sldId id="264" r:id="rId11"/>
    <p:sldId id="265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Security concerns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00-47C1-9A79-60BE439133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00-47C1-9A79-60BE439133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00-47C1-9A79-60BE439133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00-47C1-9A79-60BE439133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Spring security</c:v>
                </c:pt>
                <c:pt idx="1">
                  <c:v>Java platform security</c:v>
                </c:pt>
                <c:pt idx="2">
                  <c:v>Java EE security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</c:v>
                </c:pt>
                <c:pt idx="2">
                  <c:v>0.12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8-4B82-B7FA-4FF81C2CF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AD87-4280-45A8-B34C-F10CA08E3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96C1A-58E1-44DB-B3AA-D77B78F7A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2749B-EA7D-482D-8721-62FE3CDBD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07EE8-CCAD-40FB-BA10-2F76A896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99A88-F260-4A19-816A-69AB715C6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0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4520-FBEB-4711-BE45-E6220EF4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FA570-D9BE-41AB-BED9-602F45407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53B52-DB3D-4422-A5A3-45A3317E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8CAE4-AB42-419C-AF6F-89FEAA3A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454A8-9C27-4A2C-9CB0-2312FC55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CB47F6-744F-4E75-951E-17CA4C54A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FA31E-0969-45D7-8BB2-1AF6C1C8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DDF3-4422-40BE-860E-2402A0B3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1CBD1-B44D-4CF5-870A-4CD8D430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448E3-E9A1-4180-848F-FFDD444B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8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E5FCF-D565-4385-94AD-B4EC6E68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F76A4-C920-44FA-A61C-F384A7520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66858-F013-433D-B0E9-F4C138884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AC910-5BC2-4C66-93A0-C58129B22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F1626-698F-4497-ACDF-B8B57D58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B8083-2E51-4252-A3A2-9D74F3D08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D8661-79E9-4398-9545-12B86806D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D5BF7-5F7A-4842-8D32-590DC768E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96631-01E3-4FED-AEBE-D4BF14F3D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4763C-687C-42DF-9B87-8736329A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364AD-EAE2-4EFA-A9F2-A3164211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52E74-8C3E-46B4-B8B5-95923C24C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EDB3F-A906-45D9-9B29-D04EC44CD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29D61-E1C4-4FDE-8423-D65CD163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7E212-1FD8-4E7A-91BF-8D137AA1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4B40B-693B-440D-A778-0476FE1D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5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CF46E-B373-43D2-BAA9-4D28F75E6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B4185-C34C-4195-ACDE-C14723433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C1B11-E107-400A-B47B-3B16A99B2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C87CF5-B21C-41D2-AFB8-22F705200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FE37E-9161-44E3-8158-4440FBFE9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B93226-06A0-41AC-A010-19D488FB4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959442-B022-4549-A8B2-12250571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BE10C-E617-443A-B825-919D5DBE1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1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5AA6-75A4-49D6-B969-13439C958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D73BB2-BA45-49B7-9FF3-B151D37E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6E2760-79CE-4BC7-87E4-9DFDE8C40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64A16D-55A8-4D8A-975E-9773BB2B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0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9BE55-B8D2-4AA7-9A04-427D12B6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2A2107-08E2-4D31-824B-BC5755559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B7C2D-8D48-4E17-B525-DE3F48900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D1CE-F9F6-4536-BD06-D0BB4DB2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0776A-4548-4D07-BD34-40C1D06FD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7F859-27EF-432C-B259-30BE00EBF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A1A95-1CFB-48CE-8EF7-5DD7983D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518CE-8E91-4E30-B945-3ADBF7EB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C9150-6BCA-42D6-A340-0A47DB0A3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62302-D56F-417A-8447-DFF4F8656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172158-5DFA-4AB3-84C7-8CC34AD4B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22FB8-FCCE-401F-85A2-3CB394700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79DC8-A69D-43C5-915D-F8D71AF1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F8EE0-A651-431F-9FEB-D8602D64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835D6-A2E3-43EA-A84F-3540A2E0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4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E15A6E-D27A-4196-B8C7-9269CDA1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3B516-C431-4D4B-A47F-CCBDD41B1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A85EF-7713-4FEF-AEA6-F5177D456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757A-4792-4FAE-9FC3-F8A4381B324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8AD11-55E3-425B-A646-8FAE71697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09D40-A69E-47F9-BF01-1D452FBC1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DBE9-E3C2-4ADF-BDA6-15C91F86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6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1553A-A8FA-4BFA-9120-7DA053BC6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Secure Coding Practices in Java: Challenges and Vulnerabilities</a:t>
            </a:r>
            <a:r>
              <a:rPr lang="en-US" baseline="30000" dirty="0"/>
              <a:t>1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86BA-4CC3-4FF7-8A50-C736F1645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by: Ying Zhang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3E4AFA-D5F9-4F98-8E68-0D2D5B5FC01F}"/>
              </a:ext>
            </a:extLst>
          </p:cNvPr>
          <p:cNvSpPr txBox="1"/>
          <p:nvPr/>
        </p:nvSpPr>
        <p:spPr>
          <a:xfrm>
            <a:off x="369116" y="6063143"/>
            <a:ext cx="11635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aseline="30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Meng, Na, et al. "Secure coding practices in java: Challenges and vulnerabilities." 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2018 IEEE/ACM 40th International Conference on Software Engineering (ICSE)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. IEEE, 2018.</a:t>
            </a:r>
          </a:p>
        </p:txBody>
      </p:sp>
    </p:spTree>
    <p:extLst>
      <p:ext uri="{BB962C8B-B14F-4D97-AF65-F5344CB8AC3E}">
        <p14:creationId xmlns:p14="http://schemas.microsoft.com/office/powerpoint/2010/main" val="4250330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59545-CAC1-4FAB-B962-740FC37C0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39D8F-191F-4E41-A8E5-6BDE72A38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EE security</a:t>
            </a:r>
          </a:p>
          <a:p>
            <a:pPr lvl="1"/>
            <a:r>
              <a:rPr lang="en-US" dirty="0"/>
              <a:t>Authentication &amp; Authorization</a:t>
            </a:r>
          </a:p>
          <a:p>
            <a:r>
              <a:rPr lang="en-US" dirty="0"/>
              <a:t>Access control </a:t>
            </a:r>
          </a:p>
          <a:p>
            <a:r>
              <a:rPr lang="en-US" dirty="0"/>
              <a:t>Secure Communication 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SSL/TLS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6CF1F6-5CF3-4360-9E54-3C6710CE7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363" y="3867006"/>
            <a:ext cx="7829216" cy="205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993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70837-EAF1-4755-A1B9-5293C40F0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Vulnerabilities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A4707-7C70-41D0-B7D2-301CDEF6D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Spring Security’s </a:t>
            </a:r>
            <a:r>
              <a:rPr lang="en-US" dirty="0" err="1"/>
              <a:t>csrf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Disabling CSRF </a:t>
            </a:r>
            <a:r>
              <a:rPr lang="en-US" dirty="0" err="1"/>
              <a:t>pretection</a:t>
            </a:r>
            <a:endParaRPr lang="en-US" dirty="0"/>
          </a:p>
          <a:p>
            <a:r>
              <a:rPr lang="en-US" dirty="0"/>
              <a:t>SSL/TLS</a:t>
            </a:r>
          </a:p>
          <a:p>
            <a:r>
              <a:rPr lang="en-US" dirty="0"/>
              <a:t>Password Hashing </a:t>
            </a:r>
          </a:p>
        </p:txBody>
      </p:sp>
      <p:pic>
        <p:nvPicPr>
          <p:cNvPr id="2054" name="Picture 6" descr="https://xzfile.aliyuncs.com/media/upload/picture/20180805164336-a48248dc-988b-1.png">
            <a:extLst>
              <a:ext uri="{FF2B5EF4-FFF2-40B4-BE49-F238E27FC236}">
                <a16:creationId xmlns:a16="http://schemas.microsoft.com/office/drawing/2014/main" id="{250F0D0D-EA85-475E-BE44-DABA54FDA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509" y="4349419"/>
            <a:ext cx="522922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SSL/TLSåè®®è¯¦è§£ä¸­ï¼å¯ç å¥ä»¶ï¼åå¸ï¼å å¯ï¼å¯é¥äº¤æ¢ç®æ³">
            <a:extLst>
              <a:ext uri="{FF2B5EF4-FFF2-40B4-BE49-F238E27FC236}">
                <a16:creationId xmlns:a16="http://schemas.microsoft.com/office/drawing/2014/main" id="{C668F325-A775-46A8-85AB-BD6490355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862" y="1655087"/>
            <a:ext cx="3742933" cy="330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79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1D5C-794E-4E80-83F3-F1CE31C33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1D1CC-6774-42ED-B97C-F5C44D5AE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Developers should conduct security testing to check whether features work as expected.</a:t>
            </a:r>
          </a:p>
          <a:p>
            <a:r>
              <a:rPr lang="en-US" dirty="0"/>
              <a:t>Library designers should deprecate APIs not intended to be used anymore</a:t>
            </a:r>
          </a:p>
          <a:p>
            <a:r>
              <a:rPr lang="en-US" dirty="0"/>
              <a:t>Tool builders can help by creating automatic tools to diagnose security errors</a:t>
            </a:r>
          </a:p>
        </p:txBody>
      </p:sp>
    </p:spTree>
    <p:extLst>
      <p:ext uri="{BB962C8B-B14F-4D97-AF65-F5344CB8AC3E}">
        <p14:creationId xmlns:p14="http://schemas.microsoft.com/office/powerpoint/2010/main" val="3609684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22FA37-EA03-42C4-9B10-C656675ABF8E}"/>
              </a:ext>
            </a:extLst>
          </p:cNvPr>
          <p:cNvSpPr txBox="1"/>
          <p:nvPr/>
        </p:nvSpPr>
        <p:spPr>
          <a:xfrm>
            <a:off x="3466051" y="2921168"/>
            <a:ext cx="5259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375315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B70C-97ED-4F71-9D86-EB21824FC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Background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55A36-D0AB-4400-9A64-6440C526A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n-US" dirty="0"/>
              <a:t>Stack Overflow</a:t>
            </a:r>
          </a:p>
          <a:p>
            <a:pPr lvl="1"/>
            <a:r>
              <a:rPr lang="en-US" dirty="0"/>
              <a:t>Question &amp; Answers </a:t>
            </a:r>
          </a:p>
          <a:p>
            <a:r>
              <a:rPr lang="en-US" dirty="0"/>
              <a:t>Security issues</a:t>
            </a:r>
          </a:p>
          <a:p>
            <a:pPr lvl="1"/>
            <a:r>
              <a:rPr lang="en-US" dirty="0"/>
              <a:t>Java platform security</a:t>
            </a:r>
          </a:p>
          <a:p>
            <a:pPr lvl="1"/>
            <a:r>
              <a:rPr lang="en-US" dirty="0"/>
              <a:t>Java EE security </a:t>
            </a:r>
          </a:p>
          <a:p>
            <a:pPr lvl="1"/>
            <a:r>
              <a:rPr lang="en-US" dirty="0"/>
              <a:t>Third-party frameworks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5766CB-34D0-4961-AE96-5B0960A34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425" y="1970932"/>
            <a:ext cx="57531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1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71A9D-0194-4E2A-888D-EB2548A66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03C31-C6A8-41C8-8D38-E3898E4F9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447070" cy="3785419"/>
          </a:xfrm>
        </p:spPr>
        <p:txBody>
          <a:bodyPr>
            <a:normAutofit/>
          </a:bodyPr>
          <a:lstStyle/>
          <a:p>
            <a:r>
              <a:rPr lang="en-US" dirty="0"/>
              <a:t>Java Platform security</a:t>
            </a:r>
          </a:p>
          <a:p>
            <a:pPr lvl="1"/>
            <a:r>
              <a:rPr lang="en-US" dirty="0"/>
              <a:t>Java Cryptography Architecture (JCA)</a:t>
            </a:r>
          </a:p>
          <a:p>
            <a:r>
              <a:rPr lang="en-US" dirty="0"/>
              <a:t>Java EE security </a:t>
            </a:r>
          </a:p>
          <a:p>
            <a:r>
              <a:rPr lang="en-US" dirty="0"/>
              <a:t>Third-party security</a:t>
            </a:r>
          </a:p>
          <a:p>
            <a:endParaRPr lang="en-US" dirty="0"/>
          </a:p>
        </p:txBody>
      </p:sp>
      <p:pic>
        <p:nvPicPr>
          <p:cNvPr id="1026" name="Picture 2" descr="Image result for jboss">
            <a:extLst>
              <a:ext uri="{FF2B5EF4-FFF2-40B4-BE49-F238E27FC236}">
                <a16:creationId xmlns:a16="http://schemas.microsoft.com/office/drawing/2014/main" id="{B0548BF0-F1C7-418E-98D9-FBF211EF9B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5" b="3"/>
          <a:stretch/>
        </p:blipFill>
        <p:spPr bwMode="auto">
          <a:xfrm>
            <a:off x="7367962" y="3849872"/>
            <a:ext cx="2087463" cy="213184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jboss">
            <a:extLst>
              <a:ext uri="{FF2B5EF4-FFF2-40B4-BE49-F238E27FC236}">
                <a16:creationId xmlns:a16="http://schemas.microsoft.com/office/drawing/2014/main" id="{58C9CA99-B2EE-4761-9FDC-BC6A566C3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43" y="4427422"/>
            <a:ext cx="2934313" cy="88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java cryptography architecture">
            <a:extLst>
              <a:ext uri="{FF2B5EF4-FFF2-40B4-BE49-F238E27FC236}">
                <a16:creationId xmlns:a16="http://schemas.microsoft.com/office/drawing/2014/main" id="{D4828BAB-5D81-422F-8DBF-52F71D53A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42" y="972369"/>
            <a:ext cx="4572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52165D-8AAB-4AC1-AC67-1339265B893E}"/>
              </a:ext>
            </a:extLst>
          </p:cNvPr>
          <p:cNvSpPr txBox="1"/>
          <p:nvPr/>
        </p:nvSpPr>
        <p:spPr>
          <a:xfrm>
            <a:off x="845122" y="5885265"/>
            <a:ext cx="10821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https://www.google.com/url?sa=i&amp;source=images&amp;cd=&amp;cad=rja&amp;uact=8&amp;ved=2ahUKEwjvsLPmurfgAhVBdt8KHW7PDSgQjRx6BAgBEAU&amp;url=http%3A%2F%2Fwww.itcsolutions.eu%2F2011%2F08%2F22%2Fhow-to-use-bouncy-castle-cryptographic-api-in-netbeans-or-eclipse-for-java-jse-projects%2F&amp;psig=AOvVaw0TNrSKrd1bDQGk9Ho11qtI&amp;ust=1550104159828120</a:t>
            </a:r>
          </a:p>
        </p:txBody>
      </p:sp>
      <p:pic>
        <p:nvPicPr>
          <p:cNvPr id="1036" name="Picture 12" descr="Image result for java Spring  security">
            <a:extLst>
              <a:ext uri="{FF2B5EF4-FFF2-40B4-BE49-F238E27FC236}">
                <a16:creationId xmlns:a16="http://schemas.microsoft.com/office/drawing/2014/main" id="{B45F0A9B-5F7D-48C8-A17A-9865E1A09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715" y="4427422"/>
            <a:ext cx="2705520" cy="119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46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96490-51E8-42F1-8E43-B1192ACD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D50FF-6086-475B-AA44-11FC7544D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17154" cy="2044453"/>
          </a:xfrm>
        </p:spPr>
        <p:txBody>
          <a:bodyPr/>
          <a:lstStyle/>
          <a:p>
            <a:r>
              <a:rPr lang="en-US" dirty="0"/>
              <a:t>Crawl posts from Stack Overflow</a:t>
            </a:r>
          </a:p>
          <a:p>
            <a:r>
              <a:rPr lang="en-US" dirty="0"/>
              <a:t>Filtering posts </a:t>
            </a:r>
          </a:p>
          <a:p>
            <a:r>
              <a:rPr lang="en-US" dirty="0"/>
              <a:t>Characterized relevant posts based on their security concerns, programming challenges, and security vulnerabilities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24D3DF-A175-4E0D-A596-01EE9558E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31" y="3710687"/>
            <a:ext cx="7242846" cy="23068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8A21CE-72B6-4427-9ADB-377206087A3D}"/>
              </a:ext>
            </a:extLst>
          </p:cNvPr>
          <p:cNvSpPr txBox="1"/>
          <p:nvPr/>
        </p:nvSpPr>
        <p:spPr>
          <a:xfrm>
            <a:off x="8112154" y="5755140"/>
            <a:ext cx="3733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Figure1: Taxonomy of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StackOverflow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posts</a:t>
            </a:r>
            <a:r>
              <a:rPr lang="en-US" sz="1600" baseline="30000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8784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10C9-78CE-45AB-B174-FF5F4D589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44BC0-6519-4EA7-A392-DB14BC4C4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common security concerns of developers?</a:t>
            </a:r>
          </a:p>
          <a:p>
            <a:r>
              <a:rPr lang="en-US" dirty="0"/>
              <a:t>What are the common programming challenges?</a:t>
            </a:r>
          </a:p>
          <a:p>
            <a:r>
              <a:rPr lang="en-US" dirty="0"/>
              <a:t>What are the common security vulnerabilities?</a:t>
            </a:r>
          </a:p>
        </p:txBody>
      </p:sp>
    </p:spTree>
    <p:extLst>
      <p:ext uri="{BB962C8B-B14F-4D97-AF65-F5344CB8AC3E}">
        <p14:creationId xmlns:p14="http://schemas.microsoft.com/office/powerpoint/2010/main" val="120475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30883-3579-424B-91F2-8CD740E1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Security Concerns-Distribution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84016-A2EE-422A-A7F4-3BDA32AE6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562600" cy="4351338"/>
          </a:xfrm>
        </p:spPr>
        <p:txBody>
          <a:bodyPr/>
          <a:lstStyle/>
          <a:p>
            <a:r>
              <a:rPr lang="en-US" dirty="0"/>
              <a:t>Implementation questions  </a:t>
            </a:r>
          </a:p>
          <a:p>
            <a:r>
              <a:rPr lang="en-US" dirty="0"/>
              <a:t>Developers need more help to secure Java enterprise applications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26B04F7-53EF-43EE-96DA-9ECB1DD1F5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4833784"/>
              </p:ext>
            </p:extLst>
          </p:nvPr>
        </p:nvGraphicFramePr>
        <p:xfrm>
          <a:off x="6400801" y="1539551"/>
          <a:ext cx="4749281" cy="3778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3CF3A14-CAFF-45F8-A2F3-B215E1C79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93" y="3617382"/>
            <a:ext cx="5897390" cy="187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36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30883-3579-424B-91F2-8CD740E1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Security Concerns - Interests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84016-A2EE-422A-A7F4-3BDA32AE6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5105" cy="13255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Security related posts number increased </a:t>
            </a:r>
          </a:p>
          <a:p>
            <a:r>
              <a:rPr lang="en-US" dirty="0"/>
              <a:t>Developers’ security interests shifted to enterprise application security</a:t>
            </a:r>
          </a:p>
          <a:p>
            <a:r>
              <a:rPr lang="en-US" dirty="0"/>
              <a:t>Secure communication posts received the highest percentage of favorite vote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00F6A-E689-4AB3-993B-4F7395808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700" y="3077122"/>
            <a:ext cx="5200650" cy="30194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693810-BA28-46A0-80BA-C540ED239C1E}"/>
              </a:ext>
            </a:extLst>
          </p:cNvPr>
          <p:cNvSpPr txBox="1"/>
          <p:nvPr/>
        </p:nvSpPr>
        <p:spPr>
          <a:xfrm>
            <a:off x="1859474" y="6091428"/>
            <a:ext cx="9663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Figure 3: posts distribution during 2008 to 2016, developers’ interests towards the security features </a:t>
            </a:r>
            <a:r>
              <a:rPr lang="en-US" sz="1600" baseline="30000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B3772D-D832-47A2-991C-2CC9F40C1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6350" y="3077122"/>
            <a:ext cx="54959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120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61058-FBE6-4077-97EE-264609CC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A702E-B55A-4C35-8742-B7785FA33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76706" cy="4351338"/>
          </a:xfrm>
        </p:spPr>
        <p:txBody>
          <a:bodyPr/>
          <a:lstStyle/>
          <a:p>
            <a:r>
              <a:rPr lang="en-US" dirty="0"/>
              <a:t>Authentication </a:t>
            </a:r>
          </a:p>
          <a:p>
            <a:pPr lvl="1"/>
            <a:r>
              <a:rPr lang="en-US" dirty="0"/>
              <a:t> Integrate Spring Security with different application servers and frameworks</a:t>
            </a:r>
          </a:p>
          <a:p>
            <a:pPr lvl="1"/>
            <a:r>
              <a:rPr lang="en-US" dirty="0"/>
              <a:t>Configure Spring Security using XML or Java</a:t>
            </a:r>
          </a:p>
          <a:p>
            <a:pPr lvl="1"/>
            <a:r>
              <a:rPr lang="en-US" dirty="0"/>
              <a:t>Convert XML-based configurations to Java-based ones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C9DAF-A373-4511-BD54-C213E0484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7096" y="1171382"/>
            <a:ext cx="5263518" cy="500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1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59545-CAC1-4FAB-B962-740FC37C0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39D8F-191F-4E41-A8E5-6BDE72A38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411598" cy="4351338"/>
          </a:xfrm>
        </p:spPr>
        <p:txBody>
          <a:bodyPr/>
          <a:lstStyle/>
          <a:p>
            <a:r>
              <a:rPr lang="en-US" dirty="0"/>
              <a:t>Cryptography</a:t>
            </a:r>
          </a:p>
          <a:p>
            <a:pPr lvl="1"/>
            <a:r>
              <a:rPr lang="en-US" dirty="0"/>
              <a:t>Poor error messages</a:t>
            </a:r>
          </a:p>
          <a:p>
            <a:pPr lvl="1"/>
            <a:r>
              <a:rPr lang="en-US" dirty="0"/>
              <a:t>Difficult to implement security with multiple programming languages</a:t>
            </a:r>
          </a:p>
          <a:p>
            <a:pPr lvl="1"/>
            <a:r>
              <a:rPr lang="fr-FR" dirty="0"/>
              <a:t>Implicite </a:t>
            </a:r>
            <a:r>
              <a:rPr lang="fr-FR" dirty="0" err="1"/>
              <a:t>constraints</a:t>
            </a:r>
            <a:r>
              <a:rPr lang="fr-FR" dirty="0"/>
              <a:t> on API usage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C11232-CFD0-4AB6-AD70-1B3FD2CE0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590" y="932382"/>
            <a:ext cx="4265371" cy="5244581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607FE643-C160-4803-AA52-46BFD8CE1A03}"/>
              </a:ext>
            </a:extLst>
          </p:cNvPr>
          <p:cNvSpPr/>
          <p:nvPr/>
        </p:nvSpPr>
        <p:spPr>
          <a:xfrm>
            <a:off x="6794590" y="3209440"/>
            <a:ext cx="4282751" cy="3452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AAC9A69-D5FE-4DDD-BAD4-FC6141E6C904}"/>
              </a:ext>
            </a:extLst>
          </p:cNvPr>
          <p:cNvSpPr/>
          <p:nvPr/>
        </p:nvSpPr>
        <p:spPr>
          <a:xfrm>
            <a:off x="6794590" y="5425532"/>
            <a:ext cx="4282751" cy="5000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7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326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Secure Coding Practices in Java: Challenges and Vulnerabilities1 </vt:lpstr>
      <vt:lpstr>Background </vt:lpstr>
      <vt:lpstr>Background</vt:lpstr>
      <vt:lpstr>Methodology </vt:lpstr>
      <vt:lpstr>Questions </vt:lpstr>
      <vt:lpstr>Common Security Concerns-Distribution</vt:lpstr>
      <vt:lpstr>Common Security Concerns - Interests </vt:lpstr>
      <vt:lpstr>Program Challenges </vt:lpstr>
      <vt:lpstr>Program Challenges </vt:lpstr>
      <vt:lpstr>Program Challenges </vt:lpstr>
      <vt:lpstr>Security Vulnerabilities</vt:lpstr>
      <vt:lpstr>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Coding Practices in Java: Challenges and Vulnerabilities</dc:title>
  <dc:creator>Wang, Lingxiang (S&amp;T-Student)</dc:creator>
  <cp:lastModifiedBy>Ying</cp:lastModifiedBy>
  <cp:revision>38</cp:revision>
  <dcterms:created xsi:type="dcterms:W3CDTF">2019-02-12T18:27:39Z</dcterms:created>
  <dcterms:modified xsi:type="dcterms:W3CDTF">2019-02-13T03:06:43Z</dcterms:modified>
</cp:coreProperties>
</file>