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9" r:id="rId1"/>
  </p:sldMasterIdLst>
  <p:notesMasterIdLst>
    <p:notesMasterId r:id="rId46"/>
  </p:notesMasterIdLst>
  <p:handoutMasterIdLst>
    <p:handoutMasterId r:id="rId47"/>
  </p:handoutMasterIdLst>
  <p:sldIdLst>
    <p:sldId id="256" r:id="rId2"/>
    <p:sldId id="257" r:id="rId3"/>
    <p:sldId id="327" r:id="rId4"/>
    <p:sldId id="368" r:id="rId5"/>
    <p:sldId id="366" r:id="rId6"/>
    <p:sldId id="370" r:id="rId7"/>
    <p:sldId id="371" r:id="rId8"/>
    <p:sldId id="372" r:id="rId9"/>
    <p:sldId id="367" r:id="rId10"/>
    <p:sldId id="369" r:id="rId11"/>
    <p:sldId id="373" r:id="rId12"/>
    <p:sldId id="374" r:id="rId13"/>
    <p:sldId id="375" r:id="rId14"/>
    <p:sldId id="263" r:id="rId15"/>
    <p:sldId id="325" r:id="rId16"/>
    <p:sldId id="376" r:id="rId17"/>
    <p:sldId id="352" r:id="rId18"/>
    <p:sldId id="329" r:id="rId19"/>
    <p:sldId id="332" r:id="rId20"/>
    <p:sldId id="330" r:id="rId21"/>
    <p:sldId id="331" r:id="rId22"/>
    <p:sldId id="298" r:id="rId23"/>
    <p:sldId id="377" r:id="rId24"/>
    <p:sldId id="378" r:id="rId25"/>
    <p:sldId id="379" r:id="rId26"/>
    <p:sldId id="383" r:id="rId27"/>
    <p:sldId id="381" r:id="rId28"/>
    <p:sldId id="382" r:id="rId29"/>
    <p:sldId id="380" r:id="rId30"/>
    <p:sldId id="385" r:id="rId31"/>
    <p:sldId id="386" r:id="rId32"/>
    <p:sldId id="388" r:id="rId33"/>
    <p:sldId id="387" r:id="rId34"/>
    <p:sldId id="389" r:id="rId35"/>
    <p:sldId id="390" r:id="rId36"/>
    <p:sldId id="391" r:id="rId37"/>
    <p:sldId id="392" r:id="rId38"/>
    <p:sldId id="393" r:id="rId39"/>
    <p:sldId id="394" r:id="rId40"/>
    <p:sldId id="395" r:id="rId41"/>
    <p:sldId id="396" r:id="rId42"/>
    <p:sldId id="397" r:id="rId43"/>
    <p:sldId id="265" r:id="rId44"/>
    <p:sldId id="343"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宋体" charset="-122"/>
        <a:cs typeface="+mn-cs"/>
      </a:defRPr>
    </a:lvl1pPr>
    <a:lvl2pPr marL="457200" algn="l" rtl="0" eaLnBrk="0" fontAlgn="base" hangingPunct="0">
      <a:spcBef>
        <a:spcPct val="0"/>
      </a:spcBef>
      <a:spcAft>
        <a:spcPct val="0"/>
      </a:spcAft>
      <a:defRPr kern="1200">
        <a:solidFill>
          <a:schemeClr val="tx1"/>
        </a:solidFill>
        <a:latin typeface="Calibri" charset="0"/>
        <a:ea typeface="宋体" charset="-122"/>
        <a:cs typeface="+mn-cs"/>
      </a:defRPr>
    </a:lvl2pPr>
    <a:lvl3pPr marL="914400" algn="l" rtl="0" eaLnBrk="0" fontAlgn="base" hangingPunct="0">
      <a:spcBef>
        <a:spcPct val="0"/>
      </a:spcBef>
      <a:spcAft>
        <a:spcPct val="0"/>
      </a:spcAft>
      <a:defRPr kern="1200">
        <a:solidFill>
          <a:schemeClr val="tx1"/>
        </a:solidFill>
        <a:latin typeface="Calibri"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charset="0"/>
        <a:ea typeface="宋体" charset="-122"/>
        <a:cs typeface="+mn-cs"/>
      </a:defRPr>
    </a:lvl5pPr>
    <a:lvl6pPr marL="2286000" algn="l" defTabSz="914400" rtl="0" eaLnBrk="1" latinLnBrk="0" hangingPunct="1">
      <a:defRPr kern="1200">
        <a:solidFill>
          <a:schemeClr val="tx1"/>
        </a:solidFill>
        <a:latin typeface="Calibri" charset="0"/>
        <a:ea typeface="宋体" charset="-122"/>
        <a:cs typeface="+mn-cs"/>
      </a:defRPr>
    </a:lvl6pPr>
    <a:lvl7pPr marL="2743200" algn="l" defTabSz="914400" rtl="0" eaLnBrk="1" latinLnBrk="0" hangingPunct="1">
      <a:defRPr kern="1200">
        <a:solidFill>
          <a:schemeClr val="tx1"/>
        </a:solidFill>
        <a:latin typeface="Calibri" charset="0"/>
        <a:ea typeface="宋体" charset="-122"/>
        <a:cs typeface="+mn-cs"/>
      </a:defRPr>
    </a:lvl7pPr>
    <a:lvl8pPr marL="3200400" algn="l" defTabSz="914400" rtl="0" eaLnBrk="1" latinLnBrk="0" hangingPunct="1">
      <a:defRPr kern="1200">
        <a:solidFill>
          <a:schemeClr val="tx1"/>
        </a:solidFill>
        <a:latin typeface="Calibri" charset="0"/>
        <a:ea typeface="宋体" charset="-122"/>
        <a:cs typeface="+mn-cs"/>
      </a:defRPr>
    </a:lvl8pPr>
    <a:lvl9pPr marL="3657600" algn="l" defTabSz="914400" rtl="0" eaLnBrk="1" latinLnBrk="0" hangingPunct="1">
      <a:defRPr kern="1200">
        <a:solidFill>
          <a:schemeClr val="tx1"/>
        </a:solidFill>
        <a:latin typeface="Calibri"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1B40"/>
    <a:srgbClr val="FFC001"/>
    <a:srgbClr val="F07A06"/>
    <a:srgbClr val="004077"/>
    <a:srgbClr val="7A0000"/>
    <a:srgbClr val="07584E"/>
    <a:srgbClr val="7A8F00"/>
    <a:srgbClr val="FBD7D4"/>
    <a:srgbClr val="942092"/>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0"/>
    <p:restoredTop sz="86630"/>
  </p:normalViewPr>
  <p:slideViewPr>
    <p:cSldViewPr snapToGrid="0" snapToObjects="1">
      <p:cViewPr varScale="1">
        <p:scale>
          <a:sx n="80" d="100"/>
          <a:sy n="80" d="100"/>
        </p:scale>
        <p:origin x="2360" y="176"/>
      </p:cViewPr>
      <p:guideLst>
        <p:guide orient="horz" pos="2160"/>
        <p:guide pos="2880"/>
      </p:guideLst>
    </p:cSldViewPr>
  </p:slideViewPr>
  <p:outlineViewPr>
    <p:cViewPr>
      <p:scale>
        <a:sx n="33" d="100"/>
        <a:sy n="33" d="100"/>
      </p:scale>
      <p:origin x="0" y="-5896"/>
    </p:cViewPr>
  </p:outlin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70" d="100"/>
          <a:sy n="70" d="100"/>
        </p:scale>
        <p:origin x="36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Saved Trigger Number</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Sheet1!$A$2:$A$11</c:f>
              <c:strCache>
                <c:ptCount val="10"/>
                <c:pt idx="0">
                  <c:v>[900, ∞) </c:v>
                </c:pt>
                <c:pt idx="1">
                  <c:v>[800, 900) </c:v>
                </c:pt>
                <c:pt idx="2">
                  <c:v>[700, 800) </c:v>
                </c:pt>
                <c:pt idx="3">
                  <c:v>[600, 700) </c:v>
                </c:pt>
                <c:pt idx="4">
                  <c:v>[500, 600) </c:v>
                </c:pt>
                <c:pt idx="5">
                  <c:v>[400, 500) </c:v>
                </c:pt>
                <c:pt idx="6">
                  <c:v>[300, 400) </c:v>
                </c:pt>
                <c:pt idx="7">
                  <c:v>[200, 300) </c:v>
                </c:pt>
                <c:pt idx="8">
                  <c:v>[100, 200) </c:v>
                </c:pt>
                <c:pt idx="9">
                  <c:v>(0, 100) </c:v>
                </c:pt>
              </c:strCache>
            </c:strRef>
          </c:cat>
          <c:val>
            <c:numRef>
              <c:f>Sheet1!$B$2:$B$11</c:f>
              <c:numCache>
                <c:formatCode>General</c:formatCode>
                <c:ptCount val="10"/>
                <c:pt idx="0">
                  <c:v>355</c:v>
                </c:pt>
                <c:pt idx="1">
                  <c:v>29</c:v>
                </c:pt>
                <c:pt idx="2">
                  <c:v>26</c:v>
                </c:pt>
                <c:pt idx="3">
                  <c:v>36</c:v>
                </c:pt>
                <c:pt idx="4">
                  <c:v>60</c:v>
                </c:pt>
                <c:pt idx="5">
                  <c:v>72</c:v>
                </c:pt>
                <c:pt idx="6">
                  <c:v>101</c:v>
                </c:pt>
                <c:pt idx="7">
                  <c:v>184</c:v>
                </c:pt>
                <c:pt idx="8">
                  <c:v>322</c:v>
                </c:pt>
                <c:pt idx="9">
                  <c:v>3944</c:v>
                </c:pt>
              </c:numCache>
            </c:numRef>
          </c:val>
          <c:extLst>
            <c:ext xmlns:c16="http://schemas.microsoft.com/office/drawing/2014/chart" uri="{C3380CC4-5D6E-409C-BE32-E72D297353CC}">
              <c16:uniqueId val="{00000000-1E35-444E-8139-03E463110A2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Saved Trigger 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C8C-9248-805A-A83F79934E8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C8C-9248-805A-A83F79934E8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C8C-9248-805A-A83F79934E8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C8C-9248-805A-A83F79934E8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C8C-9248-805A-A83F79934E8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C8C-9248-805A-A83F79934E8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C8C-9248-805A-A83F79934E8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C8C-9248-805A-A83F79934E8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BC8C-9248-805A-A83F79934E8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BC8C-9248-805A-A83F79934E8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Sheet1!$A$2:$A$11</c:f>
              <c:strCache>
                <c:ptCount val="10"/>
                <c:pt idx="0">
                  <c:v>[90, 100] </c:v>
                </c:pt>
                <c:pt idx="1">
                  <c:v>[80, 90) </c:v>
                </c:pt>
                <c:pt idx="2">
                  <c:v>[70, 80) </c:v>
                </c:pt>
                <c:pt idx="3">
                  <c:v>[60, 70) </c:v>
                </c:pt>
                <c:pt idx="4">
                  <c:v>[50, 60) </c:v>
                </c:pt>
                <c:pt idx="5">
                  <c:v>[40, 50) </c:v>
                </c:pt>
                <c:pt idx="6">
                  <c:v>[30, 40) </c:v>
                </c:pt>
                <c:pt idx="7">
                  <c:v>[20, 30) </c:v>
                </c:pt>
                <c:pt idx="8">
                  <c:v>[10, 20) </c:v>
                </c:pt>
                <c:pt idx="9">
                  <c:v>(0, 10) </c:v>
                </c:pt>
              </c:strCache>
            </c:strRef>
          </c:cat>
          <c:val>
            <c:numRef>
              <c:f>Sheet1!$B$2:$B$11</c:f>
              <c:numCache>
                <c:formatCode>General</c:formatCode>
                <c:ptCount val="10"/>
                <c:pt idx="0">
                  <c:v>31</c:v>
                </c:pt>
                <c:pt idx="1">
                  <c:v>71</c:v>
                </c:pt>
                <c:pt idx="2">
                  <c:v>124</c:v>
                </c:pt>
                <c:pt idx="3">
                  <c:v>248</c:v>
                </c:pt>
                <c:pt idx="4">
                  <c:v>533</c:v>
                </c:pt>
                <c:pt idx="5">
                  <c:v>632</c:v>
                </c:pt>
                <c:pt idx="6">
                  <c:v>618</c:v>
                </c:pt>
                <c:pt idx="7">
                  <c:v>629</c:v>
                </c:pt>
                <c:pt idx="8">
                  <c:v>707</c:v>
                </c:pt>
                <c:pt idx="9">
                  <c:v>1536</c:v>
                </c:pt>
              </c:numCache>
            </c:numRef>
          </c:val>
          <c:extLst>
            <c:ext xmlns:c16="http://schemas.microsoft.com/office/drawing/2014/chart" uri="{C3380CC4-5D6E-409C-BE32-E72D297353CC}">
              <c16:uniqueId val="{00000014-BC8C-9248-805A-A83F79934E8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Saved Trigger Time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Saved Execution Time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C8C-9248-805A-A83F79934E8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C8C-9248-805A-A83F79934E8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C8C-9248-805A-A83F79934E8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C8C-9248-805A-A83F79934E8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C8C-9248-805A-A83F79934E8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C8C-9248-805A-A83F79934E8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C8C-9248-805A-A83F79934E8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C8C-9248-805A-A83F79934E8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BC8C-9248-805A-A83F79934E8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BC8C-9248-805A-A83F79934E8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[60, ∞) </c:v>
                </c:pt>
                <c:pt idx="1">
                  <c:v>[30, 60) </c:v>
                </c:pt>
                <c:pt idx="2">
                  <c:v>[10, 30) </c:v>
                </c:pt>
                <c:pt idx="3">
                  <c:v>[5, 10) </c:v>
                </c:pt>
                <c:pt idx="4">
                  <c:v>[2, 5) </c:v>
                </c:pt>
                <c:pt idx="5">
                  <c:v>[1, 2) </c:v>
                </c:pt>
                <c:pt idx="6">
                  <c:v>(0, 1) </c:v>
                </c:pt>
              </c:strCache>
            </c:strRef>
          </c:cat>
          <c:val>
            <c:numRef>
              <c:f>Sheet1!$B$2:$B$8</c:f>
              <c:numCache>
                <c:formatCode>General</c:formatCode>
                <c:ptCount val="7"/>
                <c:pt idx="0">
                  <c:v>1145</c:v>
                </c:pt>
                <c:pt idx="1">
                  <c:v>287</c:v>
                </c:pt>
                <c:pt idx="2">
                  <c:v>633</c:v>
                </c:pt>
                <c:pt idx="3">
                  <c:v>442</c:v>
                </c:pt>
                <c:pt idx="4">
                  <c:v>641</c:v>
                </c:pt>
                <c:pt idx="5">
                  <c:v>521</c:v>
                </c:pt>
                <c:pt idx="6">
                  <c:v>900</c:v>
                </c:pt>
              </c:numCache>
            </c:numRef>
          </c:val>
          <c:extLst>
            <c:ext xmlns:c16="http://schemas.microsoft.com/office/drawing/2014/chart" uri="{C3380CC4-5D6E-409C-BE32-E72D297353CC}">
              <c16:uniqueId val="{00000014-BC8C-9248-805A-A83F79934E8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Saved Triger Time Percentage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Saved Triger TIme 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975-B04E-951C-B6A8C392199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975-B04E-951C-B6A8C392199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975-B04E-951C-B6A8C392199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975-B04E-951C-B6A8C392199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975-B04E-951C-B6A8C392199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975-B04E-951C-B6A8C392199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A975-B04E-951C-B6A8C392199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A975-B04E-951C-B6A8C392199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A975-B04E-951C-B6A8C3921996}"/>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A975-B04E-951C-B6A8C392199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Sheet1!$A$2:$A$11</c:f>
              <c:strCache>
                <c:ptCount val="10"/>
                <c:pt idx="0">
                  <c:v>[90, 100] </c:v>
                </c:pt>
                <c:pt idx="1">
                  <c:v>[80, 90) </c:v>
                </c:pt>
                <c:pt idx="2">
                  <c:v>[70, 80) </c:v>
                </c:pt>
                <c:pt idx="3">
                  <c:v>[60, 70) </c:v>
                </c:pt>
                <c:pt idx="4">
                  <c:v>[50, 60) </c:v>
                </c:pt>
                <c:pt idx="5">
                  <c:v>[40, 50) </c:v>
                </c:pt>
                <c:pt idx="6">
                  <c:v>[30, 40) </c:v>
                </c:pt>
                <c:pt idx="7">
                  <c:v>[20, 30) </c:v>
                </c:pt>
                <c:pt idx="8">
                  <c:v>[10, 20) </c:v>
                </c:pt>
                <c:pt idx="9">
                  <c:v>(0, 10) </c:v>
                </c:pt>
              </c:strCache>
            </c:strRef>
          </c:cat>
          <c:val>
            <c:numRef>
              <c:f>Sheet1!$B$2:$B$11</c:f>
              <c:numCache>
                <c:formatCode>General</c:formatCode>
                <c:ptCount val="10"/>
                <c:pt idx="0">
                  <c:v>62</c:v>
                </c:pt>
                <c:pt idx="1">
                  <c:v>87</c:v>
                </c:pt>
                <c:pt idx="2">
                  <c:v>153</c:v>
                </c:pt>
                <c:pt idx="3">
                  <c:v>246</c:v>
                </c:pt>
                <c:pt idx="4">
                  <c:v>462</c:v>
                </c:pt>
                <c:pt idx="5">
                  <c:v>601</c:v>
                </c:pt>
                <c:pt idx="6">
                  <c:v>492</c:v>
                </c:pt>
                <c:pt idx="7">
                  <c:v>448</c:v>
                </c:pt>
                <c:pt idx="8">
                  <c:v>533</c:v>
                </c:pt>
                <c:pt idx="9">
                  <c:v>1485</c:v>
                </c:pt>
              </c:numCache>
            </c:numRef>
          </c:val>
          <c:extLst>
            <c:ext xmlns:c16="http://schemas.microsoft.com/office/drawing/2014/chart" uri="{C3380CC4-5D6E-409C-BE32-E72D297353CC}">
              <c16:uniqueId val="{00000014-A975-B04E-951C-B6A8C392199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207A8E2-E2A3-0D47-B895-90CDF4F2A32E}" type="datetimeFigureOut">
              <a:rPr lang="en-US"/>
              <a:pPr>
                <a:defRPr/>
              </a:pPr>
              <a:t>4/24/19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F6290B8-8572-B342-BB8C-382FF3B95BC3}" type="slidenum">
              <a:rPr lang="en-US"/>
              <a:pPr>
                <a:defRPr/>
              </a:pPr>
              <a:t>‹#›</a:t>
            </a:fld>
            <a:endParaRPr lang="en-US"/>
          </a:p>
        </p:txBody>
      </p:sp>
    </p:spTree>
    <p:extLst>
      <p:ext uri="{BB962C8B-B14F-4D97-AF65-F5344CB8AC3E}">
        <p14:creationId xmlns:p14="http://schemas.microsoft.com/office/powerpoint/2010/main" val="18584518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4T02:36:50.424"/>
    </inkml:context>
    <inkml:brush xml:id="br0">
      <inkml:brushProperty name="width" value="0.05" units="cm"/>
      <inkml:brushProperty name="height" value="0.05" units="cm"/>
      <inkml:brushProperty name="color" value="#66CC00"/>
    </inkml:brush>
  </inkml:definitions>
  <inkml:trace contextRef="#ctx0" brushRef="#br0">12002 871 24575,'-31'0'0,"-9"0"0,6 0 0,1 0 0,4 0 0,12 0 0,-5 0 0,8 0 0,-1 0 0,0 0 0,1 0 0,-1 0 0,0-6 0,1-2 0,-8-7 0,5-8 0,-6 6 0,1-5 0,5 7 0,-12-1 0,12 1 0,-5 7 0,7 1 0,1 1 0,-1 4 0,1-4 0,5-1 0,-4 6 0,5-6 0,-6 7 0,6-6 0,-5 4 0,4-11 0,-5 11 0,6-11 0,-5 12 0,5-12 0,-15 11 0,7-4 0,-6-1 0,7 5 0,-7-11 0,6 11 0,-7-5 0,9 7 0,6-6 0,-13 4 0,4-5 0,-15 7 0,8 0 0,-5 0 0,5 0 0,-8 0 0,1 0 0,-1 0 0,0 0 0,1 0 0,-1 0 0,1 0 0,-1 0 0,1 0 0,7 0 0,-6 0 0,14 0 0,-14 0 0,6-7 0,0 6 0,2-6 0,7 7 0,-7 0 0,6-7 0,-6 5 0,7-4 0,0 6 0,1 0 0,-1 0 0,1 0 0,-1 0 0,7-7 0,-5 6 0,5-6 0,-7 7 0,0-6 0,1 4 0,-8-11 0,5 11 0,-5-12 0,0 13 0,5-12 0,-12 4 0,12 1 0,-12-6 0,12 6 0,-12-8 0,12 1 0,-13-1 0,6 1 0,-7-1 0,7 7 0,-6-5 0,14 6 0,-14-8 0,14 8 0,-14 1 0,6 0 0,0 5 0,-6-5 0,6 0 0,-7 5 0,-1-12 0,1 13 0,-1-6 0,8 0 0,-5 5 0,5-11 0,-8 4 0,1-7 0,-1 7 0,1-5 0,-1 6 0,1-8 0,-1 0 0,8 1 0,-5-1 0,5 1 0,0 6 0,-6-5 0,13 5 0,-12 1 0,5 1 0,0 7 0,-14 0 0,19 0 0,-19 0 0,21 0 0,-5 0 0,7 0 0,-7 0 0,6 0 0,-6 0 0,7 0 0,0 0 0,1 0 0,-1-6 0,0 4 0,-7-11 0,6 11 0,-6-5 0,7 7 0,-7-7 0,5 5 0,-5-5 0,8 0 0,-1 6 0,0-6 0,-7 7 0,-2 0 0,0 0 0,-14 0 0,12 0 0,-14 0 0,0 0 0,-3 0 0,-8 0 0,9 0 0,2 0 0,8 0 0,1 0 0,7 0 0,2 0 0,7 0 0,0 0 0,-7 0 0,6 0 0,-6 0 0,7 0 0,0 0 0,1 0 0,-1 0 0,0 0 0,-7 0 0,6 0 0,-6 0 0,7 0 0,0 0 0,1 0 0,-1 0 0,1 0 0,-1 0 0,0 0 0,1 0 0,-1 0 0,1 0 0,-1 0 0,0 0 0,-7 0 0,6 0 0,-6 0 0,-1 0 0,7 0 0,-14 0 0,14 0 0,-6 0 0,7 0 0,0 0 0,-7 0 0,6 0 0,-6 0 0,7 0 0,-7 7 0,5-5 0,-5 11 0,8-11 0,-1 4 0,-7 1 0,5-5 0,-5 12 0,8-13 0,-1 12 0,0-11 0,-7 4 0,-2 1 0,-7 2 0,-9-1 0,-3 7 0,-8-6 0,0 8 0,-9-7 0,6 5 0,-16-14 0,16 14 0,2-13 0,3 6 0,16-1 0,-8-6 0,10 6 0,-1 0 0,1-5 0,7 12 0,2-13 0,0 6 0,12-1 0,-11-4 0,13 4 0,-7-6 0,1 0 0,-8 0 0,-11 0 0,-1 0 0,-15 8 0,7-7 0,-9 14 0,0-13 0,0 13 0,0-13 0,0 13 0,-10-13 0,17 13 0,-6-14 0,9 14 0,15-13 0,-4 5 0,7 0 0,7-5 0,0 11 0,3-11 0,12 11 0,-12-12 0,5 6 0,-15-7 0,-1 0 0,-7 0 0,-9 0 0,-3 0 0,1 0 0,-7 0 0,7 0 0,0 0 0,-7 0 0,15 0 0,-6 0 0,8 0 0,1 0 0,-9 0 0,14 0 0,-13 0 0,23 0 0,-6 0 0,7 0 0,0 0 0,-7 7 0,-2 1 0,0 1 0,-5-2 0,-4-7 0,-1 0 0,-6 0 0,9 0 0,-10 0 0,-1 0 0,0 0 0,-7 0 0,7 0 0,-9 0 0,0 0 0,0 0 0,0 0 0,8 0 0,-6 0 0,16 0 0,-16 0 0,15 0 0,-6 0 0,9 0 0,-1 0 0,0 0 0,1 0 0,-1 0 0,1 0 0,-1 0 0,1 0 0,-1 0 0,1 0 0,-9 0 0,6 0 0,-6 0 0,0 0 0,6 0 0,-6 0 0,0 0 0,-3 0 0,1-7 0,-7 5 0,16-12 0,-16 5 0,6 0 0,1-6 0,-7 13 0,16-5 0,-16 7 0,15 0 0,-6 0 0,8 0 0,-8 0 0,14 0 0,-12 0 0,14 0 0,-8 0 0,1 0 0,-1 0 0,-8 0 0,6 0 0,-14 0 0,14 0 0,-6 0 0,0 8 0,-3 1 0,1 1 0,-7 5 0,15-13 0,-15 13 0,7-14 0,0 7 0,2-8 0,8 7 0,1-5 0,7 5 0,-6-7 0,6 7 0,0-6 0,-6 6 0,6-7 0,-7 7 0,-1-5 0,8 5 0,-5-7 0,5 0 0,0 0 0,2 0 0,7 0 0,0 0 0,7 6 0,-5-4 0,5 4 0,0 1 0,1 1 0,1 6 0,-2 1 0,-7-1 0,1 1 0,-1-1 0,-7 1 0,5 7 0,-13-4 0,12 11 0,-4-12 0,7 12 0,0-12 0,0 5 0,6-8 0,-4 1 0,12-1 0,-6 1 0,1-1 0,4 0 0,-11 1 0,12-1 0,-12 1 0,4-1 0,1 1 0,2-1 0,-1 1 0,6-1 0,-12-6 0,11 5 0,-11-11 0,-3 11 0,-18 13 0,-20 13 0,7 4 0,-1 6-492,4-5 1,1 0 491,-5 4 0,1 1 0,7-5 0,2-2 0,-21 26 0,14-22 0,0 0 0,-7 14-168,13-15 0,0-3 168,-4-5 0,-4 24 0,7-26 0,7 5 0,2-9 966,-1 0-966,8-7 353,2-2-353,14-7 0,-5-1 0,5 1 0,0-1 0,-5 1 0,11-1 0,-5 0 0,7 1 0,-6-1 0,4 1 0,-11-1 0,5 1 0,-7 7 0,0 1 0,-1 9 0,0-1 0,0 9 0,0-6 0,-1 14 0,1-14 0,6-2 0,-4-2 0,13-14 0,-13 6 0,12-8 0,-4 1 0,-1-7 0,6 5 0,-6-5 0,7 6 0,0 1 0,0-1 0,0 8 0,0-6 0,0 6 0,0 0 0,0 2 0,0 7 0,0 1 0,0-8 0,0 5 0,0-13 0,0 6 0,0-7 0,0-1 0,0 1 0,0-1 0,0 1 0,0-1 0,0 8 0,7 2 0,2 7 0,0-7 0,5 5 0,-6-5 0,7 0 0,-6-2 0,-3-8 0,1 1 0,-6-1 0,6 1 0,-7-1 0,0 8 0,7 11 0,-5 0 0,14 26 0,-6-5 0,8 19 0,0-10 0,-1 7 0,8-17 0,-6 8 0,6-10 0,-8 0 0,-1-9 0,0-2 0,0-9 0,-1 0 0,2 9 0,-2-6 0,2 15 0,-1-16 0,1 16 0,-1-7 0,0 0 0,1 7 0,-1-16 0,0 7 0,0 0 0,0-6 0,0-2 0,-1-2 0,0-14 0,-6 6 0,-3-8 0,-6 1 0,6-7 0,2-2 0,0 1 0,-1 1 0,-1 6 0,3 8 0,-1 2 0,6 7 0,-12 1 0,12-1 0,-6 0 0,8 1 0,0-1 0,-1 0 0,-6 1 0,5-1 0,-12-7 0,11-2 0,-11-8 0,4 1 0,-6-1 0,7 0 0,-6 1 0,12-7 0,-5 5 0,6-5 0,1 14 0,-6 2 0,5 7 0,-6 0 0,8 1 0,0-1 0,-1 0 0,8 1 0,-6-1 0,6 0 0,0 1 0,-7-9 0,14 7 0,-13-6 0,12 0 0,-11 6 0,4-6 0,-7 0 0,0-2 0,0-8 0,-1 1 0,1-1 0,-1 1 0,1-7 0,-1-2 0,1 0 0,-1 3 0,0 5 0,8 1 0,2 0 0,8 1 0,-1-1 0,9 2 0,-7-9 0,7 7 0,-8-6 0,8-1 0,-7 6 0,16-12 0,-16 5 0,7 0 0,-8-5 0,-1 5 0,0 0 0,1-6 0,-8 6 0,5-7 0,-13 0 0,14 7 0,-6-5 0,-1 5 0,-1-7 0,0 0 0,-5 0 0,12 0 0,-13 0 0,14 0 0,-6 0 0,7 0 0,0 0 0,9 0 0,-6 0 0,6 0 0,0 0 0,-7 0 0,7 0 0,0 0 0,-6 0 0,15-8 0,-16-1 0,7-14 0,0 5 0,-6-5 0,6 7 0,0 7 0,2-6 0,18 5 0,-15-6 0,34-3 0,-40 3 0,21-2 0,-20 2 0,2-1 0,9 0 0,0 0 0,-9 1 0,-2 6 0,-9 3 0,9 7 0,-14 0 0,21-7 0,-21 5 0,14-6 0,-16 8 0,5 0 0,-12 0 0,5 0 0,-8 0 0,1 0 0,-1 0 0,8 0 0,20 8 0,4 19 0,7 1 0,-12 13 0,-9-16 0,-1-3 0,9 2 0,2 2 0,0 6 0,7-6 0,3-2 0,11-6 0,10 0 0,-10-1 0,30 2 0,-34-1-352,-2-8 1,2 0 351,20 8 0,10 1 0,-8 0 0,-18-2 0,10 1 0,-10 0 0,-3-1 0,-9-7 0,-16-3 0,3-7 703,-22 0-703,6 0 0,-8 0 0,1 0 0,-1 0 0,1 0 0,-1 0 0,1 0 0,-1 0 0,8 0 0,2 0 0,0 0 0,5 0 0,-5 0 0,16 0 0,-6 0 0,6 0 0,-9 0 0,0 0 0,1 0 0,-1 0 0,-7 0 0,-2 0 0,-8 0 0,1 0 0,-1 0 0,0 0 0,1 0 0,-1 0 0,1-6 0,-1 4 0,1-11 0,-1 5 0,1 0 0,6-6 0,3 5 0,8-6 0,8 6 0,-7-5 0,7 5 0,-9 0 0,1-5 0,-1 12 0,-7-11 0,-2 11 0,-8-4 0,1-1 0,-1-1 0,1 0 0,-7-5 0,5 5 0,-5-7 0,6 0 0,8 7 0,-6-5 0,6 5 0,-7-6 0,-1 5 0,1 3 0,-1-1 0,1 6 0,-1-6 0,-6 1 0,5 4 0,-5-4 0,6-1 0,1 6 0,-1-12 0,1 4 0,-1-5 0,8-1 0,2-1 0,7 1 0,1-1 0,-1 0 0,-7 7 0,5-12 0,-5 18 0,7-19 0,-7 14 0,6 0 0,-14-5 0,6 11 0,-8-11 0,1 11 0,-1-11 0,1 12 0,-1-6 0,1 1 0,-1 4 0,0-4 0,1-1 0,-1 5 0,1-4 0,-1 6 0,1-7 0,7 6 0,-6-6 0,6 7 0,-8 0 0,1 0 0,-1 0 0,1 0 0,-1 0 0,1 0 0,-1 0 0,1 0 0,-1 0 0,0 0 0,8 0 0,-5-6 0,12 4 0,-13-11 0,14 12 0,-14-12 0,14 4 0,-14 1 0,13-6 0,-12 12 0,5-12 0,0 13 0,-6-6 0,6 1 0,-8 4 0,1-11 0,7 11 0,-6-11 0,14 12 0,-14-12 0,6 11 0,-8-11 0,1 12 0,-1-12 0,1 11 0,-1-11 0,1 11 0,-1-4 0,0 6 0,1 0 0,-1 0 0,1 0 0,-1 0 0,1 0 0,-1 0 0,1 0 0,-1 0 0,0 0 0,1 0 0,-1 0 0,1 0 0,-1 0 0,1 0 0,-1 0 0,1 0 0,-1 0 0,1 0 0,-1 0 0,0 0 0,1 0 0,-1 0 0,1 0 0,-1 0 0,1 0 0,-1-7 0,1 6 0,-1-6 0,0 7 0,1 0 0,-1 0 0,1 0 0,-1 0 0,1 0 0,-1-6 0,1 4 0,-1-4 0,0 6 0,1 0 0,-1 0 0,1 0 0,-1 0 0,1-7 0,-1 5 0,1-11 0,-1 12 0,1-6 0,-1 7 0,0 0 0,1 0 0,-1 0 0,1-6 0,-1 4 0,1-4 0,-1 6 0,1 0 0,-1 0 0,0 0 0,1 0 0,-1 0 0,1 0 0,-1-7 0,1 6 0,-1-6 0,1 7 0,-1-6 0,0 4 0,1-11 0,-1 11 0,1-4 0,-1 6 0,-6-7 0,5 6 0,-5-12 0,7 11 0,-1-4 0,0-1 0,1 5 0,-1-4 0,8 6 0,-5-7 0,12 6 0,-13-6 0,14 0 0,-14 6 0,14-6 0,-14 0 0,6 5 0,-8-4 0,1-1 0,-1 6 0,8-6 0,-5 1 0,5 4 0,-8-11 0,0 12 0,1-6 0,-1 7 0,1 0 0,7 0 0,-6-6 0,6 4 0,0-5 0,-6 1 0,6 4 0,-7-4 0,-1-1 0,1 6 0,-1-6 0,0 1 0,1 4 0,-1-4 0,1-1 0,-1 5 0,8-11 0,-5 11 0,4-5 0,-6 1 0,7 4 0,-6-11 0,6 11 0,-7-11 0,-1 12 0,0-6 0,1 7 0,-1 0 0,1-6 0,-1 4 0,1-4 0,-1-1 0,1 5 0,-1-4 0,1-1 0,-1 6 0,8-13 0,-6 13 0,14-6 0,-14 0 0,13 5 0,-12-11 0,12 12 0,-12-12 0,12 11 0,-13-11 0,6 5 0,0 0 0,2-6 0,7 13 0,1-13 0,-1 12 0,-7-12 0,5 13 0,-12-12 0,12 4 0,-13-6 0,6 7 0,0-6 0,-5 6 0,12-1 0,-13-4 0,6 11 0,0-4 0,-5-1 0,12 6 0,-13-6 0,6 1 0,-7 4 0,-1-4 0,1-1 0,-1 6 0,1-6 0,-1 1 0,1 4 0,-1-5 0,0 1 0,1 4 0,-1-11 0,1 12 0,-1-6 0,8 7 0,-5-6 0,4-2 0,1-1 0,-5-4 0,5 12 0,-8-12 0,8 11 0,-6-11 0,6 5 0,-7 0 0,-1-5 0,1 11 0,-1-11 0,1 12 0,-1-12 0,1 5 0,-1-7 0,0 0 0,8 0 0,-5 0 0,5-7 0,0 5 0,-5-6 0,13 8 0,-14-7 0,7 4 0,-8-4 0,6 7 0,-4-7 0,5 5 0,-7-5 0,0 7 0,-1 1 0,1-1 0,0-7 0,-1 5 0,1-5 0,0 8 0,-1-1 0,-6 0 0,5 1 0,-11-1 0,4-7 0,1 5 0,1-5 0,0 8 0,-2-8 0,0 5 0,2-5 0,0 0 0,-1 5 0,-1-5 0,-4 8 0,4-1 0,1 0 0,-6 1 0,6-1 0,-1 0 0,-4 1 0,11-1 0,-12 1 0,12-1 0,-11-7 0,11 5 0,-12-5 0,6 0 0,-7 6 0,7-14 0,-6 6 0,6-8 0,-7-8 0,0 7 0,0-16 0,0 15 0,0-15 0,7 16 0,-5-16 0,5 15 0,-7-6 0,0 8 0,7 1 0,-5 7 0,5-6 0,0 6 0,-6-7 0,6 7 0,-7-6 0,7 6 0,-5 0 0,5-6 0,-7 6 0,0-7 0,0 7 0,0-6 0,6 14 0,-4-6 0,4 7 0,-6 0 0,0-7 0,7 6 0,-6-6 0,6 7 0,-7 0 0,0 1 0,0-1 0,0 1 0,0-1 0,0 0 0,0 1 0,0-1 0,0 0 0,0 1 0,0-8 0,0 5 0,0-5 0,0 0 0,0-2 0,0-8 0,0 1 0,0-1 0,0 1 0,0-1 0,0 1 0,0-1 0,0 1 0,0 7 0,0-6 0,0 14 0,0-6 0,0 0 0,0 5 0,0-13 0,0 14 0,0-14 0,0 6 0,0-7 0,0-1 0,0 1 0,0-1 0,0 1 0,0 7 0,0-6 0,0 14 0,0-6 0,0 7 0,0 0 0,0 1 0,0-1 0,0 0 0,0 1 0,0-1 0,0-7 0,0-2 0,0 0 0,0-6 0,0 14 0,0-14 0,0 14 0,0-14 0,0 14 0,0-6 0,0 7 0,0 0 0,0 1 0,0-1 0,0 0 0,0 1 0,0-1 0,0 1 0,-7-1 0,6 0 0,-6 1 0,1 6 0,4-5 0,-4 4 0,6-5 0,0-1 0,-7 1 0,5-1 0,-4-7 0,6 5 0,0-5 0,0 8 0,0-1 0,0 13 0,0 10 0,0 8 0,0 5 0,0-6 0,0-1 0,0 0 0,0 1 0,0-1 0,0 1 0,0 15 0,0 15 0,0-14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4T02:36:57.131"/>
    </inkml:context>
    <inkml:brush xml:id="br0">
      <inkml:brushProperty name="width" value="0.05" units="cm"/>
      <inkml:brushProperty name="height" value="0.05" units="cm"/>
      <inkml:brushProperty name="color" value="#66CC00"/>
    </inkml:brush>
  </inkml:definitions>
  <inkml:trace contextRef="#ctx0" brushRef="#br0">539 59 24575,'-40'0'0,"-2"0"0,-19 0 0,8 0 0,-8-8 0,10-1 0,9-8 0,1 8 0,17 2 0,2 0 0,8 5 0,6 2 0,-5 2 0,11 11 0,-4-5 0,6 6 0,-7-6 0,5 5 0,-11-5 0,12 7 0,-12-1 0,11 1 0,-4-1 0,-1-6 0,6 5 0,-6-5 0,7 6 0,0 1 0,0-1 0,0 1 0,0-1 0,0 8 0,0-6 0,0 6 0,0-7 0,0 7 0,0-6 0,0 6 0,0-7 0,0-1 0,0 0 0,0 1 0,0-1 0,6-6 0,2-1 0,7-7 0,-1 0 0,1 0 0,-1 0 0,1 6 0,-1-4 0,1 4 0,-1 1 0,8-6 0,-6 6 0,6-7 0,-7 6 0,-1-4 0,1 4 0,-1-6 0,1 0 0,-1 0 0,0 0 0,1 0 0,-1 0 0,1 0 0,-1 0 0,1 0 0,-1 0 0,1 0 0,-1 0 0,0 0 0,1 0 0,7 0 0,-6 0 0,14 0 0,-14-6 0,13 4 0,-12-11 0,5 11 0,-8-11 0,1 12 0,-7-12 0,-2 5 0,0-1 0,2 3 0,7 6 0,-1 6 0,1-4 0,-1 11 0,1-12 0,-1 6 0,1-7 0,-1 6 0,-6 2 0,-2 7 0,-6-1 0,-6 1 0,-2-1 0,-7-6 0,1 5 0,-1-11 0,7 10 0,-5-10 0,5 11 0,-7-5 0,7 6 0,-5 1 0,5-1 0,0 1 0,-5-1 0,11 1 0,-4-1 0,-1 0 0,6 1 0,-12-1 0,11 1 0,-11-7 0,5-2 0,-7-6 0,1 7 0,-1-6 0,0 12 0,1-11 0,-1 11 0,0-12 0,7 12 0,-5-11 0,5 4 0,0 0 0,-5-4 0,5 11 0,-7-11 0,1 4 0,-1-6 0,0 0 0,1 6 0,-1 2 0,1 0 0,-1 5 0,0-11 0,1 11 0,-1-12 0,7 12 0,-5-11 0,5 11 0,-7-5 0,1 0 0,-1-2 0,7-12 0,-13 4 0,11-5 0,-12 7 0,14-6 0,2-2 0,-1 0 0,6-5 0,-12 11 0,11-11 0,-5 5 0,7-7 0,-6 7 0,4-5 0,-11 12 0,12-12 0,-6 5 0,1-7 0,4 0 0,-11 7 0,11-5 0,-4 18 0,6-4 0,0 14 0,0-1 0,0 1 0,0-1 0,0 1 0,0-1 0,0 1 0,0 7 0,0 1 0,0-5 0,0-4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4T02:37:01.227"/>
    </inkml:context>
    <inkml:brush xml:id="br0">
      <inkml:brushProperty name="width" value="0.05" units="cm"/>
      <inkml:brushProperty name="height" value="0.05" units="cm"/>
      <inkml:brushProperty name="color" value="#66CC00"/>
    </inkml:brush>
  </inkml:definitions>
  <inkml:trace contextRef="#ctx0" brushRef="#br0">29 1 24575,'0'14'0,"0"1"0,0-1 0,0 1 0,0-1 0,0 0 0,0 1 0,0-1 0,-6-6 0,4 5 0,-4-5 0,6 7 0,-7-7 0,6 5 0,-6-5 0,7 6 0,0 0 0,0 1 0,0-1 0,0 1 0,0-1 0,0 1 0,0-1 0,0 1 0,0-1 0,0 0 0,0 1 0,0-1 0,0 1 0,0-1 0,0 1 0,0-1 0,0 1 0,0-1 0,0 1 0,0-1 0,0 0 0,0 1 0,0-14 0,0-9 0,0-8 0,0-13 0,0 19 0,0-4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4T02:37:15.998"/>
    </inkml:context>
    <inkml:brush xml:id="br0">
      <inkml:brushProperty name="width" value="0.05" units="cm"/>
      <inkml:brushProperty name="height" value="0.05" units="cm"/>
      <inkml:brushProperty name="color" value="#33CCFF"/>
    </inkml:brush>
  </inkml:definitions>
  <inkml:trace contextRef="#ctx0" brushRef="#br0">678 6901 24575,'0'-22'0,"0"-2"0,0-8 0,-7 1 0,6 7 0,-14-6 0,7 6 0,-8-7 0,0-1 0,0 1 0,-7-1 0,6 1 0,-6-1 0,7 1 0,-7-1 0,5-8 0,-4 14 0,5-21 0,2 28 0,-1-19 0,1 14 0,-8-8 0,12 8 0,-10-5 0,13 12 0,-1-5 0,-4 14 0,12-5 0,-6 5 0,1 0 0,4-5 0,-11 5 0,4-15 0,-6-1 0,-1-7 0,0-9 0,0 6 0,-7-6 0,4 0 0,-4 6 0,7-6 0,0 8 0,0 1 0,1-1 0,-1 8 0,8-5 0,-6 5 0,12 0 0,-12-6 0,12 6 0,-5-7 0,7-10 0,-7-1 0,5 0 0,-6-17 0,8 14 0,0-15 0,0-1 0,0 7 0,0-6 0,0 9 0,0 0 0,0 0 0,0 8 0,0-5 0,0 14 0,0 1 0,0 11 0,0 7 0,0 1 0,0-1 0,0 1 0,0-1 0,0 0 0,0 1 0,0-8 0,0-11 0,8-9 0,2-19 0,7-2 0,10-10 0,-7 0 0,6 0 0,-8 10 0,-2 11 0,1 11 0,-2 17 0,0 2 0,-1 8 0,1 6 0,-1-5 0,1 4 0,0-21 0,0 3 0,2-13 0,6 0 0,3-2 0,17-11 0,-7 2 0,7-2 0,-9 2 0,-8 0 0,-3 16 0,-7-3 0,-1 22 0,0-7 0,-1 15 0,1 2 0,-1 6 0,1 0 0,-1 0 0,1-7 0,7-1 0,1-15 0,9 6 0,8-14 0,-7 6 0,7-1 0,0-4 0,2 11 0,1-12 0,5 13 0,-14-5 0,6 6 0,-9 1 0,9 0 0,-6 0 0,6 0 0,-9 0 0,0 0 0,1 7 0,-1-5 0,0 5 0,1-7 0,-1 8 0,0-6 0,1 12 0,-1-12 0,-7 12 0,5-12 0,4 5 0,0 0 0,7-6 0,-9 13 0,9-12 0,-6 5 0,6-1 0,0 3 0,-7 0 0,7 6 0,-8-14 0,-1 7 0,0-1 0,1-5 0,-1 12 0,0-12 0,1 5 0,-8 0 0,5-5 0,-5 12 0,7-12 0,1 6 0,-1-1 0,0-5 0,9 4 0,-6-6 0,6 7 0,0-6 0,-7 14 0,7-14 0,0 13 0,-6-5 0,6 7 0,-9-7 0,0 5 0,1-12 0,-1 12 0,9-12 0,-6 5 0,6-7 0,0-1 0,2 1 0,9-1 0,-9 0 0,16 0 0,-13-8 0,15-2 0,-9 1 0,0-6 0,0 6 0,0-8 0,-9 8 0,6-6 0,-5 6 0,-1 0 0,-2-5 0,0 13 0,-7-5 0,7 0 0,0 5 0,-6-12 0,24 2 0,-22-4 0,22-3 0,-3-8 0,-2 6 0,10-8 0,0 0 0,-9 9 0,8-9 0,-11 11 0,0 0 0,0 0 0,-9 8 0,7 2 0,-16 1 0,7 5 0,-8-5 0,-1 0 0,0 5 0,0-11 0,1 11 0,8-13 0,-7 6 0,7-7 0,0-1 0,-6 1 0,6 0 0,0-1 0,-7 1 0,18-10 0,-17 8 0,7-8 0,-1 9 0,-6 1 0,14-1 0,-14 1 0,6-1 0,-9 9 0,0-6 0,-6 5 0,4 1 0,-4 1 0,6 0 0,0-1 0,9-1 0,3-6 0,7 4 0,1 1 0,12-17 0,1 13 0,1-16 0,5 10 0,7-20 0,-11 23 0,-23 6 0,-2-1 0,14-8 0,16-2 0,-7 1 0,9 3 0,0 5 0,-10 1 0,7 10 0,-17 3 0,8 13 0,-10-5 0,-9 7 0,7 0 0,-7 0 0,0 0 0,7 0 0,-16 0 0,16 0 0,-16 13 0,26 7 0,-23 12 0,22 3 0,-24-4 0,14-5 0,-14 4 0,14-4 0,-14-1 0,15 6 0,-7-12 0,0 4 0,7-6 0,-16-1 0,16 1 0,-7-1 0,9 1 0,-9-1 0,6 1 0,-5-8 0,-1 5 0,6-4 0,-5 6 0,7 8 0,-7-5 0,5 12 0,-6-5 0,1 0 0,-3 4 0,-9-5 0,0-1 0,1-1 0,-1-1 0,-6 11 0,5 1 0,-4 15 0,-1-7 0,-1 9 0,1-1 0,-7 1 0,7 0 0,-9-9 0,1 7 0,-1-16 0,0 16 0,-7-15 0,6 14 0,-6-14 0,8 14 0,-8-5 0,6 17 0,-5-7 0,8 18 0,-1-18 0,0 8 0,1-1 0,-9-7 0,7 8 0,-7-10 0,0 0 0,6-1 0,-13-7 0,13-3 0,-14-9 0,6-7 0,0-2 0,-6-8 0,6 1 0,-7-1 0,0 1 0,0-1 0,7 17 0,-5 3 0,6 17 0,-8 10 0,8 2 0,-6 9 0,6 1 0,-8 0 0,7-10 0,-5-2 0,6-19 0,-8-2 0,0-16 0,0-3 0,0-6 0,0 16 0,0 3 0,0 17 0,0 10 0,0 12 0,0 14-687,0 10 687,0 0 0,-9 0 0,-10 0 0,-3 0 0,8-48 0,0 0 0,-13 37 0,11-33 0,1 0 0,-14 26 0,10-32 0,1 1 0,-12 36 0,2-9 0,-8 9 0,8-11 0,-1-1 0,-5 1 0,5 0 0,-17 10 0,8-17 0,-8 15 0,1-7 0,7-8 0,-8 15 0,1-16 0,7-1 0,-16 0-233,18-13 233,-18 14 0,-2 0 0,-3 3 0,26-31 0,-1 1 0,-31 29 0,6 1-600,19-20 1,0 2 599,5-7 0,-1-1 0,-5 11 0,-1-1 0,8-13 0,-1 0 0,-10 11 0,0-1 0,9-6 0,-1-1 0,-9 11 0,-1-1 0,13-12 0,-1-2 0,-15 8 0,1-2 0,12-8 0,0-2 0,-7 2 0,-2 1 0,-4 7 0,1-1 0,-22 10 0,15-8 0,-2 2 0,13-17 0,1 1 0,-1 8 0,-1-1 0,-8-6 0,1-1 0,5 8 0,1 0 0,-1-13 0,-3 1 0,-13 19 0,2 0 0,-11-2 0,8-4 0,-3 3 0,14-11 0,-1-1 0,-8 1 0,-2 1 0,0 0 0,1-1 0,2 0 0,3-4 0,-21 3 0,15-1 0,1-1 0,-8-6 0,0 2 0,-1 0 0,1-4-327,14-2 1,-1 0 326,-18 2 0,29-3 0,-1 0 0,-48 4 0,35-8 0,1 1 0,-22 3 0,29-8 0,2 0 615,-11 8-615,-10-8 0,10-2 0,-8-8 218,8 0-218,0 0 1211,-8 0-1211,18 0 728,-18 0-728,18 0 0,-28 0 0,24-8 0,-14-1 0,10-17 0,-2 6 0,0-6 0,-8 0 0,18 7 0,-8-14 0,10 14 0,0-6 0,9 2 0,2 4 0,-1-4 0,8 0 0,-7 5 0,-1-5 0,-1-1 0,-19 4 0,8-4 0,-8-2 0,10 7 0,0-5 0,9 0 0,-7 6 0,15-5 0,-15-2 0,16 8 0,-7-7 0,8 8 0,8 1 0,-6 6 0,6-5 0,0 6 0,-5-8 0,5 1 0,-8-1 0,8 7 0,-5-5 0,5-1 0,-8-3 0,8-12 0,-6 13 0,5-6 0,-6 0 0,7 6 0,-6-13 0,6 13 0,-7-12 0,-1 11 0,1-5 0,-1 7 0,8 1 0,-5-1 0,12 2 0,-13-2 0,14 1 0,-6 0 0,7 7 0,-7-6 0,6 6 0,-7-7 0,9 7 0,6-5 0,-5 5 0,5-7 0,-1 0 0,-4 7 0,5-5 0,-14 5 0,6-7 0,-14-1 0,6 8 0,0-6 0,-6 6 0,14-1 0,-6 2 0,7 1 0,1 4 0,-1-4 0,7-1 0,1-1 0,1 0 0,-2-5 0,-7 5 0,0 0 0,-7-6 0,6 6 0,-6-1 0,7-4 0,0 12 0,1-12 0,6 5 0,1-7 0,1 0 0,4 1 0,-4-1 0,-1 7 0,5-5 0,-11 11 0,5-11 0,-6 5 0,-8-7 0,-2 0 0,0-1 0,-6 1 0,13 0 0,-5 6 0,8-4 0,-1 12 0,0-6 0,1 7 0,-1 0 0,1 0 0,-1 0 0,0 0 0,1 0 0,-1 0 0,7 7 0,-5-6 0,11 12 0,-4-5 0,6 7 0,0-1 0,0 0 0,0 1 0,0-7 0,0-2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4T02:37:25.990"/>
    </inkml:context>
    <inkml:brush xml:id="br0">
      <inkml:brushProperty name="width" value="0.05" units="cm"/>
      <inkml:brushProperty name="height" value="0.05" units="cm"/>
      <inkml:brushProperty name="color" value="#33CCFF"/>
    </inkml:brush>
  </inkml:definitions>
  <inkml:trace contextRef="#ctx0" brushRef="#br0">562 0 24575,'-32'0'0,"1"0"0,-1 0 0,1 0 0,-1 7 0,1 2 0,-1 7 0,1-8 0,-1 6 0,0-5 0,8 0 0,-5 5 0,12-13 0,-5 13 0,8-13 0,-1 6 0,7-1 0,-5-4 0,11 11 0,-4-5 0,6 6 0,-7 1 0,6-1 0,-13 8 0,12 2 0,-12 7 0,12 1 0,-12-1 0,13 0 0,-6-7 0,7-2 0,0-8 0,0 1 0,0-1 0,0 1 0,0-1 0,0 1 0,0-1 0,0 1 0,0-1 0,0 0 0,6 1 0,2-1 0,7 1 0,6 0 0,-4-1 0,5 1 0,-8 0 0,1-1 0,-1-6 0,1 5 0,-1-11 0,0 4 0,1-6 0,-1 0 0,1 0 0,-1 0 0,1 0 0,-1 0 0,1 0 0,-1 0 0,0 0 0,1 0 0,-1 0 0,8 0 0,-5 0 0,5 0 0,0 0 0,-6 0 0,6 0 0,-8 0 0,1 0 0,-1 0 0,1 0 0,-7-6 0,4 4 0,-4-4 0,7 6 0,-1 0 0,1 0 0,-1 0 0,1 0 0,-1 0 0,1 0 0,-1 0 0,1 0 0,-1 0 0,0 0 0,-6 6 0,-1 2 0,-7 6 0,0 1 0,6-1 0,-4 1 0,11-7 0,-12 5 0,6-5 0,-7 6 0,0 1 0,0-1 0,0 0 0,0 1 0,0 7 0,0 2 0,0 7 0,0 0 0,0-7 0,0-2 0,0-7 0,0-1 0,0 0 0,0 1 0,-7-7 0,-1-2 0,-6-6 0,-1 0 0,0 0 0,1 7 0,-1 1 0,0 6 0,1-6 0,6 5 0,-5-11 0,5 4 0,-1 1 0,-4-6 0,12 12 0,-12-5 0,5 7 0,-7-1 0,0 0 0,1 1 0,-1-1 0,1 1 0,5-1 0,-4 1 0,5-1 0,0 1 0,-5-1 0,5-6 0,0 5 0,-5-12 0,5 6 0,-7-1 0,1 2 0,-1 0 0,0 5 0,1-5 0,-8 0 0,5 5 0,-5-11 0,7 4 0,7 1 0,-5-6 0,5 6 0,-7-7 0,1-7 0,-1 5 0,1-11 0,-1 12 0,0-12 0,1 11 0,-1-11 0,1 12 0,5-12 0,-4 11 0,12-11 0,-12 5 0,11-7 0,-11 7 0,12-5 0,-6 5 0,7-7 0,0 1 0,-6-1 0,-3 0 0,1 1 0,2-1 0,-1 7 0,6-5 0,-6 5 0,7-7 0,0 1 0,-6-1 0,4 1 0,-4-1 0,6 13 0,0 4 0,0 12 0,0-6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4-24T02:37:30.556"/>
    </inkml:context>
    <inkml:brush xml:id="br0">
      <inkml:brushProperty name="width" value="0.05" units="cm"/>
      <inkml:brushProperty name="height" value="0.05" units="cm"/>
      <inkml:brushProperty name="color" value="#33CCFF"/>
    </inkml:brush>
  </inkml:definitions>
  <inkml:trace contextRef="#ctx0" brushRef="#br0">100 88 24575,'0'-15'0,"0"1"0,0-1 0,6 7 0,2-5 0,6 11 0,-6-11 0,5 12 0,-5-6 0,7 7 0,-1 0 0,1 0 0,-1 0 0,1 0 0,-1 0 0,0 0 0,1 0 0,-1 0 0,-6 6 0,5-4 0,-11 11 0,4-5 0,1 0 0,-6 5 0,6-5 0,-7 6 0,0 1 0,6-7 0,-4 5 0,4-5 0,-6 6 0,0 0 0,0 1 0,0-1 0,0 1 0,0-1 0,0 1 0,0-1 0,0 1 0,0-1 0,0 1 0,0-1 0,0 0 0,0 1 0,-6-7 0,-2-2 0,-7 1 0,0-6 0,1 12 0,-1-11 0,0 4 0,7 1 0,-5-6 0,5 6 0,-6-7 0,-1 0 0,0 0 0,1 0 0,-1 0 0,0 0 0,7 6 0,-5-4 0,5 4 0,-6-6 0,-1 0 0,0 0 0,7 7 0,-5-6 0,12 12 0,-12-11 0,11 10 0,-11-10 0,5 4 0,0 1 0,8-6 0,8 6 0,6-7 0,1 0 0,-1 0 0,0 0 0,1 0 0,-1 0 0,1 0 0,-1 0 0,1 0 0,-1 0 0,1 0 0,-1 0 0,0 0 0,1 0 0,-1 0 0,1 0 0,-1 6 0,1-4 0,-7 11 0,5-12 0,-5 6 0,0-1 0,4-4 0,-3 4 0,5-6 0,0 0 0,1 0 0,-1 0 0,1 0 0,-1 0 0,1 0 0,-1 0 0,1 0 0,-1 0 0,0 0 0,1 0 0,-1 0 0,1 0 0,-1 0 0,1 0 0,-14 0 0,-9-6 0,-2 4 0,-3-4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ea typeface="宋体" charset="0"/>
                <a:cs typeface="+mn-cs"/>
              </a:defRPr>
            </a:lvl1pPr>
          </a:lstStyle>
          <a:p>
            <a:pPr>
              <a:defRPr/>
            </a:pPr>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ea typeface="宋体" charset="0"/>
              </a:defRPr>
            </a:lvl1pPr>
          </a:lstStyle>
          <a:p>
            <a:pPr>
              <a:defRPr/>
            </a:pPr>
            <a:fld id="{B712DD09-9A25-9342-9E01-4405D846AC81}" type="datetimeFigureOut">
              <a:rPr lang="en-US" altLang="zh-CN"/>
              <a:pPr>
                <a:defRPr/>
              </a:pPr>
              <a:t>4/24/19</a:t>
            </a:fld>
            <a:endParaRPr lang="en-US" altLang="zh-C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ea typeface="宋体" charset="0"/>
                <a:cs typeface="+mn-cs"/>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宋体" charset="0"/>
              </a:defRPr>
            </a:lvl1pPr>
          </a:lstStyle>
          <a:p>
            <a:pPr>
              <a:defRPr/>
            </a:pPr>
            <a:fld id="{17F04BC5-F5F5-DA4A-BF95-98BF723AFEFE}" type="slidenum">
              <a:rPr lang="en-US" altLang="zh-CN"/>
              <a:pPr>
                <a:defRPr/>
              </a:pPr>
              <a:t>‹#›</a:t>
            </a:fld>
            <a:endParaRPr lang="en-US" altLang="zh-CN"/>
          </a:p>
        </p:txBody>
      </p:sp>
    </p:spTree>
    <p:extLst>
      <p:ext uri="{BB962C8B-B14F-4D97-AF65-F5344CB8AC3E}">
        <p14:creationId xmlns:p14="http://schemas.microsoft.com/office/powerpoint/2010/main" val="1030189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宋体" charset="0"/>
        <a:cs typeface="宋体" charset="0"/>
      </a:defRPr>
    </a:lvl1pPr>
    <a:lvl2pPr marL="457200" algn="l" rtl="0" eaLnBrk="0" fontAlgn="base" hangingPunct="0">
      <a:spcBef>
        <a:spcPct val="30000"/>
      </a:spcBef>
      <a:spcAft>
        <a:spcPct val="0"/>
      </a:spcAft>
      <a:defRPr kumimoji="1" sz="1200" kern="1200">
        <a:solidFill>
          <a:schemeClr val="tx1"/>
        </a:solidFill>
        <a:latin typeface="+mn-lt"/>
        <a:ea typeface="宋体" charset="0"/>
        <a:cs typeface="+mn-cs"/>
      </a:defRPr>
    </a:lvl2pPr>
    <a:lvl3pPr marL="914400" algn="l" rtl="0" eaLnBrk="0" fontAlgn="base" hangingPunct="0">
      <a:spcBef>
        <a:spcPct val="30000"/>
      </a:spcBef>
      <a:spcAft>
        <a:spcPct val="0"/>
      </a:spcAft>
      <a:defRPr kumimoji="1" sz="1200" kern="1200">
        <a:solidFill>
          <a:schemeClr val="tx1"/>
        </a:solidFill>
        <a:latin typeface="+mn-lt"/>
        <a:ea typeface="宋体" charset="0"/>
        <a:cs typeface="+mn-cs"/>
      </a:defRPr>
    </a:lvl3pPr>
    <a:lvl4pPr marL="1371600" algn="l" rtl="0" eaLnBrk="0" fontAlgn="base" hangingPunct="0">
      <a:spcBef>
        <a:spcPct val="30000"/>
      </a:spcBef>
      <a:spcAft>
        <a:spcPct val="0"/>
      </a:spcAft>
      <a:defRPr kumimoji="1" sz="1200" kern="1200">
        <a:solidFill>
          <a:schemeClr val="tx1"/>
        </a:solidFill>
        <a:latin typeface="+mn-lt"/>
        <a:ea typeface="宋体" charset="0"/>
        <a:cs typeface="+mn-cs"/>
      </a:defRPr>
    </a:lvl4pPr>
    <a:lvl5pPr marL="1828800" algn="l" rtl="0" eaLnBrk="0" fontAlgn="base" hangingPunct="0">
      <a:spcBef>
        <a:spcPct val="30000"/>
      </a:spcBef>
      <a:spcAft>
        <a:spcPct val="0"/>
      </a:spcAft>
      <a:defRPr kumimoji="1" sz="1200" kern="1200">
        <a:solidFill>
          <a:schemeClr val="tx1"/>
        </a:solidFill>
        <a:latin typeface="+mn-lt"/>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0</a:t>
            </a:fld>
            <a:endParaRPr lang="en-US" altLang="zh-CN"/>
          </a:p>
        </p:txBody>
      </p:sp>
    </p:spTree>
    <p:extLst>
      <p:ext uri="{BB962C8B-B14F-4D97-AF65-F5344CB8AC3E}">
        <p14:creationId xmlns:p14="http://schemas.microsoft.com/office/powerpoint/2010/main" val="412036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Underutilized targets reduce modularity, make the builds and IDEs slower, increase the size of executables, and increase the load on the CI system by triggering unnecessary builds and tests.</a:t>
            </a:r>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9</a:t>
            </a:fld>
            <a:endParaRPr lang="en-US" altLang="zh-CN"/>
          </a:p>
        </p:txBody>
      </p:sp>
    </p:spTree>
    <p:extLst>
      <p:ext uri="{BB962C8B-B14F-4D97-AF65-F5344CB8AC3E}">
        <p14:creationId xmlns:p14="http://schemas.microsoft.com/office/powerpoint/2010/main" val="66106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Look</a:t>
            </a:r>
            <a:r>
              <a:rPr lang="zh-CN" altLang="en-US" dirty="0"/>
              <a:t> </a:t>
            </a:r>
            <a:r>
              <a:rPr lang="en-US" altLang="zh-CN" dirty="0"/>
              <a:t>back</a:t>
            </a:r>
            <a:r>
              <a:rPr lang="zh-CN" altLang="en-US" dirty="0"/>
              <a:t> </a:t>
            </a:r>
            <a:r>
              <a:rPr lang="en-US" altLang="zh-CN" dirty="0"/>
              <a:t>the</a:t>
            </a:r>
            <a:r>
              <a:rPr lang="zh-CN" altLang="en-US" dirty="0"/>
              <a:t> </a:t>
            </a:r>
            <a:r>
              <a:rPr lang="en-US" altLang="zh-CN" dirty="0"/>
              <a:t>figure</a:t>
            </a:r>
            <a:r>
              <a:rPr lang="zh-CN" altLang="en-US" dirty="0"/>
              <a:t> </a:t>
            </a:r>
            <a:r>
              <a:rPr lang="en-US" altLang="zh-CN" dirty="0"/>
              <a:t>2.</a:t>
            </a:r>
            <a:r>
              <a:rPr lang="zh-CN" altLang="en-US" dirty="0"/>
              <a:t> </a:t>
            </a:r>
            <a:r>
              <a:rPr lang="en-US" altLang="zh-CN" dirty="0"/>
              <a:t>Target network is underutilized by one test target (</a:t>
            </a:r>
            <a:r>
              <a:rPr lang="en-US" altLang="zh-CN" dirty="0" err="1"/>
              <a:t>client_tests</a:t>
            </a:r>
            <a:r>
              <a:rPr lang="en-US" altLang="zh-CN" dirty="0"/>
              <a:t>). As a result, if a change affects only the files in S1(f1~f7), the CI system will unnecessarily trigger the build and execution of one test target (</a:t>
            </a:r>
            <a:r>
              <a:rPr lang="en-US" altLang="zh-CN" dirty="0" err="1"/>
              <a:t>client_tests</a:t>
            </a:r>
            <a:r>
              <a:rPr lang="en-US" altLang="zh-CN" dirty="0"/>
              <a:t>).</a:t>
            </a:r>
            <a:r>
              <a:rPr lang="zh-CN" altLang="en-US" dirty="0"/>
              <a:t> </a:t>
            </a:r>
            <a:r>
              <a:rPr lang="en-US" altLang="zh-CN" dirty="0"/>
              <a:t>How</a:t>
            </a:r>
            <a:r>
              <a:rPr lang="zh-CN" altLang="en-US" dirty="0"/>
              <a:t> </a:t>
            </a:r>
            <a:r>
              <a:rPr lang="en-US" altLang="zh-CN" dirty="0"/>
              <a:t>to</a:t>
            </a:r>
            <a:r>
              <a:rPr lang="zh-CN" altLang="en-US" dirty="0"/>
              <a:t> </a:t>
            </a:r>
            <a:r>
              <a:rPr lang="en-US" altLang="zh-CN" dirty="0"/>
              <a:t>solve</a:t>
            </a:r>
            <a:r>
              <a:rPr lang="zh-CN" altLang="en-US" dirty="0"/>
              <a:t> </a:t>
            </a:r>
            <a:r>
              <a:rPr lang="en-US" altLang="zh-CN" dirty="0"/>
              <a:t>this</a:t>
            </a:r>
            <a:r>
              <a:rPr lang="zh-CN" altLang="en-US" dirty="0"/>
              <a:t> </a:t>
            </a:r>
            <a:r>
              <a:rPr lang="en-US" altLang="zh-CN" dirty="0"/>
              <a:t>problem?</a:t>
            </a:r>
            <a:r>
              <a:rPr lang="zh-CN" altLang="en-US" dirty="0"/>
              <a:t> </a:t>
            </a:r>
            <a:r>
              <a:rPr lang="en-US" altLang="zh-CN" dirty="0"/>
              <a:t>Dependency</a:t>
            </a:r>
            <a:r>
              <a:rPr lang="zh-CN" altLang="en-US" dirty="0"/>
              <a:t> </a:t>
            </a:r>
            <a:r>
              <a:rPr lang="en-US" altLang="zh-CN" dirty="0"/>
              <a:t>granularity</a:t>
            </a:r>
            <a:r>
              <a:rPr lang="zh-CN" altLang="en-US" dirty="0"/>
              <a:t> </a:t>
            </a:r>
            <a:r>
              <a:rPr lang="en-US" altLang="zh-CN" dirty="0"/>
              <a:t>matters.</a:t>
            </a:r>
            <a:r>
              <a:rPr lang="zh-CN" altLang="en-US" dirty="0"/>
              <a:t> </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10</a:t>
            </a:fld>
            <a:endParaRPr lang="en-US" altLang="zh-CN"/>
          </a:p>
        </p:txBody>
      </p:sp>
    </p:spTree>
    <p:extLst>
      <p:ext uri="{BB962C8B-B14F-4D97-AF65-F5344CB8AC3E}">
        <p14:creationId xmlns:p14="http://schemas.microsoft.com/office/powerpoint/2010/main" val="400285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1.</a:t>
            </a:r>
            <a:r>
              <a:rPr lang="zh-CN" altLang="en-US" dirty="0"/>
              <a:t> </a:t>
            </a:r>
            <a:r>
              <a:rPr kumimoji="1" lang="en-US" sz="1200" kern="1200" dirty="0">
                <a:solidFill>
                  <a:schemeClr val="tx1"/>
                </a:solidFill>
                <a:effectLst/>
                <a:latin typeface="+mn-lt"/>
                <a:ea typeface="宋体" charset="0"/>
                <a:cs typeface="宋体" charset="0"/>
              </a:rPr>
              <a:t>the number and change frequency of file-level dependencies is larger</a:t>
            </a:r>
            <a:r>
              <a:rPr kumimoji="1" lang="en-US" altLang="zh-CN" sz="1200" kern="1200" dirty="0">
                <a:solidFill>
                  <a:schemeClr val="tx1"/>
                </a:solidFill>
                <a:effectLst/>
                <a:latin typeface="+mn-lt"/>
                <a:ea typeface="宋体" charset="0"/>
                <a:cs typeface="宋体" charset="0"/>
              </a:rPr>
              <a:t>.</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Google</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service</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have</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issues</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with</a:t>
            </a:r>
            <a:r>
              <a:rPr kumimoji="1" lang="zh-CN" altLang="en-US" sz="1200" kern="1200" dirty="0">
                <a:solidFill>
                  <a:schemeClr val="tx1"/>
                </a:solidFill>
                <a:effectLst/>
                <a:latin typeface="+mn-lt"/>
                <a:ea typeface="宋体" charset="0"/>
                <a:cs typeface="宋体" charset="0"/>
              </a:rPr>
              <a:t> </a:t>
            </a:r>
            <a:r>
              <a:rPr kumimoji="1" lang="en-US" sz="1200" kern="1200" dirty="0">
                <a:solidFill>
                  <a:schemeClr val="tx1"/>
                </a:solidFill>
                <a:effectLst/>
                <a:latin typeface="+mn-lt"/>
                <a:ea typeface="宋体" charset="0"/>
                <a:cs typeface="宋体" charset="0"/>
              </a:rPr>
              <a:t>performance and accuracy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12</a:t>
            </a:fld>
            <a:endParaRPr lang="en-US" altLang="zh-CN"/>
          </a:p>
        </p:txBody>
      </p:sp>
    </p:spTree>
    <p:extLst>
      <p:ext uri="{BB962C8B-B14F-4D97-AF65-F5344CB8AC3E}">
        <p14:creationId xmlns:p14="http://schemas.microsoft.com/office/powerpoint/2010/main" val="154868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t>
            </a:r>
            <a:r>
              <a:rPr lang="en-US" altLang="zh-CN" dirty="0"/>
              <a:t>t</a:t>
            </a:r>
            <a:r>
              <a:rPr lang="zh-CN" altLang="en-US" dirty="0"/>
              <a:t> </a:t>
            </a:r>
            <a:r>
              <a:rPr lang="en-US" altLang="zh-CN" dirty="0"/>
              <a:t>the</a:t>
            </a:r>
            <a:r>
              <a:rPr lang="zh-CN" altLang="en-US" dirty="0"/>
              <a:t> </a:t>
            </a:r>
            <a:r>
              <a:rPr lang="en-US" altLang="zh-CN" dirty="0"/>
              <a:t>default</a:t>
            </a:r>
            <a:r>
              <a:rPr lang="zh-CN" altLang="en-US" dirty="0"/>
              <a:t> </a:t>
            </a:r>
            <a:r>
              <a:rPr lang="en-US" altLang="zh-CN" dirty="0"/>
              <a:t>number</a:t>
            </a:r>
            <a:r>
              <a:rPr lang="zh-CN" altLang="en-US" dirty="0"/>
              <a:t> </a:t>
            </a:r>
            <a:r>
              <a:rPr lang="en-US" altLang="zh-CN" dirty="0"/>
              <a:t>of</a:t>
            </a:r>
            <a:r>
              <a:rPr lang="zh-CN" altLang="en-US" dirty="0"/>
              <a:t> </a:t>
            </a:r>
            <a:r>
              <a:rPr lang="en-US" altLang="zh-CN" dirty="0"/>
              <a:t>2</a:t>
            </a:r>
            <a:r>
              <a:rPr lang="zh-CN" altLang="en-US" dirty="0"/>
              <a:t> </a:t>
            </a:r>
            <a:r>
              <a:rPr lang="en-US" altLang="zh-CN" dirty="0"/>
              <a:t>is</a:t>
            </a:r>
            <a:r>
              <a:rPr lang="zh-CN" altLang="en-US" dirty="0"/>
              <a:t> </a:t>
            </a:r>
            <a:r>
              <a:rPr lang="en-US" altLang="zh-CN" dirty="0"/>
              <a:t>kind</a:t>
            </a:r>
            <a:r>
              <a:rPr lang="zh-CN" altLang="en-US" dirty="0"/>
              <a:t> </a:t>
            </a:r>
            <a:r>
              <a:rPr lang="en-US" altLang="zh-CN" dirty="0"/>
              <a:t>of</a:t>
            </a:r>
            <a:r>
              <a:rPr lang="zh-CN" altLang="en-US" dirty="0"/>
              <a:t> </a:t>
            </a:r>
            <a:r>
              <a:rPr lang="en-US" altLang="zh-CN" dirty="0"/>
              <a:t>compromise</a:t>
            </a:r>
            <a:r>
              <a:rPr lang="zh-CN" altLang="en-US" dirty="0"/>
              <a:t> </a:t>
            </a:r>
            <a:r>
              <a:rPr lang="en-US" altLang="zh-CN" dirty="0"/>
              <a:t>from</a:t>
            </a:r>
            <a:r>
              <a:rPr lang="zh-CN" altLang="en-US" dirty="0"/>
              <a:t> </a:t>
            </a:r>
            <a:r>
              <a:rPr lang="en-US" altLang="zh-CN" dirty="0"/>
              <a:t>both</a:t>
            </a:r>
            <a:r>
              <a:rPr lang="zh-CN" altLang="en-US" dirty="0"/>
              <a:t> </a:t>
            </a:r>
            <a:r>
              <a:rPr lang="en-US" altLang="zh-CN" dirty="0"/>
              <a:t>sides.</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13</a:t>
            </a:fld>
            <a:endParaRPr lang="en-US" altLang="zh-CN"/>
          </a:p>
        </p:txBody>
      </p:sp>
    </p:spTree>
    <p:extLst>
      <p:ext uri="{BB962C8B-B14F-4D97-AF65-F5344CB8AC3E}">
        <p14:creationId xmlns:p14="http://schemas.microsoft.com/office/powerpoint/2010/main" val="41926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zh-CN" altLang="en-US" dirty="0"/>
              <a:t> </a:t>
            </a:r>
            <a:r>
              <a:rPr lang="en-US" altLang="zh-CN" dirty="0"/>
              <a:t>need</a:t>
            </a:r>
            <a:r>
              <a:rPr lang="zh-CN" altLang="en-US" dirty="0"/>
              <a:t> </a:t>
            </a:r>
            <a:r>
              <a:rPr lang="en-US" altLang="zh-CN" dirty="0"/>
              <a:t>to</a:t>
            </a:r>
            <a:r>
              <a:rPr lang="zh-CN" altLang="en-US" dirty="0"/>
              <a:t> </a:t>
            </a:r>
            <a:r>
              <a:rPr lang="en-US" altLang="zh-CN" dirty="0"/>
              <a:t>measure</a:t>
            </a:r>
            <a:r>
              <a:rPr lang="zh-CN" altLang="en-US" dirty="0"/>
              <a:t> </a:t>
            </a:r>
            <a:r>
              <a:rPr lang="en-US" altLang="zh-CN" dirty="0"/>
              <a:t>the</a:t>
            </a:r>
            <a:r>
              <a:rPr lang="zh-CN" altLang="en-US" dirty="0"/>
              <a:t> </a:t>
            </a:r>
            <a:r>
              <a:rPr lang="en-US" altLang="zh-CN" dirty="0"/>
              <a:t>benefits</a:t>
            </a:r>
            <a:r>
              <a:rPr lang="zh-CN" altLang="en-US" dirty="0"/>
              <a:t> </a:t>
            </a:r>
            <a:r>
              <a:rPr lang="en-US" altLang="zh-CN" dirty="0"/>
              <a:t>got</a:t>
            </a:r>
            <a:r>
              <a:rPr lang="zh-CN" altLang="en-US" dirty="0"/>
              <a:t> </a:t>
            </a:r>
            <a:r>
              <a:rPr lang="en-US" altLang="zh-CN" dirty="0"/>
              <a:t>from</a:t>
            </a:r>
            <a:r>
              <a:rPr lang="zh-CN" altLang="en-US" dirty="0"/>
              <a:t> </a:t>
            </a:r>
            <a:r>
              <a:rPr lang="en-US" altLang="zh-CN" dirty="0"/>
              <a:t>the</a:t>
            </a:r>
            <a:r>
              <a:rPr lang="zh-CN" altLang="en-US" dirty="0"/>
              <a:t> </a:t>
            </a:r>
            <a:r>
              <a:rPr lang="en-US" altLang="zh-CN" dirty="0"/>
              <a:t>target</a:t>
            </a:r>
            <a:r>
              <a:rPr lang="zh-CN" altLang="en-US" dirty="0"/>
              <a:t> </a:t>
            </a:r>
            <a:r>
              <a:rPr lang="en-US" altLang="zh-CN" dirty="0"/>
              <a:t>decomposition.</a:t>
            </a:r>
            <a:r>
              <a:rPr lang="zh-CN" altLang="en-US" dirty="0"/>
              <a:t> </a:t>
            </a:r>
            <a:r>
              <a:rPr lang="en-US" altLang="zh-CN" dirty="0"/>
              <a:t>To</a:t>
            </a:r>
            <a:r>
              <a:rPr lang="zh-CN" altLang="en-US" dirty="0"/>
              <a:t> </a:t>
            </a:r>
            <a:r>
              <a:rPr lang="en-US" altLang="zh-CN" dirty="0"/>
              <a:t>get</a:t>
            </a:r>
            <a:r>
              <a:rPr lang="zh-CN" altLang="en-US" dirty="0"/>
              <a:t> </a:t>
            </a:r>
            <a:r>
              <a:rPr lang="en-US" altLang="zh-CN" dirty="0"/>
              <a:t>a</a:t>
            </a:r>
            <a:r>
              <a:rPr lang="zh-CN" altLang="en-US" dirty="0"/>
              <a:t> </a:t>
            </a:r>
            <a:r>
              <a:rPr lang="en-US" altLang="zh-CN" dirty="0"/>
              <a:t>quantitative</a:t>
            </a:r>
            <a:r>
              <a:rPr lang="zh-CN" altLang="en-US" dirty="0"/>
              <a:t> </a:t>
            </a:r>
            <a:r>
              <a:rPr lang="en-US" altLang="zh-CN" dirty="0"/>
              <a:t>criteria,</a:t>
            </a:r>
            <a:r>
              <a:rPr lang="zh-CN" altLang="en-US" dirty="0"/>
              <a:t> </a:t>
            </a:r>
            <a:r>
              <a:rPr lang="en-US" altLang="zh-CN" dirty="0"/>
              <a:t>we</a:t>
            </a:r>
            <a:r>
              <a:rPr lang="zh-CN" altLang="en-US" dirty="0"/>
              <a:t> </a:t>
            </a:r>
            <a:r>
              <a:rPr lang="en-US" altLang="zh-CN" dirty="0"/>
              <a:t>count</a:t>
            </a:r>
            <a:r>
              <a:rPr lang="zh-CN" altLang="en-US" dirty="0"/>
              <a:t> </a:t>
            </a:r>
            <a:r>
              <a:rPr lang="en-US" altLang="zh-CN" dirty="0"/>
              <a:t>the</a:t>
            </a:r>
            <a:r>
              <a:rPr lang="zh-CN" altLang="en-US" dirty="0"/>
              <a:t> </a:t>
            </a:r>
            <a:r>
              <a:rPr lang="en-US" altLang="zh-CN" dirty="0"/>
              <a:t>number</a:t>
            </a:r>
            <a:r>
              <a:rPr lang="zh-CN" altLang="en-US" dirty="0"/>
              <a:t> </a:t>
            </a:r>
            <a:r>
              <a:rPr lang="en-US" altLang="zh-CN" dirty="0"/>
              <a:t>of</a:t>
            </a:r>
            <a:r>
              <a:rPr lang="zh-CN" altLang="en-US" dirty="0"/>
              <a:t> </a:t>
            </a:r>
            <a:r>
              <a:rPr lang="en-US" altLang="zh-CN" dirty="0"/>
              <a:t>binary</a:t>
            </a:r>
            <a:r>
              <a:rPr lang="zh-CN" altLang="en-US" dirty="0"/>
              <a:t> </a:t>
            </a:r>
            <a:r>
              <a:rPr lang="en-US" altLang="zh-CN" dirty="0"/>
              <a:t>and</a:t>
            </a:r>
            <a:r>
              <a:rPr lang="zh-CN" altLang="en-US" dirty="0"/>
              <a:t> </a:t>
            </a:r>
            <a:r>
              <a:rPr lang="en-US" altLang="zh-CN" dirty="0"/>
              <a:t>test</a:t>
            </a:r>
            <a:r>
              <a:rPr lang="zh-CN" altLang="en-US" dirty="0"/>
              <a:t> </a:t>
            </a:r>
            <a:r>
              <a:rPr lang="en-US" altLang="zh-CN" dirty="0"/>
              <a:t>files</a:t>
            </a:r>
            <a:r>
              <a:rPr lang="zh-CN" altLang="en-US" dirty="0"/>
              <a:t> </a:t>
            </a:r>
            <a:r>
              <a:rPr lang="en-US" altLang="zh-CN" dirty="0"/>
              <a:t>dependent</a:t>
            </a:r>
            <a:r>
              <a:rPr lang="zh-CN" altLang="en-US" dirty="0"/>
              <a:t> </a:t>
            </a:r>
            <a:r>
              <a:rPr lang="en-US" altLang="zh-CN" dirty="0"/>
              <a:t>on</a:t>
            </a:r>
            <a:r>
              <a:rPr lang="zh-CN" altLang="en-US" dirty="0"/>
              <a:t> </a:t>
            </a:r>
            <a:r>
              <a:rPr lang="en-US" altLang="zh-CN" dirty="0"/>
              <a:t>those</a:t>
            </a:r>
            <a:r>
              <a:rPr lang="zh-CN" altLang="en-US" dirty="0"/>
              <a:t> </a:t>
            </a:r>
            <a:r>
              <a:rPr lang="en-US" altLang="zh-CN" dirty="0"/>
              <a:t>source</a:t>
            </a:r>
            <a:r>
              <a:rPr lang="zh-CN" altLang="en-US" dirty="0"/>
              <a:t> </a:t>
            </a:r>
            <a:r>
              <a:rPr lang="en-US" altLang="zh-CN" dirty="0"/>
              <a:t>files.</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14</a:t>
            </a:fld>
            <a:endParaRPr lang="en-US" altLang="zh-CN"/>
          </a:p>
        </p:txBody>
      </p:sp>
    </p:spTree>
    <p:extLst>
      <p:ext uri="{BB962C8B-B14F-4D97-AF65-F5344CB8AC3E}">
        <p14:creationId xmlns:p14="http://schemas.microsoft.com/office/powerpoint/2010/main" val="1747089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Look</a:t>
            </a:r>
            <a:r>
              <a:rPr lang="zh-CN" altLang="en-US" dirty="0"/>
              <a:t> </a:t>
            </a:r>
            <a:r>
              <a:rPr lang="en-US" altLang="zh-CN" dirty="0"/>
              <a:t>back</a:t>
            </a:r>
            <a:r>
              <a:rPr lang="zh-CN" altLang="en-US" dirty="0"/>
              <a:t> </a:t>
            </a:r>
            <a:r>
              <a:rPr lang="en-US" altLang="zh-CN" dirty="0"/>
              <a:t>example</a:t>
            </a:r>
            <a:r>
              <a:rPr lang="zh-CN" altLang="en-US" dirty="0"/>
              <a:t> </a:t>
            </a:r>
            <a:r>
              <a:rPr lang="en-US" altLang="zh-CN" dirty="0"/>
              <a:t>here.</a:t>
            </a:r>
            <a:r>
              <a:rPr lang="zh-CN" altLang="en-US" dirty="0"/>
              <a:t> </a:t>
            </a:r>
            <a:r>
              <a:rPr lang="en-US" altLang="zh-CN" dirty="0"/>
              <a:t>Here</a:t>
            </a:r>
            <a:r>
              <a:rPr lang="zh-CN" altLang="en-US" dirty="0"/>
              <a:t> </a:t>
            </a:r>
            <a:r>
              <a:rPr lang="en-US" altLang="zh-CN" dirty="0"/>
              <a:t>we</a:t>
            </a:r>
            <a:r>
              <a:rPr lang="zh-CN" altLang="en-US" dirty="0"/>
              <a:t> </a:t>
            </a:r>
            <a:r>
              <a:rPr lang="en-US" altLang="zh-CN" dirty="0"/>
              <a:t>have</a:t>
            </a:r>
            <a:r>
              <a:rPr lang="zh-CN" altLang="en-US" dirty="0"/>
              <a:t> </a:t>
            </a:r>
            <a:r>
              <a:rPr lang="en-US" altLang="zh-CN" dirty="0"/>
              <a:t>only</a:t>
            </a:r>
            <a:r>
              <a:rPr lang="zh-CN" altLang="en-US" dirty="0"/>
              <a:t> </a:t>
            </a:r>
            <a:r>
              <a:rPr lang="en-US" altLang="zh-CN" dirty="0" err="1"/>
              <a:t>client_tests</a:t>
            </a:r>
            <a:r>
              <a:rPr lang="zh-CN" altLang="en-US" dirty="0"/>
              <a:t> </a:t>
            </a:r>
            <a:r>
              <a:rPr lang="en-US" altLang="zh-CN" dirty="0"/>
              <a:t>and</a:t>
            </a:r>
            <a:r>
              <a:rPr lang="zh-CN" altLang="en-US" dirty="0"/>
              <a:t> </a:t>
            </a:r>
            <a:r>
              <a:rPr lang="en-US" altLang="zh-CN" dirty="0" err="1"/>
              <a:t>server_binary</a:t>
            </a:r>
            <a:r>
              <a:rPr lang="zh-CN" altLang="en-US" dirty="0"/>
              <a:t> </a:t>
            </a:r>
            <a:r>
              <a:rPr lang="en-US" altLang="zh-CN" dirty="0"/>
              <a:t>are</a:t>
            </a:r>
            <a:r>
              <a:rPr lang="zh-CN" altLang="en-US" dirty="0"/>
              <a:t> </a:t>
            </a:r>
            <a:r>
              <a:rPr lang="en-US" altLang="zh-CN" dirty="0"/>
              <a:t>binary</a:t>
            </a:r>
            <a:r>
              <a:rPr lang="zh-CN" altLang="en-US" dirty="0"/>
              <a:t> </a:t>
            </a:r>
            <a:r>
              <a:rPr lang="en-US" altLang="zh-CN" dirty="0"/>
              <a:t>and</a:t>
            </a:r>
            <a:r>
              <a:rPr lang="zh-CN" altLang="en-US" dirty="0"/>
              <a:t> </a:t>
            </a:r>
            <a:r>
              <a:rPr lang="en-US" altLang="zh-CN" dirty="0"/>
              <a:t>test.</a:t>
            </a:r>
            <a:r>
              <a:rPr lang="zh-CN" altLang="en-US" dirty="0"/>
              <a:t> </a:t>
            </a:r>
            <a:r>
              <a:rPr lang="en-US" altLang="zh-CN" dirty="0"/>
              <a:t>After</a:t>
            </a:r>
            <a:r>
              <a:rPr lang="zh-CN" altLang="en-US" dirty="0"/>
              <a:t> </a:t>
            </a:r>
            <a:r>
              <a:rPr lang="en-US" altLang="zh-CN" dirty="0"/>
              <a:t>decomposing</a:t>
            </a:r>
            <a:r>
              <a:rPr lang="zh-CN" altLang="en-US" dirty="0"/>
              <a:t> </a:t>
            </a:r>
            <a:r>
              <a:rPr lang="en-US" altLang="zh-CN" dirty="0"/>
              <a:t>the</a:t>
            </a:r>
            <a:r>
              <a:rPr lang="zh-CN" altLang="en-US" dirty="0"/>
              <a:t> </a:t>
            </a:r>
            <a:r>
              <a:rPr lang="en-US" altLang="zh-CN" dirty="0"/>
              <a:t>program</a:t>
            </a:r>
            <a:r>
              <a:rPr lang="zh-CN" altLang="en-US" dirty="0"/>
              <a:t> </a:t>
            </a:r>
            <a:r>
              <a:rPr lang="en-US" altLang="zh-CN" dirty="0"/>
              <a:t>into</a:t>
            </a:r>
            <a:r>
              <a:rPr lang="zh-CN" altLang="en-US" dirty="0"/>
              <a:t> </a:t>
            </a:r>
            <a:r>
              <a:rPr lang="en-US" altLang="zh-CN" dirty="0"/>
              <a:t>two</a:t>
            </a:r>
            <a:r>
              <a:rPr lang="zh-CN" altLang="en-US" dirty="0"/>
              <a:t> </a:t>
            </a:r>
            <a:r>
              <a:rPr lang="en-US" altLang="zh-CN" dirty="0"/>
              <a:t>parts</a:t>
            </a:r>
            <a:r>
              <a:rPr lang="zh-CN" altLang="en-US" dirty="0"/>
              <a:t> </a:t>
            </a:r>
            <a:r>
              <a:rPr lang="en-US" altLang="zh-CN" dirty="0"/>
              <a:t>S1</a:t>
            </a:r>
            <a:r>
              <a:rPr lang="zh-CN" altLang="en-US" dirty="0"/>
              <a:t> </a:t>
            </a:r>
            <a:r>
              <a:rPr lang="en-US" altLang="zh-CN" dirty="0"/>
              <a:t>and</a:t>
            </a:r>
            <a:r>
              <a:rPr lang="zh-CN" altLang="en-US" dirty="0"/>
              <a:t> </a:t>
            </a:r>
            <a:r>
              <a:rPr lang="en-US" altLang="zh-CN" dirty="0"/>
              <a:t>S2,</a:t>
            </a:r>
            <a:r>
              <a:rPr lang="zh-CN" altLang="en-US" dirty="0"/>
              <a:t> </a:t>
            </a:r>
            <a:r>
              <a:rPr lang="en-US" altLang="zh-CN" dirty="0"/>
              <a:t>we</a:t>
            </a:r>
            <a:r>
              <a:rPr lang="zh-CN" altLang="en-US" dirty="0"/>
              <a:t> </a:t>
            </a:r>
            <a:r>
              <a:rPr lang="en-US" altLang="zh-CN" dirty="0"/>
              <a:t>saved</a:t>
            </a:r>
            <a:r>
              <a:rPr lang="zh-CN" altLang="en-US" dirty="0"/>
              <a:t> </a:t>
            </a:r>
            <a:r>
              <a:rPr lang="en-US" altLang="zh-CN" dirty="0"/>
              <a:t>a</a:t>
            </a:r>
            <a:r>
              <a:rPr lang="zh-CN" altLang="en-US" dirty="0"/>
              <a:t> </a:t>
            </a:r>
            <a:r>
              <a:rPr lang="en-US" altLang="zh-CN" dirty="0"/>
              <a:t>trigger</a:t>
            </a:r>
            <a:r>
              <a:rPr lang="zh-CN" altLang="en-US" dirty="0"/>
              <a:t> </a:t>
            </a:r>
            <a:r>
              <a:rPr lang="en-US" altLang="zh-CN" dirty="0"/>
              <a:t>from</a:t>
            </a:r>
            <a:r>
              <a:rPr lang="zh-CN" altLang="en-US" dirty="0"/>
              <a:t> </a:t>
            </a:r>
            <a:r>
              <a:rPr lang="en-US" altLang="zh-CN" dirty="0"/>
              <a:t>S1</a:t>
            </a:r>
            <a:r>
              <a:rPr lang="zh-CN" altLang="en-US" dirty="0"/>
              <a:t> </a:t>
            </a:r>
            <a:r>
              <a:rPr lang="en-US" altLang="zh-CN" dirty="0"/>
              <a:t>part,</a:t>
            </a:r>
            <a:r>
              <a:rPr lang="zh-CN" altLang="en-US" dirty="0"/>
              <a:t> </a:t>
            </a:r>
            <a:r>
              <a:rPr lang="en-US" altLang="zh-CN" dirty="0"/>
              <a:t>if</a:t>
            </a:r>
            <a:r>
              <a:rPr lang="zh-CN" altLang="en-US" dirty="0"/>
              <a:t> </a:t>
            </a:r>
            <a:r>
              <a:rPr lang="en-US" altLang="zh-CN" dirty="0"/>
              <a:t>anything</a:t>
            </a:r>
            <a:r>
              <a:rPr lang="zh-CN" altLang="en-US" dirty="0"/>
              <a:t> </a:t>
            </a:r>
            <a:r>
              <a:rPr lang="en-US" altLang="zh-CN" dirty="0"/>
              <a:t>from</a:t>
            </a:r>
            <a:r>
              <a:rPr lang="zh-CN" altLang="en-US" dirty="0"/>
              <a:t> </a:t>
            </a:r>
            <a:r>
              <a:rPr lang="en-US" altLang="zh-CN" dirty="0"/>
              <a:t>S1</a:t>
            </a:r>
            <a:r>
              <a:rPr lang="zh-CN" altLang="en-US" dirty="0"/>
              <a:t> </a:t>
            </a:r>
            <a:r>
              <a:rPr lang="en-US" altLang="zh-CN" dirty="0"/>
              <a:t>part</a:t>
            </a:r>
            <a:r>
              <a:rPr lang="zh-CN" altLang="en-US" dirty="0"/>
              <a:t> </a:t>
            </a:r>
            <a:r>
              <a:rPr lang="en-US" altLang="zh-CN" dirty="0"/>
              <a:t>changed,</a:t>
            </a:r>
            <a:r>
              <a:rPr lang="zh-CN" altLang="en-US" dirty="0"/>
              <a:t> </a:t>
            </a:r>
            <a:r>
              <a:rPr lang="en-US" altLang="zh-CN" dirty="0"/>
              <a:t>we</a:t>
            </a:r>
            <a:r>
              <a:rPr lang="zh-CN" altLang="en-US" dirty="0"/>
              <a:t> </a:t>
            </a:r>
            <a:r>
              <a:rPr lang="en-US" altLang="zh-CN" dirty="0"/>
              <a:t>don’t</a:t>
            </a:r>
            <a:r>
              <a:rPr lang="zh-CN" altLang="en-US" dirty="0"/>
              <a:t> </a:t>
            </a:r>
            <a:r>
              <a:rPr lang="en-US" altLang="zh-CN" dirty="0"/>
              <a:t>need</a:t>
            </a:r>
            <a:r>
              <a:rPr lang="zh-CN" altLang="en-US" dirty="0"/>
              <a:t> </a:t>
            </a:r>
            <a:r>
              <a:rPr lang="en-US" altLang="zh-CN" dirty="0"/>
              <a:t>to</a:t>
            </a:r>
            <a:r>
              <a:rPr lang="zh-CN" altLang="en-US" dirty="0"/>
              <a:t> </a:t>
            </a:r>
            <a:r>
              <a:rPr lang="en-US" altLang="zh-CN" dirty="0"/>
              <a:t>build</a:t>
            </a:r>
            <a:r>
              <a:rPr lang="zh-CN" altLang="en-US" dirty="0"/>
              <a:t> </a:t>
            </a:r>
            <a:r>
              <a:rPr lang="en-US" altLang="zh-CN" dirty="0" err="1"/>
              <a:t>client_tests</a:t>
            </a:r>
            <a:r>
              <a:rPr lang="zh-CN" altLang="en-US" dirty="0"/>
              <a:t> </a:t>
            </a:r>
            <a:r>
              <a:rPr lang="en-US" altLang="zh-CN" dirty="0"/>
              <a:t>because</a:t>
            </a:r>
            <a:r>
              <a:rPr lang="zh-CN" altLang="en-US" dirty="0"/>
              <a:t> </a:t>
            </a:r>
            <a:r>
              <a:rPr lang="en-US" altLang="zh-CN" dirty="0"/>
              <a:t>it’s</a:t>
            </a:r>
            <a:r>
              <a:rPr lang="zh-CN" altLang="en-US" dirty="0"/>
              <a:t> </a:t>
            </a:r>
            <a:r>
              <a:rPr lang="en-US" altLang="zh-CN" dirty="0"/>
              <a:t>not</a:t>
            </a:r>
            <a:r>
              <a:rPr lang="zh-CN" altLang="en-US" dirty="0"/>
              <a:t> </a:t>
            </a:r>
            <a:r>
              <a:rPr lang="en-US" altLang="zh-CN" dirty="0" err="1"/>
              <a:t>influencedd</a:t>
            </a:r>
            <a:r>
              <a:rPr lang="zh-CN" altLang="en-US" dirty="0"/>
              <a:t> </a:t>
            </a:r>
            <a:r>
              <a:rPr lang="en-US" altLang="zh-CN" dirty="0"/>
              <a:t>at</a:t>
            </a:r>
            <a:r>
              <a:rPr lang="zh-CN" altLang="en-US" dirty="0"/>
              <a:t> </a:t>
            </a:r>
            <a:r>
              <a:rPr lang="en-US" altLang="zh-CN" dirty="0"/>
              <a:t>all.</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15</a:t>
            </a:fld>
            <a:endParaRPr lang="en-US" altLang="zh-CN"/>
          </a:p>
        </p:txBody>
      </p:sp>
    </p:spTree>
    <p:extLst>
      <p:ext uri="{BB962C8B-B14F-4D97-AF65-F5344CB8AC3E}">
        <p14:creationId xmlns:p14="http://schemas.microsoft.com/office/powerpoint/2010/main" val="390022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Now we can give a formal definition of the benefit we got from target decomposition. Notice </a:t>
            </a:r>
            <a:r>
              <a:rPr kumimoji="1" lang="en-US" sz="1200" kern="1200" dirty="0">
                <a:solidFill>
                  <a:schemeClr val="tx1"/>
                </a:solidFill>
                <a:effectLst/>
                <a:latin typeface="+mn-lt"/>
                <a:ea typeface="宋体" charset="0"/>
                <a:cs typeface="宋体" charset="0"/>
              </a:rPr>
              <a:t>here p1 is the probability that a change affects only a file in S(τ1). We approximate p1 by count the number of files in S1 ratio (|S(</a:t>
            </a:r>
            <a:r>
              <a:rPr kumimoji="1" lang="el-GR" sz="1200" kern="1200" dirty="0">
                <a:solidFill>
                  <a:schemeClr val="tx1"/>
                </a:solidFill>
                <a:effectLst/>
                <a:latin typeface="+mn-lt"/>
                <a:ea typeface="宋体" charset="0"/>
                <a:cs typeface="宋体" charset="0"/>
              </a:rPr>
              <a:t>τ1)|/(|</a:t>
            </a:r>
            <a:r>
              <a:rPr kumimoji="1" lang="en-US" sz="1200" kern="1200" dirty="0">
                <a:solidFill>
                  <a:schemeClr val="tx1"/>
                </a:solidFill>
                <a:effectLst/>
                <a:latin typeface="+mn-lt"/>
                <a:ea typeface="宋体" charset="0"/>
                <a:cs typeface="宋体" charset="0"/>
              </a:rPr>
              <a:t>S(</a:t>
            </a:r>
            <a:r>
              <a:rPr kumimoji="1" lang="el-GR" sz="1200" kern="1200" dirty="0">
                <a:solidFill>
                  <a:schemeClr val="tx1"/>
                </a:solidFill>
                <a:effectLst/>
                <a:latin typeface="+mn-lt"/>
                <a:ea typeface="宋体" charset="0"/>
                <a:cs typeface="宋体" charset="0"/>
              </a:rPr>
              <a:t>τ1)|+ |</a:t>
            </a:r>
            <a:r>
              <a:rPr kumimoji="1" lang="en-US" sz="1200" kern="1200" dirty="0">
                <a:solidFill>
                  <a:schemeClr val="tx1"/>
                </a:solidFill>
                <a:effectLst/>
                <a:latin typeface="+mn-lt"/>
                <a:ea typeface="宋体" charset="0"/>
                <a:cs typeface="宋体" charset="0"/>
              </a:rPr>
              <a:t>S(</a:t>
            </a:r>
            <a:r>
              <a:rPr kumimoji="1" lang="el-GR" sz="1200" kern="1200" dirty="0">
                <a:solidFill>
                  <a:schemeClr val="tx1"/>
                </a:solidFill>
                <a:effectLst/>
                <a:latin typeface="+mn-lt"/>
                <a:ea typeface="宋体" charset="0"/>
                <a:cs typeface="宋体" charset="0"/>
              </a:rPr>
              <a:t>τ2)|) </a:t>
            </a:r>
            <a:r>
              <a:rPr kumimoji="1" lang="en-US" sz="1200" kern="1200" dirty="0">
                <a:solidFill>
                  <a:schemeClr val="tx1"/>
                </a:solidFill>
                <a:effectLst/>
                <a:latin typeface="+mn-lt"/>
                <a:ea typeface="宋体" charset="0"/>
                <a:cs typeface="宋体" charset="0"/>
              </a:rPr>
              <a:t>)</a:t>
            </a:r>
            <a:r>
              <a:rPr lang="el-GR" dirty="0"/>
              <a:t> </a:t>
            </a:r>
            <a:r>
              <a:rPr lang="en-US" dirty="0"/>
              <a:t>  </a:t>
            </a:r>
            <a:r>
              <a:rPr kumimoji="1" lang="en-US" sz="1200" kern="1200" dirty="0">
                <a:solidFill>
                  <a:schemeClr val="tx1"/>
                </a:solidFill>
                <a:effectLst/>
                <a:latin typeface="+mn-lt"/>
                <a:ea typeface="宋体" charset="0"/>
                <a:cs typeface="宋体" charset="0"/>
              </a:rPr>
              <a:t>because their accurate computations are expensive.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16</a:t>
            </a:fld>
            <a:endParaRPr lang="en-US" altLang="zh-CN"/>
          </a:p>
        </p:txBody>
      </p:sp>
    </p:spTree>
    <p:extLst>
      <p:ext uri="{BB962C8B-B14F-4D97-AF65-F5344CB8AC3E}">
        <p14:creationId xmlns:p14="http://schemas.microsoft.com/office/powerpoint/2010/main" val="165913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proved by another report by the same authors. They reduced the decomposition problem to maximum clique problem in graph theory</a:t>
            </a:r>
            <a:r>
              <a:rPr lang="en-US" altLang="zh-CN" dirty="0"/>
              <a:t>.</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17</a:t>
            </a:fld>
            <a:endParaRPr lang="en-US" altLang="zh-CN"/>
          </a:p>
        </p:txBody>
      </p:sp>
    </p:spTree>
    <p:extLst>
      <p:ext uri="{BB962C8B-B14F-4D97-AF65-F5344CB8AC3E}">
        <p14:creationId xmlns:p14="http://schemas.microsoft.com/office/powerpoint/2010/main" val="288600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The SCCs of G(</a:t>
            </a:r>
            <a:r>
              <a:rPr kumimoji="1" lang="en-US" sz="1200" kern="1200" dirty="0" err="1">
                <a:solidFill>
                  <a:schemeClr val="tx1"/>
                </a:solidFill>
                <a:effectLst/>
                <a:latin typeface="+mn-lt"/>
                <a:ea typeface="宋体" charset="0"/>
                <a:cs typeface="宋体" charset="0"/>
              </a:rPr>
              <a:t>τ</a:t>
            </a:r>
            <a:r>
              <a:rPr kumimoji="1" lang="en-US" sz="1200" kern="1200" dirty="0">
                <a:solidFill>
                  <a:schemeClr val="tx1"/>
                </a:solidFill>
                <a:effectLst/>
                <a:latin typeface="+mn-lt"/>
                <a:ea typeface="宋体" charset="0"/>
                <a:cs typeface="宋体" charset="0"/>
              </a:rPr>
              <a:t>) form the smallest units of decomposing target </a:t>
            </a:r>
            <a:r>
              <a:rPr kumimoji="1" lang="en-US" sz="1200" kern="1200" dirty="0" err="1">
                <a:solidFill>
                  <a:schemeClr val="tx1"/>
                </a:solidFill>
                <a:effectLst/>
                <a:latin typeface="+mn-lt"/>
                <a:ea typeface="宋体" charset="0"/>
                <a:cs typeface="宋体" charset="0"/>
              </a:rPr>
              <a:t>τ</a:t>
            </a:r>
            <a:r>
              <a:rPr kumimoji="1" lang="en-US" sz="1200" kern="1200" dirty="0">
                <a:solidFill>
                  <a:schemeClr val="tx1"/>
                </a:solidFill>
                <a:effectLst/>
                <a:latin typeface="+mn-lt"/>
                <a:ea typeface="宋体" charset="0"/>
                <a:cs typeface="宋体" charset="0"/>
              </a:rPr>
              <a:t>. That is, any valid decomposition must assign all files of an SCC to the same constituent target. Otherwise, there will be a cyclic dependency between the constituent targets. </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19</a:t>
            </a:fld>
            <a:endParaRPr lang="en-US" altLang="zh-CN"/>
          </a:p>
        </p:txBody>
      </p:sp>
    </p:spTree>
    <p:extLst>
      <p:ext uri="{BB962C8B-B14F-4D97-AF65-F5344CB8AC3E}">
        <p14:creationId xmlns:p14="http://schemas.microsoft.com/office/powerpoint/2010/main" val="2852921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If there is no limit on the number of constituent targets</a:t>
            </a:r>
            <a:r>
              <a:rPr kumimoji="1" lang="en-US" altLang="zh-CN" sz="1200" kern="1200" dirty="0">
                <a:solidFill>
                  <a:schemeClr val="tx1"/>
                </a:solidFill>
                <a:effectLst/>
                <a:latin typeface="+mn-lt"/>
                <a:ea typeface="宋体" charset="0"/>
                <a:cs typeface="宋体" charset="0"/>
              </a:rPr>
              <a:t>,</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the</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condensation graph is</a:t>
            </a:r>
            <a:r>
              <a:rPr kumimoji="1" lang="zh-CN" altLang="en-US" sz="1200" kern="1200" dirty="0">
                <a:solidFill>
                  <a:schemeClr val="tx1"/>
                </a:solidFill>
                <a:effectLst/>
                <a:latin typeface="+mn-lt"/>
                <a:ea typeface="宋体" charset="0"/>
                <a:cs typeface="宋体" charset="0"/>
              </a:rPr>
              <a:t> </a:t>
            </a:r>
            <a:r>
              <a:rPr kumimoji="1" lang="en-US" sz="1200" kern="1200" dirty="0">
                <a:solidFill>
                  <a:schemeClr val="tx1"/>
                </a:solidFill>
                <a:effectLst/>
                <a:latin typeface="+mn-lt"/>
                <a:ea typeface="宋体" charset="0"/>
                <a:cs typeface="宋体" charset="0"/>
              </a:rPr>
              <a:t>the best decomposition</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because</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this</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is</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the</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finest</a:t>
            </a:r>
            <a:r>
              <a:rPr kumimoji="1" lang="zh-CN" altLang="en-US" sz="1200" kern="1200" dirty="0">
                <a:solidFill>
                  <a:schemeClr val="tx1"/>
                </a:solidFill>
                <a:effectLst/>
                <a:latin typeface="+mn-lt"/>
                <a:ea typeface="宋体" charset="0"/>
                <a:cs typeface="宋体" charset="0"/>
              </a:rPr>
              <a:t> </a:t>
            </a:r>
            <a:r>
              <a:rPr kumimoji="1" lang="en-US" altLang="zh-CN" sz="1200" kern="1200" dirty="0">
                <a:solidFill>
                  <a:schemeClr val="tx1"/>
                </a:solidFill>
                <a:effectLst/>
                <a:latin typeface="+mn-lt"/>
                <a:ea typeface="宋体" charset="0"/>
                <a:cs typeface="宋体" charset="0"/>
              </a:rPr>
              <a:t>granularity.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20</a:t>
            </a:fld>
            <a:endParaRPr lang="en-US" altLang="zh-CN"/>
          </a:p>
        </p:txBody>
      </p:sp>
    </p:spTree>
    <p:extLst>
      <p:ext uri="{BB962C8B-B14F-4D97-AF65-F5344CB8AC3E}">
        <p14:creationId xmlns:p14="http://schemas.microsoft.com/office/powerpoint/2010/main" val="242720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200" kern="1200" dirty="0">
              <a:solidFill>
                <a:schemeClr val="tx1"/>
              </a:solidFill>
              <a:effectLst/>
              <a:latin typeface="+mn-lt"/>
              <a:ea typeface="宋体" charset="0"/>
              <a:cs typeface="宋体" charset="0"/>
            </a:endParaRPr>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1</a:t>
            </a:fld>
            <a:endParaRPr lang="en-US" altLang="zh-CN"/>
          </a:p>
        </p:txBody>
      </p:sp>
    </p:spTree>
    <p:extLst>
      <p:ext uri="{BB962C8B-B14F-4D97-AF65-F5344CB8AC3E}">
        <p14:creationId xmlns:p14="http://schemas.microsoft.com/office/powerpoint/2010/main" val="313060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Different</a:t>
            </a:r>
            <a:r>
              <a:rPr lang="zh-CN" altLang="en-US" dirty="0"/>
              <a:t> </a:t>
            </a:r>
            <a:r>
              <a:rPr lang="en-US" altLang="zh-CN" dirty="0"/>
              <a:t>choice</a:t>
            </a:r>
            <a:r>
              <a:rPr lang="zh-CN" altLang="en-US" dirty="0"/>
              <a:t> </a:t>
            </a:r>
            <a:r>
              <a:rPr lang="en-US" altLang="zh-CN" dirty="0"/>
              <a:t>of</a:t>
            </a:r>
            <a:r>
              <a:rPr lang="zh-CN" altLang="en-US" dirty="0"/>
              <a:t> </a:t>
            </a:r>
            <a:r>
              <a:rPr lang="en-US" altLang="zh-CN" dirty="0"/>
              <a:t>unifying</a:t>
            </a:r>
            <a:r>
              <a:rPr lang="zh-CN" altLang="en-US" dirty="0"/>
              <a:t> </a:t>
            </a:r>
            <a:r>
              <a:rPr lang="en-US" altLang="zh-CN" dirty="0"/>
              <a:t>will</a:t>
            </a:r>
            <a:r>
              <a:rPr lang="zh-CN" altLang="en-US" dirty="0"/>
              <a:t> </a:t>
            </a:r>
            <a:r>
              <a:rPr lang="en-US" altLang="zh-CN" dirty="0"/>
              <a:t>lead</a:t>
            </a:r>
            <a:r>
              <a:rPr lang="zh-CN" altLang="en-US" dirty="0"/>
              <a:t> </a:t>
            </a:r>
            <a:r>
              <a:rPr lang="en-US" altLang="zh-CN" dirty="0"/>
              <a:t>to</a:t>
            </a:r>
            <a:r>
              <a:rPr lang="zh-CN" altLang="en-US" dirty="0"/>
              <a:t> </a:t>
            </a:r>
            <a:r>
              <a:rPr lang="en-US" altLang="zh-CN" dirty="0"/>
              <a:t>different</a:t>
            </a:r>
            <a:r>
              <a:rPr lang="zh-CN" altLang="en-US" dirty="0"/>
              <a:t> </a:t>
            </a:r>
            <a:r>
              <a:rPr lang="en-US" altLang="zh-CN" dirty="0"/>
              <a:t>decomposition.</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21</a:t>
            </a:fld>
            <a:endParaRPr lang="en-US" altLang="zh-CN"/>
          </a:p>
        </p:txBody>
      </p:sp>
    </p:spTree>
    <p:extLst>
      <p:ext uri="{BB962C8B-B14F-4D97-AF65-F5344CB8AC3E}">
        <p14:creationId xmlns:p14="http://schemas.microsoft.com/office/powerpoint/2010/main" val="281258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22</a:t>
            </a:fld>
            <a:endParaRPr lang="en-US" altLang="zh-CN"/>
          </a:p>
        </p:txBody>
      </p:sp>
    </p:spTree>
    <p:extLst>
      <p:ext uri="{BB962C8B-B14F-4D97-AF65-F5344CB8AC3E}">
        <p14:creationId xmlns:p14="http://schemas.microsoft.com/office/powerpoint/2010/main" val="219685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23</a:t>
            </a:fld>
            <a:endParaRPr lang="en-US" altLang="zh-CN"/>
          </a:p>
        </p:txBody>
      </p:sp>
    </p:spTree>
    <p:extLst>
      <p:ext uri="{BB962C8B-B14F-4D97-AF65-F5344CB8AC3E}">
        <p14:creationId xmlns:p14="http://schemas.microsoft.com/office/powerpoint/2010/main" val="1453510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a:t>
            </a:r>
            <a:r>
              <a:rPr lang="en-US" altLang="zh-CN" dirty="0"/>
              <a:t>e</a:t>
            </a:r>
            <a:r>
              <a:rPr lang="zh-CN" altLang="en-US" dirty="0"/>
              <a:t> </a:t>
            </a:r>
            <a:r>
              <a:rPr lang="en-US" altLang="zh-CN" dirty="0"/>
              <a:t>computation</a:t>
            </a:r>
            <a:r>
              <a:rPr lang="zh-CN" altLang="en-US" dirty="0"/>
              <a:t> </a:t>
            </a:r>
            <a:r>
              <a:rPr lang="en-US" altLang="zh-CN" dirty="0"/>
              <a:t>of</a:t>
            </a:r>
            <a:r>
              <a:rPr lang="zh-CN" altLang="en-US" dirty="0"/>
              <a:t> </a:t>
            </a:r>
            <a:r>
              <a:rPr lang="en-US" altLang="zh-CN" dirty="0"/>
              <a:t>the</a:t>
            </a:r>
            <a:r>
              <a:rPr lang="zh-CN" altLang="en-US" dirty="0"/>
              <a:t> </a:t>
            </a:r>
            <a:r>
              <a:rPr lang="en-US" altLang="zh-CN" dirty="0"/>
              <a:t>benefit,</a:t>
            </a:r>
            <a:r>
              <a:rPr lang="zh-CN" altLang="en-US" dirty="0"/>
              <a:t> </a:t>
            </a:r>
            <a:r>
              <a:rPr lang="en-US" altLang="zh-CN" dirty="0"/>
              <a:t>here</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minimize</a:t>
            </a:r>
            <a:r>
              <a:rPr lang="zh-CN" altLang="en-US" dirty="0"/>
              <a:t> </a:t>
            </a:r>
            <a:r>
              <a:rPr lang="en-US" altLang="zh-CN" dirty="0"/>
              <a:t>the</a:t>
            </a:r>
            <a:r>
              <a:rPr lang="zh-CN" altLang="en-US" dirty="0"/>
              <a:t> </a:t>
            </a:r>
            <a:r>
              <a:rPr lang="en-US" altLang="zh-CN" dirty="0"/>
              <a:t>effect</a:t>
            </a:r>
            <a:r>
              <a:rPr lang="zh-CN" altLang="en-US" dirty="0"/>
              <a:t> </a:t>
            </a:r>
            <a:r>
              <a:rPr lang="en-US" altLang="zh-CN" dirty="0"/>
              <a:t>of</a:t>
            </a:r>
            <a:r>
              <a:rPr lang="zh-CN" altLang="en-US" dirty="0"/>
              <a:t> </a:t>
            </a:r>
            <a:r>
              <a:rPr lang="en-US" altLang="zh-CN" dirty="0"/>
              <a:t>unifying.</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24</a:t>
            </a:fld>
            <a:endParaRPr lang="en-US" altLang="zh-CN"/>
          </a:p>
        </p:txBody>
      </p:sp>
    </p:spTree>
    <p:extLst>
      <p:ext uri="{BB962C8B-B14F-4D97-AF65-F5344CB8AC3E}">
        <p14:creationId xmlns:p14="http://schemas.microsoft.com/office/powerpoint/2010/main" val="2804827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working on the configuration files.</a:t>
            </a:r>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26</a:t>
            </a:fld>
            <a:endParaRPr lang="en-US" altLang="zh-CN"/>
          </a:p>
        </p:txBody>
      </p:sp>
    </p:spTree>
    <p:extLst>
      <p:ext uri="{BB962C8B-B14F-4D97-AF65-F5344CB8AC3E}">
        <p14:creationId xmlns:p14="http://schemas.microsoft.com/office/powerpoint/2010/main" val="230388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 long it will take? </a:t>
            </a:r>
            <a:r>
              <a:rPr kumimoji="1" lang="en-US" sz="1200" kern="1200" dirty="0">
                <a:solidFill>
                  <a:schemeClr val="tx1"/>
                </a:solidFill>
                <a:effectLst/>
                <a:latin typeface="+mn-lt"/>
                <a:ea typeface="宋体" charset="0"/>
                <a:cs typeface="宋体" charset="0"/>
              </a:rPr>
              <a:t>The bottleneck is in building all the dependents affected by the decomposition. If pass all tests, the patch is reviewed by the programmers that own the build specifications affected by the patch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27</a:t>
            </a:fld>
            <a:endParaRPr lang="en-US" altLang="zh-CN"/>
          </a:p>
        </p:txBody>
      </p:sp>
    </p:spTree>
    <p:extLst>
      <p:ext uri="{BB962C8B-B14F-4D97-AF65-F5344CB8AC3E}">
        <p14:creationId xmlns:p14="http://schemas.microsoft.com/office/powerpoint/2010/main" val="1958315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We ran DECOMPOSER on a random sample of targets at Google comprising of 40,000 Java library targets. DECOM- POSER reported that 19,994 (50%) of the analyzed targets were </a:t>
            </a:r>
            <a:r>
              <a:rPr kumimoji="1" lang="en-US" sz="1200" i="1" kern="1200" dirty="0">
                <a:solidFill>
                  <a:schemeClr val="tx1"/>
                </a:solidFill>
                <a:effectLst/>
                <a:latin typeface="+mn-lt"/>
                <a:ea typeface="宋体" charset="0"/>
                <a:cs typeface="宋体" charset="0"/>
              </a:rPr>
              <a:t>decomposable</a:t>
            </a:r>
            <a:r>
              <a:rPr kumimoji="1" lang="en-US" sz="1200" kern="1200" dirty="0">
                <a:solidFill>
                  <a:schemeClr val="tx1"/>
                </a:solidFill>
                <a:effectLst/>
                <a:latin typeface="+mn-lt"/>
                <a:ea typeface="宋体" charset="0"/>
                <a:cs typeface="宋体" charset="0"/>
              </a:rPr>
              <a:t>. A target is decomposable if and only if its cross references graph has at least two SCCs. </a:t>
            </a:r>
            <a:endParaRPr lang="en-US" dirty="0">
              <a:effectLst/>
            </a:endParaRPr>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30</a:t>
            </a:fld>
            <a:endParaRPr lang="en-US" altLang="zh-CN"/>
          </a:p>
        </p:txBody>
      </p:sp>
    </p:spTree>
    <p:extLst>
      <p:ext uri="{BB962C8B-B14F-4D97-AF65-F5344CB8AC3E}">
        <p14:creationId xmlns:p14="http://schemas.microsoft.com/office/powerpoint/2010/main" val="3276614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31</a:t>
            </a:fld>
            <a:endParaRPr lang="en-US" altLang="zh-CN"/>
          </a:p>
        </p:txBody>
      </p:sp>
    </p:spTree>
    <p:extLst>
      <p:ext uri="{BB962C8B-B14F-4D97-AF65-F5344CB8AC3E}">
        <p14:creationId xmlns:p14="http://schemas.microsoft.com/office/powerpoint/2010/main" val="3450529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42</a:t>
            </a:fld>
            <a:endParaRPr lang="en-US" altLang="zh-CN"/>
          </a:p>
        </p:txBody>
      </p:sp>
    </p:spTree>
    <p:extLst>
      <p:ext uri="{BB962C8B-B14F-4D97-AF65-F5344CB8AC3E}">
        <p14:creationId xmlns:p14="http://schemas.microsoft.com/office/powerpoint/2010/main" val="286026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build system is responsible for transforming source code into libraries, executable binaries, and other artifacts. The build system takes as input a set of targets that programmers declare in build files</a:t>
            </a:r>
            <a:r>
              <a:rPr lang="en-US" altLang="zh-CN" dirty="0"/>
              <a:t>.</a:t>
            </a:r>
            <a:r>
              <a:rPr lang="zh-CN" altLang="en-US" dirty="0"/>
              <a:t> </a:t>
            </a:r>
            <a:r>
              <a:rPr lang="en-US" altLang="zh-CN" dirty="0"/>
              <a:t>When a programmer issues a command to build a target, the build system first ensures that the required dependencies of the target are built. Then, it builds the desired target from its sources and dependencies. The final artifact depends on the kind of the target. For example, this</a:t>
            </a:r>
            <a:r>
              <a:rPr lang="zh-CN" altLang="en-US" dirty="0"/>
              <a:t> </a:t>
            </a:r>
            <a:r>
              <a:rPr lang="en-US" altLang="zh-CN" dirty="0"/>
              <a:t>chart</a:t>
            </a:r>
            <a:r>
              <a:rPr lang="zh-CN" altLang="en-US" dirty="0"/>
              <a:t> </a:t>
            </a:r>
            <a:r>
              <a:rPr lang="en-US" altLang="zh-CN" dirty="0"/>
              <a:t>show</a:t>
            </a:r>
            <a:r>
              <a:rPr lang="zh-CN" altLang="en-US" dirty="0"/>
              <a:t> </a:t>
            </a:r>
            <a:r>
              <a:rPr lang="en-US" altLang="zh-CN" dirty="0"/>
              <a:t>a</a:t>
            </a:r>
            <a:r>
              <a:rPr lang="zh-CN" altLang="en-US" dirty="0"/>
              <a:t> </a:t>
            </a:r>
            <a:r>
              <a:rPr lang="en-US" altLang="zh-CN" dirty="0"/>
              <a:t>typical</a:t>
            </a:r>
            <a:r>
              <a:rPr lang="zh-CN" altLang="en-US" dirty="0"/>
              <a:t> </a:t>
            </a:r>
            <a:r>
              <a:rPr lang="en-US" altLang="zh-CN" dirty="0"/>
              <a:t>process</a:t>
            </a:r>
            <a:r>
              <a:rPr lang="zh-CN" altLang="en-US" dirty="0"/>
              <a:t> </a:t>
            </a:r>
            <a:r>
              <a:rPr lang="en-US" altLang="zh-CN" dirty="0"/>
              <a:t>of</a:t>
            </a:r>
            <a:r>
              <a:rPr lang="zh-CN" altLang="en-US" dirty="0"/>
              <a:t> </a:t>
            </a:r>
            <a:r>
              <a:rPr lang="en-US" altLang="zh-CN" dirty="0"/>
              <a:t>C</a:t>
            </a:r>
            <a:r>
              <a:rPr lang="zh-CN" altLang="en-US" dirty="0"/>
              <a:t> </a:t>
            </a:r>
            <a:r>
              <a:rPr lang="en-US" altLang="zh-CN" dirty="0"/>
              <a:t>program.</a:t>
            </a:r>
            <a:r>
              <a:rPr lang="zh-CN" altLang="en-US" dirty="0"/>
              <a:t> </a:t>
            </a:r>
            <a:r>
              <a:rPr lang="en-US" altLang="zh-CN" dirty="0"/>
              <a:t>But</a:t>
            </a:r>
            <a:r>
              <a:rPr lang="zh-CN" altLang="en-US" dirty="0"/>
              <a:t> </a:t>
            </a:r>
            <a:r>
              <a:rPr lang="en-US" altLang="zh-CN" dirty="0"/>
              <a:t>for Java targets, the build system</a:t>
            </a:r>
            <a:r>
              <a:rPr lang="zh-CN" altLang="en-US" dirty="0"/>
              <a:t> </a:t>
            </a:r>
            <a:r>
              <a:rPr lang="en-US" altLang="zh-CN" dirty="0"/>
              <a:t>should produces JAR files.</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2</a:t>
            </a:fld>
            <a:endParaRPr lang="en-US" altLang="zh-CN"/>
          </a:p>
        </p:txBody>
      </p:sp>
    </p:spTree>
    <p:extLst>
      <p:ext uri="{BB962C8B-B14F-4D97-AF65-F5344CB8AC3E}">
        <p14:creationId xmlns:p14="http://schemas.microsoft.com/office/powerpoint/2010/main" val="289664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a:t>Java</a:t>
            </a:r>
            <a:r>
              <a:rPr lang="zh-CN" altLang="en-US" dirty="0"/>
              <a:t> </a:t>
            </a:r>
            <a:r>
              <a:rPr lang="en-US" altLang="zh-CN" dirty="0"/>
              <a:t>is</a:t>
            </a:r>
            <a:r>
              <a:rPr lang="zh-CN" altLang="en-US" dirty="0"/>
              <a:t> </a:t>
            </a:r>
            <a:r>
              <a:rPr lang="en-US" altLang="zh-CN" dirty="0"/>
              <a:t>a</a:t>
            </a:r>
            <a:r>
              <a:rPr lang="zh-CN" altLang="en-US" dirty="0"/>
              <a:t> </a:t>
            </a:r>
            <a:r>
              <a:rPr lang="en-US" altLang="zh-CN" dirty="0"/>
              <a:t>little</a:t>
            </a:r>
            <a:r>
              <a:rPr lang="zh-CN" altLang="en-US" dirty="0"/>
              <a:t> </a:t>
            </a:r>
            <a:r>
              <a:rPr lang="en-US" altLang="zh-CN" dirty="0"/>
              <a:t>difference</a:t>
            </a:r>
            <a:r>
              <a:rPr lang="zh-CN" altLang="en-US" dirty="0"/>
              <a:t> </a:t>
            </a:r>
            <a:r>
              <a:rPr lang="en-US" altLang="zh-CN" dirty="0"/>
              <a:t>between</a:t>
            </a:r>
            <a:r>
              <a:rPr lang="zh-CN" altLang="en-US" dirty="0"/>
              <a:t> </a:t>
            </a:r>
            <a:r>
              <a:rPr lang="en-US" altLang="zh-CN" dirty="0"/>
              <a:t>it</a:t>
            </a:r>
            <a:r>
              <a:rPr lang="zh-CN" altLang="en-US" dirty="0"/>
              <a:t> </a:t>
            </a:r>
            <a:r>
              <a:rPr lang="en-US" altLang="zh-CN" dirty="0"/>
              <a:t>contains</a:t>
            </a:r>
            <a:r>
              <a:rPr lang="zh-CN" altLang="en-US" dirty="0"/>
              <a:t> </a:t>
            </a:r>
            <a:r>
              <a:rPr lang="en-US" altLang="zh-CN" dirty="0"/>
              <a:t>both</a:t>
            </a:r>
            <a:r>
              <a:rPr lang="zh-CN" altLang="en-US" dirty="0"/>
              <a:t> </a:t>
            </a:r>
            <a:r>
              <a:rPr lang="en-US" altLang="zh-CN" dirty="0"/>
              <a:t>compiler</a:t>
            </a:r>
            <a:r>
              <a:rPr lang="zh-CN" altLang="en-US" dirty="0"/>
              <a:t> </a:t>
            </a:r>
            <a:r>
              <a:rPr lang="en-US" altLang="zh-CN" dirty="0"/>
              <a:t>and</a:t>
            </a:r>
            <a:r>
              <a:rPr lang="zh-CN" altLang="en-US" dirty="0"/>
              <a:t> </a:t>
            </a:r>
            <a:r>
              <a:rPr lang="en-US" altLang="zh-CN" dirty="0"/>
              <a:t>interpreter.</a:t>
            </a:r>
            <a:r>
              <a:rPr lang="zh-CN" altLang="en-US" dirty="0"/>
              <a:t> </a:t>
            </a:r>
            <a:r>
              <a:rPr lang="en-US" dirty="0"/>
              <a:t>Java is compiled into Java bytecode to be interpreted by JVM</a:t>
            </a:r>
            <a:r>
              <a:rPr lang="en-US" altLang="zh-CN" dirty="0"/>
              <a:t>.</a:t>
            </a:r>
            <a:r>
              <a:rPr lang="zh-CN" altLang="en-US" dirty="0"/>
              <a:t> </a:t>
            </a:r>
            <a:r>
              <a:rPr lang="en-US" altLang="zh-CN" dirty="0"/>
              <a:t>In</a:t>
            </a:r>
            <a:r>
              <a:rPr lang="zh-CN" altLang="en-US" dirty="0"/>
              <a:t> </a:t>
            </a:r>
            <a:r>
              <a:rPr lang="en-US" altLang="zh-CN" dirty="0"/>
              <a:t>this</a:t>
            </a:r>
            <a:r>
              <a:rPr lang="zh-CN" altLang="en-US" dirty="0"/>
              <a:t> </a:t>
            </a:r>
            <a:r>
              <a:rPr lang="en-US" altLang="zh-CN" dirty="0"/>
              <a:t>paper’s</a:t>
            </a:r>
            <a:r>
              <a:rPr lang="zh-CN" altLang="en-US" dirty="0"/>
              <a:t> </a:t>
            </a:r>
            <a:r>
              <a:rPr lang="en-US" altLang="zh-CN" dirty="0"/>
              <a:t>scope,</a:t>
            </a:r>
            <a:r>
              <a:rPr lang="zh-CN" altLang="en-US" dirty="0"/>
              <a:t> </a:t>
            </a:r>
            <a:r>
              <a:rPr lang="en-US" altLang="zh-CN" dirty="0"/>
              <a:t>it</a:t>
            </a:r>
            <a:r>
              <a:rPr lang="zh-CN" altLang="en-US" dirty="0"/>
              <a:t> </a:t>
            </a:r>
            <a:r>
              <a:rPr lang="en-US" altLang="zh-CN" dirty="0"/>
              <a:t>only</a:t>
            </a:r>
            <a:r>
              <a:rPr lang="zh-CN" altLang="en-US" dirty="0"/>
              <a:t> </a:t>
            </a:r>
            <a:r>
              <a:rPr lang="en-US" altLang="zh-CN" dirty="0"/>
              <a:t>deal</a:t>
            </a:r>
            <a:r>
              <a:rPr lang="zh-CN" altLang="en-US" dirty="0"/>
              <a:t> </a:t>
            </a:r>
            <a:r>
              <a:rPr lang="en-US" altLang="zh-CN" dirty="0"/>
              <a:t>with</a:t>
            </a:r>
            <a:r>
              <a:rPr lang="zh-CN" altLang="en-US" dirty="0"/>
              <a:t> </a:t>
            </a:r>
            <a:r>
              <a:rPr lang="en-US" altLang="zh-CN" dirty="0"/>
              <a:t>the</a:t>
            </a:r>
            <a:r>
              <a:rPr lang="zh-CN" altLang="en-US" dirty="0"/>
              <a:t> </a:t>
            </a:r>
            <a:r>
              <a:rPr lang="en-US" altLang="zh-CN" dirty="0"/>
              <a:t>left</a:t>
            </a:r>
            <a:r>
              <a:rPr lang="zh-CN" altLang="en-US" dirty="0"/>
              <a:t> </a:t>
            </a:r>
            <a:r>
              <a:rPr lang="en-US" altLang="zh-CN" dirty="0"/>
              <a:t>part.</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3</a:t>
            </a:fld>
            <a:endParaRPr lang="en-US" altLang="zh-CN"/>
          </a:p>
        </p:txBody>
      </p:sp>
    </p:spTree>
    <p:extLst>
      <p:ext uri="{BB962C8B-B14F-4D97-AF65-F5344CB8AC3E}">
        <p14:creationId xmlns:p14="http://schemas.microsoft.com/office/powerpoint/2010/main" val="183480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a:t>
            </a:r>
            <a:r>
              <a:rPr lang="zh-CN" altLang="en-US" dirty="0"/>
              <a:t> </a:t>
            </a:r>
            <a:r>
              <a:rPr lang="en-US" altLang="zh-CN" dirty="0"/>
              <a:t>are</a:t>
            </a:r>
            <a:r>
              <a:rPr lang="zh-CN" altLang="en-US" dirty="0"/>
              <a:t> </a:t>
            </a:r>
            <a:r>
              <a:rPr lang="en-US" altLang="zh-CN" dirty="0"/>
              <a:t>several</a:t>
            </a:r>
            <a:r>
              <a:rPr lang="zh-CN" altLang="en-US" dirty="0"/>
              <a:t> </a:t>
            </a:r>
            <a:r>
              <a:rPr lang="en-US" altLang="zh-CN" dirty="0"/>
              <a:t>build</a:t>
            </a:r>
            <a:r>
              <a:rPr lang="zh-CN" altLang="en-US" dirty="0"/>
              <a:t> </a:t>
            </a:r>
            <a:r>
              <a:rPr lang="en-US" altLang="zh-CN" dirty="0"/>
              <a:t>automation</a:t>
            </a:r>
            <a:r>
              <a:rPr lang="zh-CN" altLang="en-US" dirty="0"/>
              <a:t> </a:t>
            </a:r>
            <a:r>
              <a:rPr lang="en-US" altLang="zh-CN" dirty="0"/>
              <a:t>software</a:t>
            </a:r>
            <a:r>
              <a:rPr lang="zh-CN" altLang="en-US" dirty="0"/>
              <a:t> </a:t>
            </a:r>
            <a:r>
              <a:rPr lang="en-US" altLang="zh-CN" dirty="0"/>
              <a:t>tools</a:t>
            </a:r>
            <a:r>
              <a:rPr lang="zh-CN" altLang="en-US" dirty="0"/>
              <a:t> </a:t>
            </a:r>
            <a:r>
              <a:rPr lang="en-US" altLang="zh-CN" dirty="0"/>
              <a:t>for</a:t>
            </a:r>
            <a:r>
              <a:rPr lang="zh-CN" altLang="en-US" dirty="0"/>
              <a:t> </a:t>
            </a:r>
            <a:r>
              <a:rPr lang="en-US" altLang="zh-CN" dirty="0"/>
              <a:t>java.</a:t>
            </a:r>
            <a:r>
              <a:rPr lang="zh-CN" altLang="en-US" dirty="0"/>
              <a:t> </a:t>
            </a:r>
            <a:r>
              <a:rPr lang="en-US" altLang="zh-CN" dirty="0"/>
              <a:t>Most</a:t>
            </a:r>
            <a:r>
              <a:rPr lang="zh-CN" altLang="en-US" dirty="0"/>
              <a:t> </a:t>
            </a:r>
            <a:r>
              <a:rPr lang="en-US" altLang="zh-CN" dirty="0"/>
              <a:t>used</a:t>
            </a:r>
            <a:r>
              <a:rPr lang="zh-CN" altLang="en-US" dirty="0"/>
              <a:t> </a:t>
            </a:r>
            <a:r>
              <a:rPr lang="en-US" altLang="zh-CN" dirty="0"/>
              <a:t>are</a:t>
            </a:r>
            <a:r>
              <a:rPr lang="zh-CN" altLang="en-US" dirty="0"/>
              <a:t> </a:t>
            </a:r>
            <a:r>
              <a:rPr lang="en-US" altLang="zh-CN" dirty="0"/>
              <a:t>Ant,</a:t>
            </a:r>
            <a:r>
              <a:rPr lang="zh-CN" altLang="en-US" dirty="0"/>
              <a:t> </a:t>
            </a:r>
            <a:r>
              <a:rPr lang="en-US" altLang="zh-CN" dirty="0"/>
              <a:t>Maven</a:t>
            </a:r>
            <a:r>
              <a:rPr lang="zh-CN" altLang="en-US" dirty="0"/>
              <a:t> </a:t>
            </a:r>
            <a:r>
              <a:rPr lang="en-US" altLang="zh-CN" dirty="0"/>
              <a:t>and</a:t>
            </a:r>
            <a:r>
              <a:rPr lang="zh-CN" altLang="en-US" dirty="0"/>
              <a:t> </a:t>
            </a:r>
            <a:r>
              <a:rPr lang="en-US" altLang="zh-CN" dirty="0"/>
              <a:t>Gradle.</a:t>
            </a:r>
            <a:r>
              <a:rPr lang="zh-CN" altLang="en-US" dirty="0"/>
              <a:t> </a:t>
            </a:r>
            <a:r>
              <a:rPr lang="en-US" altLang="zh-CN" dirty="0"/>
              <a:t>Even</a:t>
            </a:r>
            <a:r>
              <a:rPr lang="zh-CN" altLang="en-US" dirty="0"/>
              <a:t> </a:t>
            </a:r>
            <a:r>
              <a:rPr lang="en-US" altLang="zh-CN" dirty="0"/>
              <a:t>we</a:t>
            </a:r>
            <a:r>
              <a:rPr lang="zh-CN" altLang="en-US" dirty="0"/>
              <a:t> </a:t>
            </a:r>
            <a:r>
              <a:rPr lang="en-US" altLang="zh-CN" dirty="0"/>
              <a:t>have</a:t>
            </a:r>
            <a:r>
              <a:rPr lang="zh-CN" altLang="en-US" dirty="0"/>
              <a:t> </a:t>
            </a:r>
            <a:r>
              <a:rPr lang="en-US" altLang="zh-CN" dirty="0"/>
              <a:t>these</a:t>
            </a:r>
            <a:r>
              <a:rPr lang="zh-CN" altLang="en-US" dirty="0"/>
              <a:t> </a:t>
            </a:r>
            <a:r>
              <a:rPr lang="en-US" altLang="zh-CN" dirty="0"/>
              <a:t>tools</a:t>
            </a:r>
            <a:r>
              <a:rPr lang="zh-CN" altLang="en-US" dirty="0"/>
              <a:t> </a:t>
            </a:r>
            <a:r>
              <a:rPr lang="en-US" altLang="zh-CN" dirty="0"/>
              <a:t>to</a:t>
            </a:r>
            <a:r>
              <a:rPr lang="zh-CN" altLang="en-US" dirty="0"/>
              <a:t> </a:t>
            </a:r>
            <a:r>
              <a:rPr lang="en-US" altLang="zh-CN" dirty="0"/>
              <a:t>facilitate</a:t>
            </a:r>
            <a:r>
              <a:rPr lang="zh-CN" altLang="en-US" dirty="0"/>
              <a:t> </a:t>
            </a:r>
            <a:r>
              <a:rPr lang="en-US" altLang="zh-CN" dirty="0"/>
              <a:t>our</a:t>
            </a:r>
            <a:r>
              <a:rPr lang="zh-CN" altLang="en-US" dirty="0"/>
              <a:t> </a:t>
            </a:r>
            <a:r>
              <a:rPr lang="en-US" altLang="zh-CN" dirty="0"/>
              <a:t>build</a:t>
            </a:r>
            <a:r>
              <a:rPr lang="zh-CN" altLang="en-US" dirty="0"/>
              <a:t> </a:t>
            </a:r>
            <a:r>
              <a:rPr lang="en-US" altLang="zh-CN" dirty="0"/>
              <a:t>process,</a:t>
            </a:r>
            <a:r>
              <a:rPr lang="zh-CN" altLang="en-US" dirty="0"/>
              <a:t> </a:t>
            </a:r>
            <a:r>
              <a:rPr lang="en-US" altLang="zh-CN" dirty="0"/>
              <a:t>there</a:t>
            </a:r>
            <a:r>
              <a:rPr lang="zh-CN" altLang="en-US" dirty="0"/>
              <a:t> </a:t>
            </a:r>
            <a:r>
              <a:rPr lang="en-US" altLang="zh-CN" dirty="0"/>
              <a:t>are</a:t>
            </a:r>
            <a:r>
              <a:rPr lang="zh-CN" altLang="en-US" dirty="0"/>
              <a:t> </a:t>
            </a:r>
            <a:r>
              <a:rPr lang="en-US" altLang="zh-CN" dirty="0"/>
              <a:t>still</a:t>
            </a:r>
            <a:r>
              <a:rPr lang="zh-CN" altLang="en-US" dirty="0"/>
              <a:t> </a:t>
            </a:r>
            <a:r>
              <a:rPr lang="en-US" altLang="zh-CN" dirty="0"/>
              <a:t>problems</a:t>
            </a:r>
            <a:r>
              <a:rPr lang="zh-CN" altLang="en-US" dirty="0"/>
              <a:t> </a:t>
            </a:r>
            <a:r>
              <a:rPr lang="en-US" altLang="zh-CN" dirty="0"/>
              <a:t>bothering</a:t>
            </a:r>
            <a:r>
              <a:rPr lang="zh-CN" altLang="en-US" dirty="0"/>
              <a:t> </a:t>
            </a:r>
            <a:r>
              <a:rPr lang="en-US" altLang="zh-CN" dirty="0"/>
              <a:t>developers.</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4</a:t>
            </a:fld>
            <a:endParaRPr lang="en-US" altLang="zh-CN"/>
          </a:p>
        </p:txBody>
      </p:sp>
    </p:spTree>
    <p:extLst>
      <p:ext uri="{BB962C8B-B14F-4D97-AF65-F5344CB8AC3E}">
        <p14:creationId xmlns:p14="http://schemas.microsoft.com/office/powerpoint/2010/main" val="289270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a:r>
            <a:r>
              <a:rPr lang="en-US" altLang="zh-CN" dirty="0"/>
              <a:t>re</a:t>
            </a:r>
            <a:r>
              <a:rPr lang="zh-CN" altLang="en-US" dirty="0"/>
              <a:t> </a:t>
            </a:r>
            <a:r>
              <a:rPr lang="en-US" altLang="zh-CN" dirty="0"/>
              <a:t>is</a:t>
            </a:r>
            <a:r>
              <a:rPr lang="zh-CN" altLang="en-US" dirty="0"/>
              <a:t> </a:t>
            </a:r>
            <a:r>
              <a:rPr lang="en-US" altLang="zh-CN" dirty="0"/>
              <a:t>a</a:t>
            </a:r>
            <a:r>
              <a:rPr lang="zh-CN" altLang="en-US" dirty="0"/>
              <a:t> </a:t>
            </a:r>
            <a:r>
              <a:rPr lang="en-US" altLang="zh-CN" dirty="0"/>
              <a:t>dependency</a:t>
            </a:r>
            <a:r>
              <a:rPr lang="zh-CN" altLang="en-US" dirty="0"/>
              <a:t> </a:t>
            </a:r>
            <a:r>
              <a:rPr lang="en-US" altLang="zh-CN" dirty="0"/>
              <a:t>graph</a:t>
            </a:r>
            <a:r>
              <a:rPr lang="zh-CN" altLang="en-US" dirty="0"/>
              <a:t> </a:t>
            </a:r>
            <a:r>
              <a:rPr lang="en-US" altLang="zh-CN" dirty="0"/>
              <a:t>of</a:t>
            </a:r>
            <a:r>
              <a:rPr lang="zh-CN" altLang="en-US" dirty="0"/>
              <a:t> </a:t>
            </a:r>
            <a:r>
              <a:rPr lang="en-US" altLang="zh-CN" dirty="0"/>
              <a:t>C++</a:t>
            </a:r>
            <a:r>
              <a:rPr lang="zh-CN" altLang="en-US" dirty="0"/>
              <a:t> </a:t>
            </a:r>
            <a:r>
              <a:rPr lang="en-US" altLang="zh-CN" dirty="0"/>
              <a:t>program.</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5</a:t>
            </a:fld>
            <a:endParaRPr lang="en-US" altLang="zh-CN"/>
          </a:p>
        </p:txBody>
      </p:sp>
    </p:spTree>
    <p:extLst>
      <p:ext uri="{BB962C8B-B14F-4D97-AF65-F5344CB8AC3E}">
        <p14:creationId xmlns:p14="http://schemas.microsoft.com/office/powerpoint/2010/main" val="54834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This</a:t>
            </a:r>
            <a:r>
              <a:rPr lang="zh-CN" altLang="en-US" dirty="0"/>
              <a:t> </a:t>
            </a:r>
            <a:r>
              <a:rPr lang="en-US" altLang="zh-CN" dirty="0"/>
              <a:t>is</a:t>
            </a:r>
            <a:r>
              <a:rPr lang="zh-CN" altLang="en-US" dirty="0"/>
              <a:t> </a:t>
            </a:r>
            <a:r>
              <a:rPr lang="en-US" altLang="zh-CN" dirty="0"/>
              <a:t>figure</a:t>
            </a:r>
            <a:r>
              <a:rPr lang="zh-CN" altLang="en-US" dirty="0"/>
              <a:t> </a:t>
            </a:r>
            <a:r>
              <a:rPr lang="en-US" altLang="zh-CN" dirty="0"/>
              <a:t>1.</a:t>
            </a:r>
            <a:r>
              <a:rPr lang="zh-CN" altLang="en-US" dirty="0"/>
              <a:t> </a:t>
            </a:r>
            <a:r>
              <a:rPr lang="en-US" altLang="zh-CN" dirty="0"/>
              <a:t>Dependency</a:t>
            </a:r>
            <a:r>
              <a:rPr lang="zh-CN" altLang="en-US" dirty="0"/>
              <a:t> </a:t>
            </a:r>
            <a:r>
              <a:rPr lang="en-US" altLang="zh-CN" dirty="0"/>
              <a:t>graph</a:t>
            </a:r>
            <a:r>
              <a:rPr lang="zh-CN" altLang="en-US" dirty="0"/>
              <a:t> </a:t>
            </a:r>
            <a:r>
              <a:rPr lang="en-US" altLang="zh-CN" dirty="0"/>
              <a:t>of</a:t>
            </a:r>
            <a:r>
              <a:rPr lang="zh-CN" altLang="en-US" dirty="0"/>
              <a:t> </a:t>
            </a:r>
            <a:r>
              <a:rPr lang="en-US" altLang="zh-CN" dirty="0"/>
              <a:t>Java.</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6</a:t>
            </a:fld>
            <a:endParaRPr lang="en-US" altLang="zh-CN"/>
          </a:p>
        </p:txBody>
      </p:sp>
    </p:spTree>
    <p:extLst>
      <p:ext uri="{BB962C8B-B14F-4D97-AF65-F5344CB8AC3E}">
        <p14:creationId xmlns:p14="http://schemas.microsoft.com/office/powerpoint/2010/main" val="385376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a:t>
            </a:r>
            <a:r>
              <a:rPr lang="en-US" dirty="0"/>
              <a:t>n software engineering, continuous integration (CI) is the practice of merging all developer working copies to a shared mainline. Basically it provide a complete </a:t>
            </a:r>
            <a:r>
              <a:rPr lang="en-US" altLang="zh-CN" dirty="0"/>
              <a:t>procedure</a:t>
            </a:r>
            <a:r>
              <a:rPr lang="zh-CN" altLang="en-US" dirty="0"/>
              <a:t> </a:t>
            </a:r>
            <a:r>
              <a:rPr lang="en-US" altLang="zh-CN" dirty="0"/>
              <a:t>to</a:t>
            </a:r>
            <a:r>
              <a:rPr lang="zh-CN" altLang="en-US" dirty="0"/>
              <a:t> </a:t>
            </a:r>
            <a:r>
              <a:rPr lang="en-US" altLang="zh-CN" dirty="0"/>
              <a:t>ensure</a:t>
            </a:r>
            <a:r>
              <a:rPr lang="en-US" dirty="0"/>
              <a:t> software development.</a:t>
            </a:r>
            <a:r>
              <a:rPr lang="zh-CN" altLang="en-US" dirty="0"/>
              <a:t> </a:t>
            </a:r>
            <a:r>
              <a:rPr lang="en-US" altLang="zh-CN" dirty="0"/>
              <a:t>More</a:t>
            </a:r>
            <a:r>
              <a:rPr lang="zh-CN" altLang="en-US" dirty="0"/>
              <a:t> </a:t>
            </a:r>
            <a:r>
              <a:rPr lang="en-US" altLang="zh-CN" dirty="0"/>
              <a:t>specific</a:t>
            </a:r>
            <a:r>
              <a:rPr lang="zh-CN" altLang="en-US" dirty="0"/>
              <a:t> </a:t>
            </a:r>
            <a:r>
              <a:rPr lang="en-US" altLang="zh-CN" dirty="0"/>
              <a:t>here,</a:t>
            </a:r>
            <a:r>
              <a:rPr lang="zh-CN" altLang="en-US" dirty="0"/>
              <a:t> </a:t>
            </a:r>
            <a:r>
              <a:rPr lang="en-US" altLang="zh-CN" dirty="0"/>
              <a:t>CI</a:t>
            </a:r>
            <a:r>
              <a:rPr lang="zh-CN" altLang="en-US" dirty="0"/>
              <a:t> </a:t>
            </a:r>
            <a:r>
              <a:rPr lang="en-US" altLang="zh-CN" dirty="0"/>
              <a:t>will</a:t>
            </a:r>
            <a:r>
              <a:rPr lang="zh-CN" altLang="en-US" dirty="0"/>
              <a:t> </a:t>
            </a:r>
            <a:r>
              <a:rPr lang="en-US" altLang="zh-CN" dirty="0"/>
              <a:t>trigger</a:t>
            </a:r>
            <a:r>
              <a:rPr lang="zh-CN" altLang="en-US" dirty="0"/>
              <a:t> </a:t>
            </a:r>
            <a:r>
              <a:rPr lang="en-US" altLang="zh-CN" dirty="0"/>
              <a:t>build</a:t>
            </a:r>
            <a:r>
              <a:rPr lang="zh-CN" altLang="en-US" dirty="0"/>
              <a:t> </a:t>
            </a:r>
            <a:r>
              <a:rPr lang="en-US" altLang="zh-CN" dirty="0"/>
              <a:t>and</a:t>
            </a:r>
            <a:r>
              <a:rPr lang="zh-CN" altLang="en-US" dirty="0"/>
              <a:t> </a:t>
            </a:r>
            <a:r>
              <a:rPr lang="en-US" altLang="zh-CN" dirty="0"/>
              <a:t>execution</a:t>
            </a:r>
            <a:r>
              <a:rPr lang="zh-CN" altLang="en-US" dirty="0"/>
              <a:t> </a:t>
            </a:r>
            <a:r>
              <a:rPr lang="en-US" altLang="zh-CN" dirty="0"/>
              <a:t>as</a:t>
            </a:r>
            <a:r>
              <a:rPr lang="zh-CN" altLang="en-US" dirty="0"/>
              <a:t> </a:t>
            </a:r>
            <a:r>
              <a:rPr lang="en-US" altLang="zh-CN" dirty="0"/>
              <a:t>long</a:t>
            </a:r>
            <a:r>
              <a:rPr lang="zh-CN" altLang="en-US" dirty="0"/>
              <a:t> </a:t>
            </a:r>
            <a:r>
              <a:rPr lang="en-US" altLang="zh-CN" dirty="0"/>
              <a:t>as</a:t>
            </a:r>
            <a:r>
              <a:rPr lang="zh-CN" altLang="en-US" dirty="0"/>
              <a:t> </a:t>
            </a:r>
            <a:r>
              <a:rPr lang="en-US" altLang="zh-CN" dirty="0"/>
              <a:t>the</a:t>
            </a:r>
            <a:r>
              <a:rPr lang="zh-CN" altLang="en-US" dirty="0"/>
              <a:t> </a:t>
            </a:r>
            <a:r>
              <a:rPr lang="en-US" altLang="zh-CN" dirty="0"/>
              <a:t>build</a:t>
            </a:r>
            <a:r>
              <a:rPr lang="zh-CN" altLang="en-US" dirty="0"/>
              <a:t> </a:t>
            </a:r>
            <a:r>
              <a:rPr lang="en-US" altLang="zh-CN" dirty="0"/>
              <a:t>target</a:t>
            </a:r>
            <a:r>
              <a:rPr lang="zh-CN" altLang="en-US" dirty="0"/>
              <a:t> </a:t>
            </a:r>
            <a:r>
              <a:rPr lang="en-US" altLang="zh-CN" dirty="0"/>
              <a:t>changed.</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7</a:t>
            </a:fld>
            <a:endParaRPr lang="en-US" altLang="zh-CN"/>
          </a:p>
        </p:txBody>
      </p:sp>
    </p:spTree>
    <p:extLst>
      <p:ext uri="{BB962C8B-B14F-4D97-AF65-F5344CB8AC3E}">
        <p14:creationId xmlns:p14="http://schemas.microsoft.com/office/powerpoint/2010/main" val="329373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mn-lt"/>
                <a:ea typeface="宋体" charset="0"/>
                <a:cs typeface="宋体" charset="0"/>
              </a:rPr>
              <a:t>Despite the sophisticated caching and parallelism of Google’s build system</a:t>
            </a:r>
            <a:r>
              <a:rPr kumimoji="1" lang="en-US" altLang="zh-CN" sz="1200" kern="1200" dirty="0">
                <a:solidFill>
                  <a:schemeClr val="tx1"/>
                </a:solidFill>
                <a:effectLst/>
                <a:latin typeface="+mn-lt"/>
                <a:ea typeface="宋体" charset="0"/>
                <a:cs typeface="宋体" charset="0"/>
              </a:rPr>
              <a:t>,</a:t>
            </a:r>
            <a:r>
              <a:rPr kumimoji="1" lang="zh-CN" altLang="en-US" sz="1200" kern="1200" dirty="0">
                <a:solidFill>
                  <a:schemeClr val="tx1"/>
                </a:solidFill>
                <a:effectLst/>
                <a:latin typeface="+mn-lt"/>
                <a:ea typeface="宋体" charset="0"/>
                <a:cs typeface="宋体" charset="0"/>
              </a:rPr>
              <a:t> </a:t>
            </a:r>
            <a:r>
              <a:rPr kumimoji="1" lang="en-US" sz="1200" kern="1200" dirty="0">
                <a:solidFill>
                  <a:schemeClr val="tx1"/>
                </a:solidFill>
                <a:effectLst/>
                <a:latin typeface="+mn-lt"/>
                <a:ea typeface="宋体" charset="0"/>
                <a:cs typeface="宋体" charset="0"/>
              </a:rPr>
              <a:t>slow builds, CI, and IDEs are still major issues. </a:t>
            </a:r>
            <a:endParaRPr lang="en-US" dirty="0"/>
          </a:p>
        </p:txBody>
      </p:sp>
      <p:sp>
        <p:nvSpPr>
          <p:cNvPr id="4" name="Slide Number Placeholder 3"/>
          <p:cNvSpPr>
            <a:spLocks noGrp="1"/>
          </p:cNvSpPr>
          <p:nvPr>
            <p:ph type="sldNum" sz="quarter" idx="5"/>
          </p:nvPr>
        </p:nvSpPr>
        <p:spPr/>
        <p:txBody>
          <a:bodyPr/>
          <a:lstStyle/>
          <a:p>
            <a:pPr>
              <a:defRPr/>
            </a:pPr>
            <a:fld id="{17F04BC5-F5F5-DA4A-BF95-98BF723AFEFE}" type="slidenum">
              <a:rPr lang="en-US" altLang="zh-CN" smtClean="0"/>
              <a:pPr>
                <a:defRPr/>
              </a:pPr>
              <a:t>8</a:t>
            </a:fld>
            <a:endParaRPr lang="en-US" altLang="zh-CN"/>
          </a:p>
        </p:txBody>
      </p:sp>
    </p:spTree>
    <p:extLst>
      <p:ext uri="{BB962C8B-B14F-4D97-AF65-F5344CB8AC3E}">
        <p14:creationId xmlns:p14="http://schemas.microsoft.com/office/powerpoint/2010/main" val="3962885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393700"/>
            <a:ext cx="9144000" cy="1814513"/>
          </a:xfrm>
          <a:prstGeom prst="rect">
            <a:avLst/>
          </a:prstGeom>
          <a:solidFill>
            <a:srgbClr val="881B40"/>
          </a:solidFill>
          <a:ln>
            <a:solidFill>
              <a:srgbClr val="881B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cxnSp>
        <p:nvCxnSpPr>
          <p:cNvPr id="5" name="Straight Connector 4"/>
          <p:cNvCxnSpPr/>
          <p:nvPr userDrawn="1"/>
        </p:nvCxnSpPr>
        <p:spPr>
          <a:xfrm>
            <a:off x="0" y="5810412"/>
            <a:ext cx="9144000" cy="0"/>
          </a:xfrm>
          <a:prstGeom prst="line">
            <a:avLst/>
          </a:prstGeom>
          <a:ln w="28575" cmpd="sng">
            <a:solidFill>
              <a:srgbClr val="881B40"/>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p:nvPr>
        </p:nvSpPr>
        <p:spPr>
          <a:xfrm>
            <a:off x="791308" y="3079106"/>
            <a:ext cx="7209692" cy="2856905"/>
          </a:xfrm>
        </p:spPr>
        <p:txBody>
          <a:bodyPr>
            <a:normAutofit/>
          </a:bodyPr>
          <a:lstStyle>
            <a:lvl1pPr marL="0" indent="0" algn="ctr">
              <a:buNone/>
              <a:defRPr sz="2100">
                <a:latin typeface="Helvetica" charset="0"/>
                <a:ea typeface="Helvetica" charset="0"/>
                <a:cs typeface="Helvetica"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14" name="Title 1"/>
          <p:cNvSpPr>
            <a:spLocks noGrp="1"/>
          </p:cNvSpPr>
          <p:nvPr>
            <p:ph type="ctrTitle"/>
          </p:nvPr>
        </p:nvSpPr>
        <p:spPr>
          <a:xfrm>
            <a:off x="0" y="503859"/>
            <a:ext cx="9144000" cy="1704770"/>
          </a:xfrm>
        </p:spPr>
        <p:txBody>
          <a:bodyPr anchor="b">
            <a:normAutofit/>
          </a:bodyPr>
          <a:lstStyle>
            <a:lvl1pPr algn="ctr">
              <a:defRPr sz="3600">
                <a:solidFill>
                  <a:schemeClr val="bg1"/>
                </a:solidFill>
                <a:latin typeface="Helvetica" charset="0"/>
                <a:ea typeface="Helvetica" charset="0"/>
                <a:cs typeface="Helvetica" charset="0"/>
              </a:defRPr>
            </a:lvl1pPr>
          </a:lstStyle>
          <a:p>
            <a:r>
              <a:rPr lang="en-US" dirty="0"/>
              <a:t>Click to edit Master title style</a:t>
            </a:r>
          </a:p>
        </p:txBody>
      </p:sp>
      <p:pic>
        <p:nvPicPr>
          <p:cNvPr id="3" name="Picture 2">
            <a:extLst>
              <a:ext uri="{FF2B5EF4-FFF2-40B4-BE49-F238E27FC236}">
                <a16:creationId xmlns:a16="http://schemas.microsoft.com/office/drawing/2014/main" id="{B731BBA2-BF15-874C-9A2F-AACDA85898A3}"/>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125955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1"/>
            <a:ext cx="9144000" cy="801688"/>
          </a:xfrm>
          <a:prstGeom prst="rect">
            <a:avLst/>
          </a:prstGeom>
          <a:gradFill>
            <a:gsLst>
              <a:gs pos="33000">
                <a:srgbClr val="871C40"/>
              </a:gs>
              <a:gs pos="100000">
                <a:srgbClr val="F07A0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3" name="Content Placeholder 2"/>
          <p:cNvSpPr>
            <a:spLocks noGrp="1"/>
          </p:cNvSpPr>
          <p:nvPr>
            <p:ph idx="1"/>
          </p:nvPr>
        </p:nvSpPr>
        <p:spPr>
          <a:xfrm>
            <a:off x="436099" y="981307"/>
            <a:ext cx="8271803" cy="5081868"/>
          </a:xfrm>
        </p:spPr>
        <p:txBody>
          <a:bodyPr/>
          <a:lstStyle>
            <a:lvl1pPr>
              <a:lnSpc>
                <a:spcPct val="100000"/>
              </a:lnSpc>
              <a:defRPr>
                <a:latin typeface="Helvetica" charset="0"/>
                <a:ea typeface="Helvetica" charset="0"/>
                <a:cs typeface="Helvetica" charset="0"/>
              </a:defRPr>
            </a:lvl1pPr>
            <a:lvl2pPr>
              <a:lnSpc>
                <a:spcPct val="100000"/>
              </a:lnSpc>
              <a:defRPr>
                <a:latin typeface="Helvetica" charset="0"/>
                <a:ea typeface="Helvetica" charset="0"/>
                <a:cs typeface="Helvetica" charset="0"/>
              </a:defRPr>
            </a:lvl2pPr>
            <a:lvl3pPr>
              <a:lnSpc>
                <a:spcPct val="100000"/>
              </a:lnSpc>
              <a:defRPr>
                <a:latin typeface="Helvetica" charset="0"/>
                <a:ea typeface="Helvetica" charset="0"/>
                <a:cs typeface="Helvetica" charset="0"/>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267286" y="0"/>
            <a:ext cx="8876714" cy="801859"/>
          </a:xfrm>
        </p:spPr>
        <p:txBody>
          <a:bodyPr>
            <a:normAutofit/>
          </a:bodyPr>
          <a:lstStyle>
            <a:lvl1pPr>
              <a:defRPr sz="3200" b="1">
                <a:solidFill>
                  <a:schemeClr val="bg1"/>
                </a:solidFill>
                <a:latin typeface="Helvetica" charset="0"/>
                <a:ea typeface="Helvetica" charset="0"/>
                <a:cs typeface="Helvetica"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10807B14-E266-AF41-B7F5-D90851086A7A}"/>
              </a:ext>
            </a:extLst>
          </p:cNvPr>
          <p:cNvCxnSpPr/>
          <p:nvPr userDrawn="1"/>
        </p:nvCxnSpPr>
        <p:spPr>
          <a:xfrm>
            <a:off x="0" y="5810412"/>
            <a:ext cx="9144000" cy="0"/>
          </a:xfrm>
          <a:prstGeom prst="line">
            <a:avLst/>
          </a:prstGeom>
          <a:ln w="28575" cmpd="sng">
            <a:solidFill>
              <a:srgbClr val="881B4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EC8DAEE-7F05-3445-942B-7F2B3DC1FABA}"/>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158400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 line">
    <p:spTree>
      <p:nvGrpSpPr>
        <p:cNvPr id="1" name=""/>
        <p:cNvGrpSpPr/>
        <p:nvPr/>
      </p:nvGrpSpPr>
      <p:grpSpPr>
        <a:xfrm>
          <a:off x="0" y="0"/>
          <a:ext cx="0" cy="0"/>
          <a:chOff x="0" y="0"/>
          <a:chExt cx="0" cy="0"/>
        </a:xfrm>
      </p:grpSpPr>
      <p:sp>
        <p:nvSpPr>
          <p:cNvPr id="4" name="Rectangle 3"/>
          <p:cNvSpPr/>
          <p:nvPr userDrawn="1"/>
        </p:nvSpPr>
        <p:spPr>
          <a:xfrm>
            <a:off x="0" y="171"/>
            <a:ext cx="9144000" cy="801688"/>
          </a:xfrm>
          <a:prstGeom prst="rect">
            <a:avLst/>
          </a:prstGeom>
          <a:gradFill>
            <a:gsLst>
              <a:gs pos="33000">
                <a:srgbClr val="871C40"/>
              </a:gs>
              <a:gs pos="100000">
                <a:srgbClr val="F07A0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3" name="Content Placeholder 2"/>
          <p:cNvSpPr>
            <a:spLocks noGrp="1"/>
          </p:cNvSpPr>
          <p:nvPr>
            <p:ph idx="1"/>
          </p:nvPr>
        </p:nvSpPr>
        <p:spPr>
          <a:xfrm>
            <a:off x="436099" y="981307"/>
            <a:ext cx="8271803" cy="5081868"/>
          </a:xfrm>
        </p:spPr>
        <p:txBody>
          <a:bodyPr/>
          <a:lstStyle>
            <a:lvl1pPr>
              <a:lnSpc>
                <a:spcPct val="100000"/>
              </a:lnSpc>
              <a:defRPr>
                <a:latin typeface="Helvetica" charset="0"/>
                <a:ea typeface="Helvetica" charset="0"/>
                <a:cs typeface="Helvetica" charset="0"/>
              </a:defRPr>
            </a:lvl1pPr>
            <a:lvl2pPr>
              <a:lnSpc>
                <a:spcPct val="100000"/>
              </a:lnSpc>
              <a:defRPr>
                <a:latin typeface="Helvetica" charset="0"/>
                <a:ea typeface="Helvetica" charset="0"/>
                <a:cs typeface="Helvetica" charset="0"/>
              </a:defRPr>
            </a:lvl2pPr>
            <a:lvl3pPr>
              <a:lnSpc>
                <a:spcPct val="100000"/>
              </a:lnSpc>
              <a:defRPr>
                <a:latin typeface="Helvetica" charset="0"/>
                <a:ea typeface="Helvetica" charset="0"/>
                <a:cs typeface="Helvetica" charset="0"/>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267286" y="0"/>
            <a:ext cx="8876714" cy="801859"/>
          </a:xfrm>
        </p:spPr>
        <p:txBody>
          <a:bodyPr>
            <a:normAutofit/>
          </a:bodyPr>
          <a:lstStyle>
            <a:lvl1pPr>
              <a:defRPr sz="3200" b="1">
                <a:solidFill>
                  <a:schemeClr val="bg1"/>
                </a:solidFill>
                <a:latin typeface="Helvetica" charset="0"/>
                <a:ea typeface="Helvetica" charset="0"/>
                <a:cs typeface="Helvetica" charset="0"/>
              </a:defRPr>
            </a:lvl1pPr>
          </a:lstStyle>
          <a:p>
            <a:r>
              <a:rPr lang="en-US" dirty="0"/>
              <a:t>Click to edit Master title style</a:t>
            </a:r>
          </a:p>
        </p:txBody>
      </p:sp>
      <p:pic>
        <p:nvPicPr>
          <p:cNvPr id="11" name="Picture 10">
            <a:extLst>
              <a:ext uri="{FF2B5EF4-FFF2-40B4-BE49-F238E27FC236}">
                <a16:creationId xmlns:a16="http://schemas.microsoft.com/office/drawing/2014/main" id="{EEC8DAEE-7F05-3445-942B-7F2B3DC1FABA}"/>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93890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1655826"/>
            <a:ext cx="9144000" cy="1614315"/>
          </a:xfrm>
          <a:prstGeom prst="rect">
            <a:avLst/>
          </a:prstGeom>
          <a:solidFill>
            <a:srgbClr val="881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9" name="Title 1"/>
          <p:cNvSpPr>
            <a:spLocks noGrp="1"/>
          </p:cNvSpPr>
          <p:nvPr>
            <p:ph type="title"/>
          </p:nvPr>
        </p:nvSpPr>
        <p:spPr>
          <a:xfrm>
            <a:off x="0" y="1655482"/>
            <a:ext cx="9144000" cy="1614659"/>
          </a:xfrm>
          <a:solidFill>
            <a:srgbClr val="881B40"/>
          </a:solidFill>
        </p:spPr>
        <p:txBody>
          <a:bodyPr>
            <a:normAutofit/>
          </a:bodyPr>
          <a:lstStyle>
            <a:lvl1pPr algn="ctr">
              <a:defRPr sz="4400" b="1">
                <a:solidFill>
                  <a:schemeClr val="bg1"/>
                </a:solidFill>
                <a:latin typeface="Helvetica" charset="0"/>
                <a:ea typeface="Helvetica" charset="0"/>
                <a:cs typeface="Helvetica"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E009455-34E8-DB4F-BD08-E3F07995880C}"/>
              </a:ext>
            </a:extLst>
          </p:cNvPr>
          <p:cNvCxnSpPr/>
          <p:nvPr userDrawn="1"/>
        </p:nvCxnSpPr>
        <p:spPr>
          <a:xfrm>
            <a:off x="0" y="5810412"/>
            <a:ext cx="9144000" cy="0"/>
          </a:xfrm>
          <a:prstGeom prst="line">
            <a:avLst/>
          </a:prstGeom>
          <a:ln w="28575" cmpd="sng">
            <a:solidFill>
              <a:srgbClr val="881B4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C2EDBFB-C095-1946-AE6D-3953384C5901}"/>
              </a:ext>
            </a:extLst>
          </p:cNvPr>
          <p:cNvPicPr>
            <a:picLocks noChangeAspect="1"/>
          </p:cNvPicPr>
          <p:nvPr userDrawn="1"/>
        </p:nvPicPr>
        <p:blipFill>
          <a:blip r:embed="rId2"/>
          <a:stretch>
            <a:fillRect/>
          </a:stretch>
        </p:blipFill>
        <p:spPr>
          <a:xfrm>
            <a:off x="7055894" y="5821285"/>
            <a:ext cx="2023280" cy="1036715"/>
          </a:xfrm>
          <a:prstGeom prst="rect">
            <a:avLst/>
          </a:prstGeom>
        </p:spPr>
      </p:pic>
    </p:spTree>
    <p:extLst>
      <p:ext uri="{BB962C8B-B14F-4D97-AF65-F5344CB8AC3E}">
        <p14:creationId xmlns:p14="http://schemas.microsoft.com/office/powerpoint/2010/main" val="17697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290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宋体" charset="0"/>
              </a:defRPr>
            </a:lvl1pPr>
          </a:lstStyle>
          <a:p>
            <a:pPr>
              <a:defRPr/>
            </a:pPr>
            <a:fld id="{D2789794-C58C-4944-B407-B25C911BCA08}" type="datetime1">
              <a:rPr lang="en-US" altLang="zh-CN"/>
              <a:pPr>
                <a:defRPr/>
              </a:pPr>
              <a:t>4/24/19</a:t>
            </a:fld>
            <a:endParaRPr lang="en-US" altLang="zh-CN"/>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宋体" charset="0"/>
                <a:cs typeface="+mn-cs"/>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宋体" charset="0"/>
              </a:defRPr>
            </a:lvl1pPr>
          </a:lstStyle>
          <a:p>
            <a:pPr>
              <a:defRPr/>
            </a:pPr>
            <a:fld id="{83E0A8DE-BF9E-F749-AFA0-5BF52E1D64A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8" r:id="rId3"/>
    <p:sldLayoutId id="2147483786" r:id="rId4"/>
    <p:sldLayoutId id="2147483787" r:id="rId5"/>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宋体" charset="0"/>
          <a:cs typeface="宋体" charset="0"/>
        </a:defRPr>
      </a:lvl1pPr>
      <a:lvl2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2pPr>
      <a:lvl3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3pPr>
      <a:lvl4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4pPr>
      <a:lvl5pPr algn="l" rtl="0" eaLnBrk="0" fontAlgn="base" hangingPunct="0">
        <a:lnSpc>
          <a:spcPct val="90000"/>
        </a:lnSpc>
        <a:spcBef>
          <a:spcPct val="0"/>
        </a:spcBef>
        <a:spcAft>
          <a:spcPct val="0"/>
        </a:spcAft>
        <a:defRPr kumimoji="1" sz="4400">
          <a:solidFill>
            <a:schemeClr val="tx1"/>
          </a:solidFill>
          <a:latin typeface="Calibri Light" charset="0"/>
          <a:ea typeface="宋体" charset="0"/>
          <a:cs typeface="宋体"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宋体" charset="0"/>
          <a:cs typeface="宋体" charset="0"/>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宋体" charset="0"/>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宋体" charset="0"/>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宋体" charset="0"/>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宋体"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customXml" Target="../ink/ink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tif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5148954-7FF6-A141-BE8A-53779B89296E}"/>
              </a:ext>
            </a:extLst>
          </p:cNvPr>
          <p:cNvSpPr>
            <a:spLocks noGrp="1"/>
          </p:cNvSpPr>
          <p:nvPr>
            <p:ph type="subTitle" idx="1"/>
          </p:nvPr>
        </p:nvSpPr>
        <p:spPr>
          <a:xfrm>
            <a:off x="395654" y="2955122"/>
            <a:ext cx="8352692" cy="2856905"/>
          </a:xfrm>
        </p:spPr>
        <p:txBody>
          <a:bodyPr>
            <a:normAutofit/>
          </a:bodyPr>
          <a:lstStyle/>
          <a:p>
            <a:r>
              <a:rPr lang="en-US" altLang="zh-CN" sz="3200" dirty="0"/>
              <a:t>Automated Decomposition of Build Targets</a:t>
            </a:r>
          </a:p>
          <a:p>
            <a:endParaRPr lang="en-US" altLang="zh-CN" sz="3200" dirty="0"/>
          </a:p>
          <a:p>
            <a:r>
              <a:rPr lang="en-US" altLang="zh-CN" sz="2000" dirty="0"/>
              <a:t>Bowen</a:t>
            </a:r>
            <a:r>
              <a:rPr lang="zh-CN" altLang="en-US" sz="2000" dirty="0"/>
              <a:t> </a:t>
            </a:r>
            <a:r>
              <a:rPr lang="en-US" altLang="zh-CN" sz="2000" dirty="0"/>
              <a:t>Shen</a:t>
            </a:r>
          </a:p>
          <a:p>
            <a:r>
              <a:rPr lang="en-US" altLang="zh-CN" sz="2000" dirty="0" err="1"/>
              <a:t>bowenshe@vt.edu</a:t>
            </a:r>
            <a:endParaRPr lang="en-US" altLang="zh-CN" sz="2000" dirty="0"/>
          </a:p>
        </p:txBody>
      </p:sp>
      <p:sp>
        <p:nvSpPr>
          <p:cNvPr id="3" name="Title 2">
            <a:extLst>
              <a:ext uri="{FF2B5EF4-FFF2-40B4-BE49-F238E27FC236}">
                <a16:creationId xmlns:a16="http://schemas.microsoft.com/office/drawing/2014/main" id="{55E910D7-EF7C-BC4D-A204-2A824AB1ED4E}"/>
              </a:ext>
            </a:extLst>
          </p:cNvPr>
          <p:cNvSpPr>
            <a:spLocks noGrp="1"/>
          </p:cNvSpPr>
          <p:nvPr>
            <p:ph type="ctrTitle"/>
          </p:nvPr>
        </p:nvSpPr>
        <p:spPr/>
        <p:txBody>
          <a:bodyPr/>
          <a:lstStyle/>
          <a:p>
            <a:r>
              <a:rPr lang="en-US" b="1" dirty="0"/>
              <a:t>CS 6704 Software Engineering Research</a:t>
            </a:r>
            <a:br>
              <a:rPr lang="en-US" b="1" dirty="0"/>
            </a:br>
            <a:r>
              <a:rPr lang="en-US" b="1" dirty="0"/>
              <a:t>Spring 2019</a:t>
            </a:r>
          </a:p>
        </p:txBody>
      </p:sp>
    </p:spTree>
    <p:extLst>
      <p:ext uri="{BB962C8B-B14F-4D97-AF65-F5344CB8AC3E}">
        <p14:creationId xmlns:p14="http://schemas.microsoft.com/office/powerpoint/2010/main" val="179185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01C97F-0635-454A-8751-1508FD6B84C7}"/>
              </a:ext>
            </a:extLst>
          </p:cNvPr>
          <p:cNvSpPr>
            <a:spLocks noGrp="1"/>
          </p:cNvSpPr>
          <p:nvPr>
            <p:ph idx="1"/>
          </p:nvPr>
        </p:nvSpPr>
        <p:spPr/>
        <p:txBody>
          <a:bodyPr/>
          <a:lstStyle/>
          <a:p>
            <a:r>
              <a:rPr lang="en-US" altLang="zh-CN" dirty="0"/>
              <a:t>This paper focuses underutilized targets.</a:t>
            </a:r>
          </a:p>
          <a:p>
            <a:endParaRPr lang="en-US" altLang="zh-CN" dirty="0"/>
          </a:p>
          <a:p>
            <a:r>
              <a:rPr lang="en-US" altLang="zh-CN" dirty="0"/>
              <a:t>Definition:</a:t>
            </a:r>
          </a:p>
          <a:p>
            <a:r>
              <a:rPr lang="en-US" altLang="zh-CN" i="1" dirty="0">
                <a:latin typeface="Times New Roman" panose="02020603050405020304" pitchFamily="18" charset="0"/>
                <a:cs typeface="Times New Roman" panose="02020603050405020304" pitchFamily="18" charset="0"/>
              </a:rPr>
              <a:t>An underutilized target is one with files not needed by some of its dependents.</a:t>
            </a:r>
          </a:p>
          <a:p>
            <a:endParaRPr lang="en-US" altLang="zh-CN" dirty="0"/>
          </a:p>
        </p:txBody>
      </p:sp>
      <p:sp>
        <p:nvSpPr>
          <p:cNvPr id="3" name="Title 2">
            <a:extLst>
              <a:ext uri="{FF2B5EF4-FFF2-40B4-BE49-F238E27FC236}">
                <a16:creationId xmlns:a16="http://schemas.microsoft.com/office/drawing/2014/main" id="{0BFCBCAB-A32A-7248-8A65-B80C2A89BD66}"/>
              </a:ext>
            </a:extLst>
          </p:cNvPr>
          <p:cNvSpPr>
            <a:spLocks noGrp="1"/>
          </p:cNvSpPr>
          <p:nvPr>
            <p:ph type="title"/>
          </p:nvPr>
        </p:nvSpPr>
        <p:spPr/>
        <p:txBody>
          <a:bodyPr/>
          <a:lstStyle/>
          <a:p>
            <a:r>
              <a:rPr lang="en-US" altLang="zh-CN" dirty="0"/>
              <a:t>Problem</a:t>
            </a:r>
            <a:endParaRPr lang="en-US" dirty="0"/>
          </a:p>
        </p:txBody>
      </p:sp>
    </p:spTree>
    <p:extLst>
      <p:ext uri="{BB962C8B-B14F-4D97-AF65-F5344CB8AC3E}">
        <p14:creationId xmlns:p14="http://schemas.microsoft.com/office/powerpoint/2010/main" val="220029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31EA79-FFF5-EC45-93C6-CC056D339921}"/>
              </a:ext>
            </a:extLst>
          </p:cNvPr>
          <p:cNvSpPr>
            <a:spLocks noGrp="1"/>
          </p:cNvSpPr>
          <p:nvPr>
            <p:ph type="title"/>
          </p:nvPr>
        </p:nvSpPr>
        <p:spPr/>
        <p:txBody>
          <a:bodyPr/>
          <a:lstStyle/>
          <a:p>
            <a:r>
              <a:rPr lang="en-US" altLang="zh-CN" dirty="0"/>
              <a:t>A</a:t>
            </a:r>
            <a:r>
              <a:rPr lang="zh-CN" altLang="en-US" dirty="0"/>
              <a:t> </a:t>
            </a:r>
            <a:r>
              <a:rPr lang="en-US" altLang="zh-CN" dirty="0"/>
              <a:t>Motivating</a:t>
            </a:r>
            <a:r>
              <a:rPr lang="zh-CN" altLang="en-US" dirty="0"/>
              <a:t> </a:t>
            </a:r>
            <a:r>
              <a:rPr lang="en-US" altLang="zh-CN" dirty="0"/>
              <a:t>Example</a:t>
            </a:r>
            <a:endParaRPr lang="en-US" dirty="0"/>
          </a:p>
        </p:txBody>
      </p:sp>
      <p:pic>
        <p:nvPicPr>
          <p:cNvPr id="9" name="Content Placeholder 8">
            <a:extLst>
              <a:ext uri="{FF2B5EF4-FFF2-40B4-BE49-F238E27FC236}">
                <a16:creationId xmlns:a16="http://schemas.microsoft.com/office/drawing/2014/main" id="{DB90770B-3547-284D-9479-5D928033DB10}"/>
              </a:ext>
            </a:extLst>
          </p:cNvPr>
          <p:cNvPicPr>
            <a:picLocks noGrp="1" noChangeAspect="1"/>
          </p:cNvPicPr>
          <p:nvPr>
            <p:ph idx="1"/>
          </p:nvPr>
        </p:nvPicPr>
        <p:blipFill>
          <a:blip r:embed="rId3"/>
          <a:stretch>
            <a:fillRect/>
          </a:stretch>
        </p:blipFill>
        <p:spPr>
          <a:xfrm>
            <a:off x="131552" y="1908531"/>
            <a:ext cx="8880895" cy="3751290"/>
          </a:xfrm>
          <a:prstGeom prst="rect">
            <a:avLst/>
          </a:prstGeom>
        </p:spPr>
      </p:pic>
    </p:spTree>
    <p:extLst>
      <p:ext uri="{BB962C8B-B14F-4D97-AF65-F5344CB8AC3E}">
        <p14:creationId xmlns:p14="http://schemas.microsoft.com/office/powerpoint/2010/main" val="334747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DD62CA-836C-0A4E-9B5C-58B4074A76B8}"/>
              </a:ext>
            </a:extLst>
          </p:cNvPr>
          <p:cNvSpPr>
            <a:spLocks noGrp="1"/>
          </p:cNvSpPr>
          <p:nvPr>
            <p:ph idx="1"/>
          </p:nvPr>
        </p:nvSpPr>
        <p:spPr/>
        <p:txBody>
          <a:bodyPr/>
          <a:lstStyle/>
          <a:p>
            <a:r>
              <a:rPr lang="en-US" dirty="0"/>
              <a:t>In theory, a CI system can save triggers by tracking dependencies at the </a:t>
            </a:r>
            <a:r>
              <a:rPr lang="en-US" b="1" dirty="0"/>
              <a:t>file-level </a:t>
            </a:r>
            <a:r>
              <a:rPr lang="en-US" dirty="0"/>
              <a:t>instead of </a:t>
            </a:r>
            <a:r>
              <a:rPr lang="en-US" b="1" dirty="0"/>
              <a:t>target-level</a:t>
            </a:r>
            <a:r>
              <a:rPr lang="en-US" dirty="0"/>
              <a:t>. </a:t>
            </a:r>
          </a:p>
          <a:p>
            <a:endParaRPr lang="en-US" dirty="0"/>
          </a:p>
          <a:p>
            <a:r>
              <a:rPr lang="en-US" dirty="0"/>
              <a:t>File</a:t>
            </a:r>
            <a:r>
              <a:rPr lang="en-US" altLang="zh-CN" dirty="0"/>
              <a:t>-level</a:t>
            </a:r>
            <a:r>
              <a:rPr lang="zh-CN" altLang="en-US" dirty="0"/>
              <a:t> </a:t>
            </a:r>
            <a:r>
              <a:rPr lang="en-US" altLang="zh-CN" dirty="0"/>
              <a:t>dependency</a:t>
            </a:r>
            <a:r>
              <a:rPr lang="zh-CN" altLang="en-US" dirty="0"/>
              <a:t> </a:t>
            </a:r>
            <a:r>
              <a:rPr lang="en-US" altLang="zh-CN" dirty="0"/>
              <a:t>example</a:t>
            </a:r>
          </a:p>
          <a:p>
            <a:pPr lvl="1"/>
            <a:r>
              <a:rPr lang="en-US" altLang="zh-CN" dirty="0"/>
              <a:t>f8</a:t>
            </a:r>
            <a:r>
              <a:rPr lang="zh-CN" altLang="en-US" dirty="0"/>
              <a:t> </a:t>
            </a:r>
            <a:r>
              <a:rPr lang="en-US" altLang="zh-CN" dirty="0"/>
              <a:t>depend</a:t>
            </a:r>
            <a:r>
              <a:rPr lang="zh-CN" altLang="en-US" dirty="0"/>
              <a:t> </a:t>
            </a:r>
            <a:r>
              <a:rPr lang="en-US" altLang="zh-CN" dirty="0"/>
              <a:t>on</a:t>
            </a:r>
            <a:r>
              <a:rPr lang="zh-CN" altLang="en-US" dirty="0"/>
              <a:t> </a:t>
            </a:r>
            <a:r>
              <a:rPr lang="en-US" altLang="zh-CN" dirty="0"/>
              <a:t>f9</a:t>
            </a:r>
            <a:r>
              <a:rPr lang="zh-CN" altLang="en-US" dirty="0"/>
              <a:t> </a:t>
            </a:r>
            <a:r>
              <a:rPr lang="en-US" altLang="zh-CN" dirty="0"/>
              <a:t>and</a:t>
            </a:r>
            <a:r>
              <a:rPr lang="zh-CN" altLang="en-US" dirty="0"/>
              <a:t> </a:t>
            </a:r>
            <a:r>
              <a:rPr lang="en-US" altLang="zh-CN" dirty="0"/>
              <a:t>f10</a:t>
            </a:r>
          </a:p>
          <a:p>
            <a:r>
              <a:rPr lang="en-US" altLang="zh-CN" dirty="0"/>
              <a:t>Target-level</a:t>
            </a:r>
            <a:r>
              <a:rPr lang="zh-CN" altLang="en-US" dirty="0"/>
              <a:t> </a:t>
            </a:r>
            <a:r>
              <a:rPr lang="en-US" altLang="zh-CN" dirty="0"/>
              <a:t>dependency</a:t>
            </a:r>
            <a:r>
              <a:rPr lang="zh-CN" altLang="en-US" dirty="0"/>
              <a:t> </a:t>
            </a:r>
            <a:r>
              <a:rPr lang="en-US" altLang="zh-CN" dirty="0"/>
              <a:t>example</a:t>
            </a:r>
          </a:p>
          <a:p>
            <a:pPr lvl="1"/>
            <a:r>
              <a:rPr lang="en-US" altLang="zh-CN" dirty="0"/>
              <a:t>Library</a:t>
            </a:r>
            <a:r>
              <a:rPr lang="zh-CN" altLang="en-US" dirty="0"/>
              <a:t> </a:t>
            </a:r>
            <a:r>
              <a:rPr lang="en-US" altLang="zh-CN" dirty="0"/>
              <a:t>server</a:t>
            </a:r>
            <a:r>
              <a:rPr lang="zh-CN" altLang="en-US" dirty="0"/>
              <a:t> </a:t>
            </a:r>
            <a:r>
              <a:rPr lang="en-US" altLang="zh-CN" dirty="0"/>
              <a:t>depend</a:t>
            </a:r>
            <a:r>
              <a:rPr lang="zh-CN" altLang="en-US" dirty="0"/>
              <a:t> </a:t>
            </a:r>
            <a:r>
              <a:rPr lang="en-US" altLang="zh-CN" dirty="0"/>
              <a:t>on</a:t>
            </a:r>
            <a:r>
              <a:rPr lang="zh-CN" altLang="en-US" dirty="0"/>
              <a:t> </a:t>
            </a:r>
            <a:r>
              <a:rPr lang="en-US" altLang="zh-CN" dirty="0"/>
              <a:t>library</a:t>
            </a:r>
            <a:r>
              <a:rPr lang="zh-CN" altLang="en-US" dirty="0"/>
              <a:t> </a:t>
            </a:r>
            <a:r>
              <a:rPr lang="en-US" altLang="zh-CN" dirty="0"/>
              <a:t>network</a:t>
            </a:r>
            <a:endParaRPr lang="en-US" dirty="0"/>
          </a:p>
          <a:p>
            <a:endParaRPr lang="en-US" dirty="0"/>
          </a:p>
        </p:txBody>
      </p:sp>
      <p:sp>
        <p:nvSpPr>
          <p:cNvPr id="3" name="Title 2">
            <a:extLst>
              <a:ext uri="{FF2B5EF4-FFF2-40B4-BE49-F238E27FC236}">
                <a16:creationId xmlns:a16="http://schemas.microsoft.com/office/drawing/2014/main" id="{7567271D-1D3F-8846-AB7D-D8803625A981}"/>
              </a:ext>
            </a:extLst>
          </p:cNvPr>
          <p:cNvSpPr>
            <a:spLocks noGrp="1"/>
          </p:cNvSpPr>
          <p:nvPr>
            <p:ph type="title"/>
          </p:nvPr>
        </p:nvSpPr>
        <p:spPr/>
        <p:txBody>
          <a:bodyPr/>
          <a:lstStyle/>
          <a:p>
            <a:r>
              <a:rPr lang="en-US" altLang="zh-CN" dirty="0"/>
              <a:t>Dependency</a:t>
            </a:r>
            <a:r>
              <a:rPr lang="zh-CN" altLang="en-US" dirty="0"/>
              <a:t> </a:t>
            </a:r>
            <a:r>
              <a:rPr lang="en-US" altLang="zh-CN" dirty="0"/>
              <a:t>Granularity</a:t>
            </a:r>
            <a:r>
              <a:rPr lang="zh-CN" altLang="en-US" dirty="0"/>
              <a:t> </a:t>
            </a:r>
            <a:endParaRPr lang="en-US" dirty="0"/>
          </a:p>
        </p:txBody>
      </p:sp>
    </p:spTree>
    <p:extLst>
      <p:ext uri="{BB962C8B-B14F-4D97-AF65-F5344CB8AC3E}">
        <p14:creationId xmlns:p14="http://schemas.microsoft.com/office/powerpoint/2010/main" val="488782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8EE9F-EA63-BE43-9870-096FD9F79227}"/>
              </a:ext>
            </a:extLst>
          </p:cNvPr>
          <p:cNvSpPr>
            <a:spLocks noGrp="1"/>
          </p:cNvSpPr>
          <p:nvPr>
            <p:ph idx="1"/>
          </p:nvPr>
        </p:nvSpPr>
        <p:spPr/>
        <p:txBody>
          <a:bodyPr/>
          <a:lstStyle/>
          <a:p>
            <a:r>
              <a:rPr lang="en-US" altLang="zh-CN" dirty="0"/>
              <a:t>Maintaining the latest file-level dependencies is more expensive than that of target-level dependencies</a:t>
            </a:r>
          </a:p>
          <a:p>
            <a:endParaRPr lang="en-US" altLang="zh-CN" dirty="0"/>
          </a:p>
          <a:p>
            <a:r>
              <a:rPr lang="en-US" altLang="zh-CN" dirty="0"/>
              <a:t>Sound inference of all runtime dependencies and dependencies on data files and generated code is undecidable in general</a:t>
            </a:r>
          </a:p>
          <a:p>
            <a:endParaRPr lang="en-US" altLang="zh-CN" dirty="0"/>
          </a:p>
          <a:p>
            <a:r>
              <a:rPr lang="en-US" altLang="zh-CN" dirty="0"/>
              <a:t>Compared</a:t>
            </a:r>
            <a:r>
              <a:rPr lang="zh-CN" altLang="en-US" dirty="0"/>
              <a:t> </a:t>
            </a:r>
            <a:r>
              <a:rPr lang="en-US" altLang="zh-CN" dirty="0"/>
              <a:t>to</a:t>
            </a:r>
            <a:r>
              <a:rPr lang="zh-CN" altLang="en-US" dirty="0"/>
              <a:t> </a:t>
            </a:r>
            <a:r>
              <a:rPr lang="en-US" altLang="zh-CN" dirty="0"/>
              <a:t>file-level</a:t>
            </a:r>
            <a:r>
              <a:rPr lang="zh-CN" altLang="en-US" dirty="0"/>
              <a:t> </a:t>
            </a:r>
            <a:r>
              <a:rPr lang="en-US" altLang="zh-CN" dirty="0"/>
              <a:t>dependencies,</a:t>
            </a:r>
            <a:r>
              <a:rPr lang="zh-CN" altLang="en-US" dirty="0"/>
              <a:t> </a:t>
            </a:r>
            <a:r>
              <a:rPr lang="en-US" altLang="zh-CN" dirty="0"/>
              <a:t>target-level</a:t>
            </a:r>
            <a:r>
              <a:rPr lang="zh-CN" altLang="en-US" dirty="0"/>
              <a:t> </a:t>
            </a:r>
            <a:r>
              <a:rPr lang="en-US" altLang="zh-CN" dirty="0"/>
              <a:t>dependencies</a:t>
            </a:r>
            <a:r>
              <a:rPr lang="zh-CN" altLang="en-US" dirty="0"/>
              <a:t> </a:t>
            </a:r>
            <a:r>
              <a:rPr lang="en-US" altLang="zh-CN" dirty="0"/>
              <a:t>will</a:t>
            </a:r>
            <a:r>
              <a:rPr lang="zh-CN" altLang="en-US" dirty="0"/>
              <a:t> </a:t>
            </a:r>
            <a:r>
              <a:rPr lang="en-US" altLang="zh-CN" dirty="0"/>
              <a:t>improve</a:t>
            </a:r>
            <a:r>
              <a:rPr lang="zh-CN" altLang="en-US" dirty="0"/>
              <a:t> </a:t>
            </a:r>
            <a:r>
              <a:rPr lang="en-US" altLang="zh-CN" dirty="0"/>
              <a:t>modularity </a:t>
            </a:r>
          </a:p>
        </p:txBody>
      </p:sp>
      <p:sp>
        <p:nvSpPr>
          <p:cNvPr id="3" name="Title 2">
            <a:extLst>
              <a:ext uri="{FF2B5EF4-FFF2-40B4-BE49-F238E27FC236}">
                <a16:creationId xmlns:a16="http://schemas.microsoft.com/office/drawing/2014/main" id="{A81A1A23-77DA-CF4B-8AAD-1758D03EC34A}"/>
              </a:ext>
            </a:extLst>
          </p:cNvPr>
          <p:cNvSpPr>
            <a:spLocks noGrp="1"/>
          </p:cNvSpPr>
          <p:nvPr>
            <p:ph type="title"/>
          </p:nvPr>
        </p:nvSpPr>
        <p:spPr/>
        <p:txBody>
          <a:bodyPr/>
          <a:lstStyle/>
          <a:p>
            <a:r>
              <a:rPr lang="en-US" altLang="zh-CN" dirty="0"/>
              <a:t>Drawbacks</a:t>
            </a:r>
            <a:r>
              <a:rPr lang="zh-CN" altLang="en-US" dirty="0"/>
              <a:t> </a:t>
            </a:r>
            <a:r>
              <a:rPr lang="en-US" altLang="zh-CN" dirty="0"/>
              <a:t>of</a:t>
            </a:r>
            <a:r>
              <a:rPr lang="zh-CN" altLang="en-US" dirty="0"/>
              <a:t> </a:t>
            </a:r>
            <a:r>
              <a:rPr lang="en-US" altLang="zh-CN" dirty="0"/>
              <a:t>file-level</a:t>
            </a:r>
            <a:r>
              <a:rPr lang="zh-CN" altLang="en-US" dirty="0"/>
              <a:t> </a:t>
            </a:r>
            <a:r>
              <a:rPr lang="en-US" altLang="zh-CN" dirty="0"/>
              <a:t>dependency</a:t>
            </a:r>
            <a:endParaRPr lang="en-US" dirty="0"/>
          </a:p>
        </p:txBody>
      </p:sp>
    </p:spTree>
    <p:extLst>
      <p:ext uri="{BB962C8B-B14F-4D97-AF65-F5344CB8AC3E}">
        <p14:creationId xmlns:p14="http://schemas.microsoft.com/office/powerpoint/2010/main" val="1499219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DF659-756E-7F4A-B15F-4852C5F7805A}"/>
              </a:ext>
            </a:extLst>
          </p:cNvPr>
          <p:cNvSpPr>
            <a:spLocks noGrp="1"/>
          </p:cNvSpPr>
          <p:nvPr>
            <p:ph type="title"/>
          </p:nvPr>
        </p:nvSpPr>
        <p:spPr/>
        <p:txBody>
          <a:bodyPr/>
          <a:lstStyle/>
          <a:p>
            <a:r>
              <a:rPr lang="en-US" altLang="zh-CN" dirty="0"/>
              <a:t>Target</a:t>
            </a:r>
            <a:r>
              <a:rPr lang="zh-CN" altLang="en-US" dirty="0"/>
              <a:t> </a:t>
            </a:r>
            <a:r>
              <a:rPr lang="en-US" altLang="zh-CN" dirty="0"/>
              <a:t>Decomposition</a:t>
            </a:r>
            <a:endParaRPr lang="en-US" dirty="0"/>
          </a:p>
        </p:txBody>
      </p:sp>
      <p:sp>
        <p:nvSpPr>
          <p:cNvPr id="5" name="Content Placeholder 4">
            <a:extLst>
              <a:ext uri="{FF2B5EF4-FFF2-40B4-BE49-F238E27FC236}">
                <a16:creationId xmlns:a16="http://schemas.microsoft.com/office/drawing/2014/main" id="{CB869E93-2E04-B240-804C-8DD800FED83F}"/>
              </a:ext>
            </a:extLst>
          </p:cNvPr>
          <p:cNvSpPr>
            <a:spLocks noGrp="1"/>
          </p:cNvSpPr>
          <p:nvPr>
            <p:ph idx="1"/>
          </p:nvPr>
        </p:nvSpPr>
        <p:spPr/>
        <p:txBody>
          <a:bodyPr/>
          <a:lstStyle/>
          <a:p>
            <a:r>
              <a:rPr lang="en-US" altLang="zh-CN" dirty="0"/>
              <a:t>A refactoring to remove underutilized targets is to decompose them into smaller targets.</a:t>
            </a:r>
          </a:p>
          <a:p>
            <a:endParaRPr lang="en-US" altLang="zh-CN" dirty="0"/>
          </a:p>
          <a:p>
            <a:r>
              <a:rPr lang="en-US" altLang="zh-CN" dirty="0"/>
              <a:t>B</a:t>
            </a:r>
            <a:r>
              <a:rPr lang="en-US" dirty="0"/>
              <a:t>y default, DECOMPOSER proposes a decomposition of a given target into exactly two constituents.</a:t>
            </a:r>
          </a:p>
          <a:p>
            <a:endParaRPr lang="en-US" dirty="0"/>
          </a:p>
          <a:p>
            <a:r>
              <a:rPr lang="en-US" dirty="0"/>
              <a:t>Nonetheless, DECOMPOSER can be configured to propose decompositions to more constituents. </a:t>
            </a:r>
          </a:p>
          <a:p>
            <a:endParaRPr lang="en-US" dirty="0"/>
          </a:p>
        </p:txBody>
      </p:sp>
    </p:spTree>
    <p:extLst>
      <p:ext uri="{BB962C8B-B14F-4D97-AF65-F5344CB8AC3E}">
        <p14:creationId xmlns:p14="http://schemas.microsoft.com/office/powerpoint/2010/main" val="176284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FF85047-FF17-2F41-B846-9A2B3842C575}"/>
                  </a:ext>
                </a:extLst>
              </p:cNvPr>
              <p:cNvSpPr>
                <a:spLocks noGrp="1"/>
              </p:cNvSpPr>
              <p:nvPr>
                <p:ph idx="1"/>
              </p:nvPr>
            </p:nvSpPr>
            <p:spPr/>
            <p:txBody>
              <a:bodyPr/>
              <a:lstStyle/>
              <a:p>
                <a:r>
                  <a:rPr lang="en-US" dirty="0"/>
                  <a:t>Let</a:t>
                </a:r>
                <a:r>
                  <a:rPr lang="zh-CN" altLang="en-US" dirty="0"/>
                  <a:t> </a:t>
                </a:r>
                <a14:m>
                  <m:oMath xmlns:m="http://schemas.openxmlformats.org/officeDocument/2006/math">
                    <m:r>
                      <a:rPr lang="el-GR" b="1" i="1" smtClean="0">
                        <a:latin typeface="Cambria Math" panose="02040503050406030204" pitchFamily="18" charset="0"/>
                        <a:ea typeface="Cambria Math" panose="02040503050406030204" pitchFamily="18" charset="0"/>
                      </a:rPr>
                      <m:t>𝝉</m:t>
                    </m:r>
                    <m:r>
                      <a:rPr lang="el-GR" b="1" i="1" smtClean="0">
                        <a:latin typeface="Cambria Math" panose="02040503050406030204" pitchFamily="18" charset="0"/>
                        <a:ea typeface="Cambria Math" panose="02040503050406030204" pitchFamily="18" charset="0"/>
                      </a:rPr>
                      <m:t>∕</m:t>
                    </m:r>
                    <m:d>
                      <m:dPr>
                        <m:begChr m:val="⟨"/>
                        <m:endChr m:val="⟩"/>
                        <m:ctrlPr>
                          <a:rPr lang="el-GR" b="1" i="1" smtClean="0">
                            <a:latin typeface="Cambria Math" panose="02040503050406030204" pitchFamily="18" charset="0"/>
                            <a:ea typeface="Cambria Math" panose="02040503050406030204" pitchFamily="18" charset="0"/>
                          </a:rPr>
                        </m:ctrlPr>
                      </m:dPr>
                      <m:e>
                        <m:sSub>
                          <m:sSubPr>
                            <m:ctrlPr>
                              <a:rPr lang="el-GR" b="1" i="1" smtClean="0">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smtClean="0">
                                <a:latin typeface="Cambria Math" panose="02040503050406030204" pitchFamily="18" charset="0"/>
                                <a:ea typeface="Cambria Math" panose="02040503050406030204" pitchFamily="18" charset="0"/>
                              </a:rPr>
                              <m:t>𝟏</m:t>
                            </m:r>
                          </m:sub>
                        </m:sSub>
                        <m:r>
                          <a:rPr lang="zh-CN" altLang="en-US" b="1" i="1" smtClean="0">
                            <a:latin typeface="Cambria Math" panose="02040503050406030204" pitchFamily="18" charset="0"/>
                            <a:ea typeface="Cambria Math" panose="02040503050406030204" pitchFamily="18" charset="0"/>
                          </a:rPr>
                          <m:t>，</m:t>
                        </m:r>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smtClean="0">
                                <a:latin typeface="Cambria Math" panose="02040503050406030204" pitchFamily="18" charset="0"/>
                                <a:ea typeface="Cambria Math" panose="02040503050406030204" pitchFamily="18" charset="0"/>
                              </a:rPr>
                              <m:t>𝟐</m:t>
                            </m:r>
                          </m:sub>
                        </m:sSub>
                      </m:e>
                    </m:d>
                    <m:r>
                      <m:rPr>
                        <m:nor/>
                      </m:rPr>
                      <a:rPr lang="el-GR"/>
                      <m:t> </m:t>
                    </m:r>
                  </m:oMath>
                </a14:m>
                <a:r>
                  <a:rPr lang="en-US" dirty="0"/>
                  <a:t>denote</a:t>
                </a:r>
                <a:r>
                  <a:rPr lang="zh-CN" altLang="en-US" dirty="0"/>
                  <a:t> </a:t>
                </a:r>
                <a:r>
                  <a:rPr lang="en-US" dirty="0"/>
                  <a:t>a</a:t>
                </a:r>
                <a:r>
                  <a:rPr lang="zh-CN" altLang="en-US" dirty="0"/>
                  <a:t> </a:t>
                </a:r>
                <a:r>
                  <a:rPr lang="en-US" dirty="0"/>
                  <a:t>decomposition</a:t>
                </a:r>
                <a:r>
                  <a:rPr lang="zh-CN" altLang="en-US" dirty="0"/>
                  <a:t> </a:t>
                </a:r>
                <a:r>
                  <a:rPr lang="en-US" dirty="0"/>
                  <a:t>of</a:t>
                </a:r>
                <a:r>
                  <a:rPr lang="zh-CN" altLang="en-US" dirty="0"/>
                  <a:t> </a:t>
                </a:r>
                <a:r>
                  <a:rPr lang="en-US" dirty="0"/>
                  <a:t>target</a:t>
                </a:r>
                <a:r>
                  <a:rPr lang="zh-CN" altLang="en-US" dirty="0"/>
                  <a:t> </a:t>
                </a:r>
                <a14:m>
                  <m:oMath xmlns:m="http://schemas.openxmlformats.org/officeDocument/2006/math">
                    <m:r>
                      <a:rPr lang="el-GR" b="1" i="0">
                        <a:latin typeface="Cambria Math" panose="02040503050406030204" pitchFamily="18" charset="0"/>
                        <a:ea typeface="Cambria Math" panose="02040503050406030204" pitchFamily="18" charset="0"/>
                      </a:rPr>
                      <m:t>𝛕</m:t>
                    </m:r>
                  </m:oMath>
                </a14:m>
                <a:r>
                  <a:rPr lang="en-US" dirty="0"/>
                  <a:t> into two constituent targets </a:t>
                </a:r>
                <a14:m>
                  <m:oMath xmlns:m="http://schemas.openxmlformats.org/officeDocument/2006/math">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a:latin typeface="Cambria Math" panose="02040503050406030204" pitchFamily="18" charset="0"/>
                            <a:ea typeface="Cambria Math" panose="02040503050406030204" pitchFamily="18" charset="0"/>
                          </a:rPr>
                          <m:t>𝟏</m:t>
                        </m:r>
                      </m:sub>
                    </m:sSub>
                  </m:oMath>
                </a14:m>
                <a:r>
                  <a:rPr lang="en-US" dirty="0"/>
                  <a:t> and </a:t>
                </a:r>
                <a14:m>
                  <m:oMath xmlns:m="http://schemas.openxmlformats.org/officeDocument/2006/math">
                    <m:sSub>
                      <m:sSubPr>
                        <m:ctrlPr>
                          <a:rPr lang="el-GR" b="1" i="1">
                            <a:latin typeface="Cambria Math" panose="02040503050406030204" pitchFamily="18" charset="0"/>
                            <a:ea typeface="Cambria Math" panose="02040503050406030204" pitchFamily="18" charset="0"/>
                          </a:rPr>
                        </m:ctrlPr>
                      </m:sSubPr>
                      <m:e>
                        <m:r>
                          <a:rPr lang="el-GR" b="1" i="0">
                            <a:latin typeface="Cambria Math" panose="02040503050406030204" pitchFamily="18" charset="0"/>
                            <a:ea typeface="Cambria Math" panose="02040503050406030204" pitchFamily="18" charset="0"/>
                          </a:rPr>
                          <m:t>𝛕</m:t>
                        </m:r>
                      </m:e>
                      <m:sub>
                        <m:r>
                          <a:rPr lang="en-US" altLang="zh-CN" b="1" i="0" smtClean="0">
                            <a:latin typeface="Cambria Math" panose="02040503050406030204" pitchFamily="18" charset="0"/>
                            <a:ea typeface="Cambria Math" panose="02040503050406030204" pitchFamily="18" charset="0"/>
                          </a:rPr>
                          <m:t>𝟐</m:t>
                        </m:r>
                      </m:sub>
                    </m:sSub>
                  </m:oMath>
                </a14:m>
                <a:r>
                  <a:rPr lang="en-US" b="1" dirty="0"/>
                  <a:t> </a:t>
                </a:r>
              </a:p>
              <a:p>
                <a:r>
                  <a:rPr lang="en-US" dirty="0"/>
                  <a:t>Let </a:t>
                </a:r>
                <a14:m>
                  <m:oMath xmlns:m="http://schemas.openxmlformats.org/officeDocument/2006/math">
                    <m:r>
                      <a:rPr lang="el-GR"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𝝉</m:t>
                    </m:r>
                    <m:r>
                      <a:rPr lang="el-GR" b="1" i="1">
                        <a:latin typeface="Cambria Math" panose="02040503050406030204" pitchFamily="18" charset="0"/>
                        <a:ea typeface="Cambria Math" panose="02040503050406030204" pitchFamily="18" charset="0"/>
                      </a:rPr>
                      <m:t>∕</m:t>
                    </m:r>
                    <m:d>
                      <m:dPr>
                        <m:begChr m:val="⟨"/>
                        <m:endChr m:val="⟩"/>
                        <m:ctrlPr>
                          <a:rPr lang="el-GR"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a:latin typeface="Cambria Math" panose="02040503050406030204" pitchFamily="18" charset="0"/>
                                <a:ea typeface="Cambria Math" panose="02040503050406030204" pitchFamily="18" charset="0"/>
                              </a:rPr>
                              <m:t>𝟏</m:t>
                            </m:r>
                          </m:sub>
                        </m:sSub>
                        <m:r>
                          <a:rPr lang="zh-CN" altLang="en-US" b="1" i="1">
                            <a:latin typeface="Cambria Math" panose="02040503050406030204" pitchFamily="18" charset="0"/>
                            <a:ea typeface="Cambria Math" panose="02040503050406030204" pitchFamily="18" charset="0"/>
                          </a:rPr>
                          <m:t>，</m:t>
                        </m:r>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a:latin typeface="Cambria Math" panose="02040503050406030204" pitchFamily="18" charset="0"/>
                                <a:ea typeface="Cambria Math" panose="02040503050406030204" pitchFamily="18" charset="0"/>
                              </a:rPr>
                              <m:t>𝟐</m:t>
                            </m:r>
                          </m:sub>
                        </m:sSub>
                      </m:e>
                    </m:d>
                    <m:r>
                      <a:rPr lang="en-US" b="1" i="1" smtClean="0">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 </m:t>
                    </m:r>
                  </m:oMath>
                </a14:m>
                <a:r>
                  <a:rPr lang="en-US" dirty="0"/>
                  <a:t>denote the quantitative benefit of </a:t>
                </a:r>
                <a14:m>
                  <m:oMath xmlns:m="http://schemas.openxmlformats.org/officeDocument/2006/math">
                    <m:r>
                      <a:rPr lang="el-GR" b="1" i="1">
                        <a:latin typeface="Cambria Math" panose="02040503050406030204" pitchFamily="18" charset="0"/>
                        <a:ea typeface="Cambria Math" panose="02040503050406030204" pitchFamily="18" charset="0"/>
                      </a:rPr>
                      <m:t>𝝉</m:t>
                    </m:r>
                    <m:r>
                      <a:rPr lang="el-GR" b="1" i="1">
                        <a:latin typeface="Cambria Math" panose="02040503050406030204" pitchFamily="18" charset="0"/>
                        <a:ea typeface="Cambria Math" panose="02040503050406030204" pitchFamily="18" charset="0"/>
                      </a:rPr>
                      <m:t>∕</m:t>
                    </m:r>
                    <m:d>
                      <m:dPr>
                        <m:begChr m:val="⟨"/>
                        <m:endChr m:val="⟩"/>
                        <m:ctrlPr>
                          <a:rPr lang="el-GR"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a:latin typeface="Cambria Math" panose="02040503050406030204" pitchFamily="18" charset="0"/>
                                <a:ea typeface="Cambria Math" panose="02040503050406030204" pitchFamily="18" charset="0"/>
                              </a:rPr>
                              <m:t>𝟏</m:t>
                            </m:r>
                          </m:sub>
                        </m:sSub>
                        <m:r>
                          <a:rPr lang="zh-CN" altLang="en-US" b="1" i="1">
                            <a:latin typeface="Cambria Math" panose="02040503050406030204" pitchFamily="18" charset="0"/>
                            <a:ea typeface="Cambria Math" panose="02040503050406030204" pitchFamily="18" charset="0"/>
                          </a:rPr>
                          <m:t>，</m:t>
                        </m:r>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a:latin typeface="Cambria Math" panose="02040503050406030204" pitchFamily="18" charset="0"/>
                                <a:ea typeface="Cambria Math" panose="02040503050406030204" pitchFamily="18" charset="0"/>
                              </a:rPr>
                              <m:t>𝟐</m:t>
                            </m:r>
                          </m:sub>
                        </m:sSub>
                      </m:e>
                    </m:d>
                  </m:oMath>
                </a14:m>
                <a:r>
                  <a:rPr lang="en-US" dirty="0"/>
                  <a:t>, trigger saving of </a:t>
                </a:r>
                <a14:m>
                  <m:oMath xmlns:m="http://schemas.openxmlformats.org/officeDocument/2006/math">
                    <m:r>
                      <a:rPr lang="el-GR" b="1" i="1">
                        <a:latin typeface="Cambria Math" panose="02040503050406030204" pitchFamily="18" charset="0"/>
                        <a:ea typeface="Cambria Math" panose="02040503050406030204" pitchFamily="18" charset="0"/>
                      </a:rPr>
                      <m:t>𝝉</m:t>
                    </m:r>
                    <m:r>
                      <a:rPr lang="el-GR" b="1" i="1">
                        <a:latin typeface="Cambria Math" panose="02040503050406030204" pitchFamily="18" charset="0"/>
                        <a:ea typeface="Cambria Math" panose="02040503050406030204" pitchFamily="18" charset="0"/>
                      </a:rPr>
                      <m:t>∕</m:t>
                    </m:r>
                    <m:d>
                      <m:dPr>
                        <m:begChr m:val="⟨"/>
                        <m:endChr m:val="⟩"/>
                        <m:ctrlPr>
                          <a:rPr lang="el-GR" b="1" i="1">
                            <a:latin typeface="Cambria Math" panose="02040503050406030204" pitchFamily="18" charset="0"/>
                            <a:ea typeface="Cambria Math" panose="02040503050406030204" pitchFamily="18" charset="0"/>
                          </a:rPr>
                        </m:ctrlPr>
                      </m:dPr>
                      <m:e>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a:latin typeface="Cambria Math" panose="02040503050406030204" pitchFamily="18" charset="0"/>
                                <a:ea typeface="Cambria Math" panose="02040503050406030204" pitchFamily="18" charset="0"/>
                              </a:rPr>
                              <m:t>𝟏</m:t>
                            </m:r>
                          </m:sub>
                        </m:sSub>
                        <m:r>
                          <a:rPr lang="zh-CN" altLang="en-US" b="1" i="1">
                            <a:latin typeface="Cambria Math" panose="02040503050406030204" pitchFamily="18" charset="0"/>
                            <a:ea typeface="Cambria Math" panose="02040503050406030204" pitchFamily="18" charset="0"/>
                          </a:rPr>
                          <m:t>，</m:t>
                        </m:r>
                        <m:sSub>
                          <m:sSubPr>
                            <m:ctrlPr>
                              <a:rPr lang="el-GR" b="1" i="1">
                                <a:latin typeface="Cambria Math" panose="02040503050406030204" pitchFamily="18" charset="0"/>
                                <a:ea typeface="Cambria Math" panose="02040503050406030204" pitchFamily="18" charset="0"/>
                              </a:rPr>
                            </m:ctrlPr>
                          </m:sSubPr>
                          <m:e>
                            <m:r>
                              <a:rPr lang="el-GR" b="1" i="1">
                                <a:latin typeface="Cambria Math" panose="02040503050406030204" pitchFamily="18" charset="0"/>
                                <a:ea typeface="Cambria Math" panose="02040503050406030204" pitchFamily="18" charset="0"/>
                              </a:rPr>
                              <m:t>𝝉</m:t>
                            </m:r>
                          </m:e>
                          <m:sub>
                            <m:r>
                              <a:rPr lang="en-US" altLang="zh-CN" b="1" i="1">
                                <a:latin typeface="Cambria Math" panose="02040503050406030204" pitchFamily="18" charset="0"/>
                                <a:ea typeface="Cambria Math" panose="02040503050406030204" pitchFamily="18" charset="0"/>
                              </a:rPr>
                              <m:t>𝟐</m:t>
                            </m:r>
                          </m:sub>
                        </m:sSub>
                      </m:e>
                    </m:d>
                  </m:oMath>
                </a14:m>
                <a:endParaRPr lang="en-US" dirty="0"/>
              </a:p>
              <a:p>
                <a:r>
                  <a:rPr lang="en-US" dirty="0"/>
                  <a:t>Count benefit of a decomposition by the number of </a:t>
                </a:r>
                <a:r>
                  <a:rPr lang="en-US" b="1" dirty="0"/>
                  <a:t>binary</a:t>
                </a:r>
                <a:r>
                  <a:rPr lang="en-US" dirty="0"/>
                  <a:t> and </a:t>
                </a:r>
                <a:r>
                  <a:rPr lang="en-US" b="1" dirty="0"/>
                  <a:t>test</a:t>
                </a:r>
                <a:r>
                  <a:rPr lang="en-US" dirty="0"/>
                  <a:t> triggers that it saves.</a:t>
                </a:r>
              </a:p>
              <a:p>
                <a:endParaRPr lang="en-US" sz="1800" dirty="0"/>
              </a:p>
              <a:p>
                <a:endParaRPr lang="en-US" sz="1800" dirty="0"/>
              </a:p>
            </p:txBody>
          </p:sp>
        </mc:Choice>
        <mc:Fallback xmlns="">
          <p:sp>
            <p:nvSpPr>
              <p:cNvPr id="2" name="Content Placeholder 1">
                <a:extLst>
                  <a:ext uri="{FF2B5EF4-FFF2-40B4-BE49-F238E27FC236}">
                    <a16:creationId xmlns:a16="http://schemas.microsoft.com/office/drawing/2014/main" id="{9FF85047-FF17-2F41-B846-9A2B3842C575}"/>
                  </a:ext>
                </a:extLst>
              </p:cNvPr>
              <p:cNvSpPr>
                <a:spLocks noGrp="1" noRot="1" noChangeAspect="1" noMove="1" noResize="1" noEditPoints="1" noAdjustHandles="1" noChangeArrowheads="1" noChangeShapeType="1" noTextEdit="1"/>
              </p:cNvSpPr>
              <p:nvPr>
                <p:ph idx="1"/>
              </p:nvPr>
            </p:nvSpPr>
            <p:spPr>
              <a:blipFill>
                <a:blip r:embed="rId3"/>
                <a:stretch>
                  <a:fillRect l="-1225" t="-998" r="-168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15F305B-6D40-0441-84CC-40EE3B9207F7}"/>
              </a:ext>
            </a:extLst>
          </p:cNvPr>
          <p:cNvSpPr>
            <a:spLocks noGrp="1"/>
          </p:cNvSpPr>
          <p:nvPr>
            <p:ph type="title"/>
          </p:nvPr>
        </p:nvSpPr>
        <p:spPr/>
        <p:txBody>
          <a:bodyPr/>
          <a:lstStyle/>
          <a:p>
            <a:r>
              <a:rPr lang="en-US" altLang="zh-CN" dirty="0"/>
              <a:t>Trigger</a:t>
            </a:r>
            <a:r>
              <a:rPr lang="zh-CN" altLang="en-US" dirty="0"/>
              <a:t> </a:t>
            </a:r>
            <a:r>
              <a:rPr lang="en-US" altLang="zh-CN" dirty="0"/>
              <a:t>Saving</a:t>
            </a:r>
            <a:endParaRPr lang="en-US" dirty="0"/>
          </a:p>
        </p:txBody>
      </p:sp>
    </p:spTree>
    <p:extLst>
      <p:ext uri="{BB962C8B-B14F-4D97-AF65-F5344CB8AC3E}">
        <p14:creationId xmlns:p14="http://schemas.microsoft.com/office/powerpoint/2010/main" val="85892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31EA79-FFF5-EC45-93C6-CC056D339921}"/>
              </a:ext>
            </a:extLst>
          </p:cNvPr>
          <p:cNvSpPr>
            <a:spLocks noGrp="1"/>
          </p:cNvSpPr>
          <p:nvPr>
            <p:ph type="title"/>
          </p:nvPr>
        </p:nvSpPr>
        <p:spPr/>
        <p:txBody>
          <a:bodyPr/>
          <a:lstStyle/>
          <a:p>
            <a:r>
              <a:rPr lang="en-US" altLang="zh-CN" dirty="0"/>
              <a:t>A</a:t>
            </a:r>
            <a:r>
              <a:rPr lang="zh-CN" altLang="en-US" dirty="0"/>
              <a:t> </a:t>
            </a:r>
            <a:r>
              <a:rPr lang="en-US" altLang="zh-CN" dirty="0"/>
              <a:t>Motivating</a:t>
            </a:r>
            <a:r>
              <a:rPr lang="zh-CN" altLang="en-US" dirty="0"/>
              <a:t> </a:t>
            </a:r>
            <a:r>
              <a:rPr lang="en-US" altLang="zh-CN" dirty="0"/>
              <a:t>Example</a:t>
            </a:r>
            <a:endParaRPr lang="en-US" dirty="0"/>
          </a:p>
        </p:txBody>
      </p:sp>
      <p:pic>
        <p:nvPicPr>
          <p:cNvPr id="9" name="Content Placeholder 8">
            <a:extLst>
              <a:ext uri="{FF2B5EF4-FFF2-40B4-BE49-F238E27FC236}">
                <a16:creationId xmlns:a16="http://schemas.microsoft.com/office/drawing/2014/main" id="{DB90770B-3547-284D-9479-5D928033DB10}"/>
              </a:ext>
            </a:extLst>
          </p:cNvPr>
          <p:cNvPicPr>
            <a:picLocks noGrp="1" noChangeAspect="1"/>
          </p:cNvPicPr>
          <p:nvPr>
            <p:ph idx="1"/>
          </p:nvPr>
        </p:nvPicPr>
        <p:blipFill>
          <a:blip r:embed="rId3"/>
          <a:stretch>
            <a:fillRect/>
          </a:stretch>
        </p:blipFill>
        <p:spPr>
          <a:xfrm>
            <a:off x="131552" y="1908531"/>
            <a:ext cx="8880895" cy="3751290"/>
          </a:xfrm>
          <a:prstGeom prst="rect">
            <a:avLst/>
          </a:prstGeom>
        </p:spPr>
      </p:pic>
      <mc:AlternateContent xmlns:mc="http://schemas.openxmlformats.org/markup-compatibility/2006" xmlns:p14="http://schemas.microsoft.com/office/powerpoint/2010/main">
        <mc:Choice Requires="p14">
          <p:contentPart p14:bwMode="auto" r:id="rId4">
            <p14:nvContentPartPr>
              <p14:cNvPr id="25" name="Ink 24">
                <a:extLst>
                  <a:ext uri="{FF2B5EF4-FFF2-40B4-BE49-F238E27FC236}">
                    <a16:creationId xmlns:a16="http://schemas.microsoft.com/office/drawing/2014/main" id="{EDB0F435-6BD5-0D47-84B1-3440D55DB61D}"/>
                  </a:ext>
                </a:extLst>
              </p14:cNvPr>
              <p14:cNvContentPartPr/>
              <p14:nvPr/>
            </p14:nvContentPartPr>
            <p14:xfrm>
              <a:off x="31099" y="2377674"/>
              <a:ext cx="4321080" cy="2230560"/>
            </p14:xfrm>
          </p:contentPart>
        </mc:Choice>
        <mc:Fallback xmlns="">
          <p:pic>
            <p:nvPicPr>
              <p:cNvPr id="25" name="Ink 24">
                <a:extLst>
                  <a:ext uri="{FF2B5EF4-FFF2-40B4-BE49-F238E27FC236}">
                    <a16:creationId xmlns:a16="http://schemas.microsoft.com/office/drawing/2014/main" id="{EDB0F435-6BD5-0D47-84B1-3440D55DB61D}"/>
                  </a:ext>
                </a:extLst>
              </p:cNvPr>
              <p:cNvPicPr/>
              <p:nvPr/>
            </p:nvPicPr>
            <p:blipFill>
              <a:blip r:embed="rId5"/>
              <a:stretch>
                <a:fillRect/>
              </a:stretch>
            </p:blipFill>
            <p:spPr>
              <a:xfrm>
                <a:off x="22099" y="2368674"/>
                <a:ext cx="4338720" cy="224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0A8C46D1-E712-2D4C-8793-0081B511AEF8}"/>
                  </a:ext>
                </a:extLst>
              </p14:cNvPr>
              <p14:cNvContentPartPr/>
              <p14:nvPr/>
            </p14:nvContentPartPr>
            <p14:xfrm>
              <a:off x="584779" y="1494954"/>
              <a:ext cx="279360" cy="338400"/>
            </p14:xfrm>
          </p:contentPart>
        </mc:Choice>
        <mc:Fallback xmlns="">
          <p:pic>
            <p:nvPicPr>
              <p:cNvPr id="26" name="Ink 25">
                <a:extLst>
                  <a:ext uri="{FF2B5EF4-FFF2-40B4-BE49-F238E27FC236}">
                    <a16:creationId xmlns:a16="http://schemas.microsoft.com/office/drawing/2014/main" id="{0A8C46D1-E712-2D4C-8793-0081B511AEF8}"/>
                  </a:ext>
                </a:extLst>
              </p:cNvPr>
              <p:cNvPicPr/>
              <p:nvPr/>
            </p:nvPicPr>
            <p:blipFill>
              <a:blip r:embed="rId7"/>
              <a:stretch>
                <a:fillRect/>
              </a:stretch>
            </p:blipFill>
            <p:spPr>
              <a:xfrm>
                <a:off x="575779" y="1485954"/>
                <a:ext cx="29700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7BF3F930-CEB6-BC42-9C18-B4047A000FB7}"/>
                  </a:ext>
                </a:extLst>
              </p14:cNvPr>
              <p14:cNvContentPartPr/>
              <p14:nvPr/>
            </p14:nvContentPartPr>
            <p14:xfrm>
              <a:off x="984019" y="1761354"/>
              <a:ext cx="10800" cy="188280"/>
            </p14:xfrm>
          </p:contentPart>
        </mc:Choice>
        <mc:Fallback xmlns="">
          <p:pic>
            <p:nvPicPr>
              <p:cNvPr id="27" name="Ink 26">
                <a:extLst>
                  <a:ext uri="{FF2B5EF4-FFF2-40B4-BE49-F238E27FC236}">
                    <a16:creationId xmlns:a16="http://schemas.microsoft.com/office/drawing/2014/main" id="{7BF3F930-CEB6-BC42-9C18-B4047A000FB7}"/>
                  </a:ext>
                </a:extLst>
              </p:cNvPr>
              <p:cNvPicPr/>
              <p:nvPr/>
            </p:nvPicPr>
            <p:blipFill>
              <a:blip r:embed="rId9"/>
              <a:stretch>
                <a:fillRect/>
              </a:stretch>
            </p:blipFill>
            <p:spPr>
              <a:xfrm>
                <a:off x="975019" y="1752714"/>
                <a:ext cx="284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k 27">
                <a:extLst>
                  <a:ext uri="{FF2B5EF4-FFF2-40B4-BE49-F238E27FC236}">
                    <a16:creationId xmlns:a16="http://schemas.microsoft.com/office/drawing/2014/main" id="{57F3BBC7-26AE-324E-8CE8-EB2CF634D8A3}"/>
                  </a:ext>
                </a:extLst>
              </p14:cNvPr>
              <p14:cNvContentPartPr/>
              <p14:nvPr/>
            </p14:nvContentPartPr>
            <p14:xfrm>
              <a:off x="2520859" y="3252474"/>
              <a:ext cx="3354480" cy="3015720"/>
            </p14:xfrm>
          </p:contentPart>
        </mc:Choice>
        <mc:Fallback xmlns="">
          <p:pic>
            <p:nvPicPr>
              <p:cNvPr id="28" name="Ink 27">
                <a:extLst>
                  <a:ext uri="{FF2B5EF4-FFF2-40B4-BE49-F238E27FC236}">
                    <a16:creationId xmlns:a16="http://schemas.microsoft.com/office/drawing/2014/main" id="{57F3BBC7-26AE-324E-8CE8-EB2CF634D8A3}"/>
                  </a:ext>
                </a:extLst>
              </p:cNvPr>
              <p:cNvPicPr/>
              <p:nvPr/>
            </p:nvPicPr>
            <p:blipFill>
              <a:blip r:embed="rId11"/>
              <a:stretch>
                <a:fillRect/>
              </a:stretch>
            </p:blipFill>
            <p:spPr>
              <a:xfrm>
                <a:off x="2511859" y="3243834"/>
                <a:ext cx="3372120" cy="303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346CACCD-44C9-E64F-93E6-7AAF96108B08}"/>
                  </a:ext>
                </a:extLst>
              </p14:cNvPr>
              <p14:cNvContentPartPr/>
              <p14:nvPr/>
            </p14:nvContentPartPr>
            <p14:xfrm>
              <a:off x="5701459" y="5811354"/>
              <a:ext cx="280080" cy="516600"/>
            </p14:xfrm>
          </p:contentPart>
        </mc:Choice>
        <mc:Fallback xmlns="">
          <p:pic>
            <p:nvPicPr>
              <p:cNvPr id="30" name="Ink 29">
                <a:extLst>
                  <a:ext uri="{FF2B5EF4-FFF2-40B4-BE49-F238E27FC236}">
                    <a16:creationId xmlns:a16="http://schemas.microsoft.com/office/drawing/2014/main" id="{346CACCD-44C9-E64F-93E6-7AAF96108B08}"/>
                  </a:ext>
                </a:extLst>
              </p:cNvPr>
              <p:cNvPicPr/>
              <p:nvPr/>
            </p:nvPicPr>
            <p:blipFill>
              <a:blip r:embed="rId13"/>
              <a:stretch>
                <a:fillRect/>
              </a:stretch>
            </p:blipFill>
            <p:spPr>
              <a:xfrm>
                <a:off x="5692819" y="5802354"/>
                <a:ext cx="2977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FAE29C1E-BD80-1248-834E-F6CC66E20C69}"/>
                  </a:ext>
                </a:extLst>
              </p14:cNvPr>
              <p14:cNvContentPartPr/>
              <p14:nvPr/>
            </p14:nvContentPartPr>
            <p14:xfrm>
              <a:off x="6032659" y="6231474"/>
              <a:ext cx="201600" cy="177120"/>
            </p14:xfrm>
          </p:contentPart>
        </mc:Choice>
        <mc:Fallback xmlns="">
          <p:pic>
            <p:nvPicPr>
              <p:cNvPr id="31" name="Ink 30">
                <a:extLst>
                  <a:ext uri="{FF2B5EF4-FFF2-40B4-BE49-F238E27FC236}">
                    <a16:creationId xmlns:a16="http://schemas.microsoft.com/office/drawing/2014/main" id="{FAE29C1E-BD80-1248-834E-F6CC66E20C69}"/>
                  </a:ext>
                </a:extLst>
              </p:cNvPr>
              <p:cNvPicPr/>
              <p:nvPr/>
            </p:nvPicPr>
            <p:blipFill>
              <a:blip r:embed="rId15"/>
              <a:stretch>
                <a:fillRect/>
              </a:stretch>
            </p:blipFill>
            <p:spPr>
              <a:xfrm>
                <a:off x="6024019" y="6222474"/>
                <a:ext cx="219240" cy="194760"/>
              </a:xfrm>
              <a:prstGeom prst="rect">
                <a:avLst/>
              </a:prstGeom>
            </p:spPr>
          </p:pic>
        </mc:Fallback>
      </mc:AlternateContent>
    </p:spTree>
    <p:extLst>
      <p:ext uri="{BB962C8B-B14F-4D97-AF65-F5344CB8AC3E}">
        <p14:creationId xmlns:p14="http://schemas.microsoft.com/office/powerpoint/2010/main" val="125382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583C2-C022-A347-BAC1-8350E4A85C41}"/>
              </a:ext>
            </a:extLst>
          </p:cNvPr>
          <p:cNvSpPr>
            <a:spLocks noGrp="1"/>
          </p:cNvSpPr>
          <p:nvPr>
            <p:ph type="title"/>
          </p:nvPr>
        </p:nvSpPr>
        <p:spPr/>
        <p:txBody>
          <a:bodyPr/>
          <a:lstStyle/>
          <a:p>
            <a:r>
              <a:rPr lang="en-US" altLang="zh-CN" dirty="0"/>
              <a:t>Formal</a:t>
            </a:r>
            <a:r>
              <a:rPr lang="zh-CN" altLang="en-US" dirty="0"/>
              <a:t> </a:t>
            </a:r>
            <a:r>
              <a:rPr lang="en-US" altLang="zh-CN" dirty="0"/>
              <a:t>Equation</a:t>
            </a:r>
            <a:endParaRPr lang="en-US" dirty="0"/>
          </a:p>
        </p:txBody>
      </p:sp>
      <p:pic>
        <p:nvPicPr>
          <p:cNvPr id="5" name="Content Placeholder 4">
            <a:extLst>
              <a:ext uri="{FF2B5EF4-FFF2-40B4-BE49-F238E27FC236}">
                <a16:creationId xmlns:a16="http://schemas.microsoft.com/office/drawing/2014/main" id="{7EDE378D-E2DC-884F-9D7B-785359E789DF}"/>
              </a:ext>
            </a:extLst>
          </p:cNvPr>
          <p:cNvPicPr>
            <a:picLocks noGrp="1" noChangeAspect="1"/>
          </p:cNvPicPr>
          <p:nvPr>
            <p:ph idx="1"/>
          </p:nvPr>
        </p:nvPicPr>
        <p:blipFill>
          <a:blip r:embed="rId3"/>
          <a:stretch>
            <a:fillRect/>
          </a:stretch>
        </p:blipFill>
        <p:spPr>
          <a:xfrm>
            <a:off x="668755" y="2544532"/>
            <a:ext cx="7576887" cy="3119894"/>
          </a:xfrm>
          <a:prstGeom prst="rect">
            <a:avLst/>
          </a:prstGeom>
        </p:spPr>
      </p:pic>
      <p:pic>
        <p:nvPicPr>
          <p:cNvPr id="2" name="Picture 1">
            <a:extLst>
              <a:ext uri="{FF2B5EF4-FFF2-40B4-BE49-F238E27FC236}">
                <a16:creationId xmlns:a16="http://schemas.microsoft.com/office/drawing/2014/main" id="{BCF06726-7C70-764E-979E-0B8398715A4C}"/>
              </a:ext>
            </a:extLst>
          </p:cNvPr>
          <p:cNvPicPr>
            <a:picLocks noChangeAspect="1"/>
          </p:cNvPicPr>
          <p:nvPr/>
        </p:nvPicPr>
        <p:blipFill>
          <a:blip r:embed="rId4"/>
          <a:stretch>
            <a:fillRect/>
          </a:stretch>
        </p:blipFill>
        <p:spPr>
          <a:xfrm>
            <a:off x="716881" y="1399675"/>
            <a:ext cx="7260765" cy="637672"/>
          </a:xfrm>
          <a:prstGeom prst="rect">
            <a:avLst/>
          </a:prstGeom>
        </p:spPr>
      </p:pic>
    </p:spTree>
    <p:extLst>
      <p:ext uri="{BB962C8B-B14F-4D97-AF65-F5344CB8AC3E}">
        <p14:creationId xmlns:p14="http://schemas.microsoft.com/office/powerpoint/2010/main" val="3787649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64A3D-6BE7-AA40-BC50-6139D184B8DB}"/>
              </a:ext>
            </a:extLst>
          </p:cNvPr>
          <p:cNvSpPr>
            <a:spLocks noGrp="1"/>
          </p:cNvSpPr>
          <p:nvPr>
            <p:ph type="title"/>
          </p:nvPr>
        </p:nvSpPr>
        <p:spPr/>
        <p:txBody>
          <a:bodyPr/>
          <a:lstStyle/>
          <a:p>
            <a:r>
              <a:rPr lang="en-US" altLang="zh-CN" dirty="0"/>
              <a:t>Hardness of Decomposition</a:t>
            </a:r>
            <a:endParaRPr lang="en-US" dirty="0"/>
          </a:p>
        </p:txBody>
      </p:sp>
      <p:sp>
        <p:nvSpPr>
          <p:cNvPr id="5" name="Content Placeholder 4">
            <a:extLst>
              <a:ext uri="{FF2B5EF4-FFF2-40B4-BE49-F238E27FC236}">
                <a16:creationId xmlns:a16="http://schemas.microsoft.com/office/drawing/2014/main" id="{2B1A3D3E-F5E4-7E4E-9CEA-BA9744CCB180}"/>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128DC39F-8BD0-D841-A4A7-A7D22D29EC14}"/>
              </a:ext>
            </a:extLst>
          </p:cNvPr>
          <p:cNvPicPr>
            <a:picLocks noChangeAspect="1"/>
          </p:cNvPicPr>
          <p:nvPr/>
        </p:nvPicPr>
        <p:blipFill>
          <a:blip r:embed="rId3"/>
          <a:stretch>
            <a:fillRect/>
          </a:stretch>
        </p:blipFill>
        <p:spPr>
          <a:xfrm>
            <a:off x="510632" y="2950588"/>
            <a:ext cx="8122735" cy="1085159"/>
          </a:xfrm>
          <a:prstGeom prst="rect">
            <a:avLst/>
          </a:prstGeom>
        </p:spPr>
      </p:pic>
    </p:spTree>
    <p:extLst>
      <p:ext uri="{BB962C8B-B14F-4D97-AF65-F5344CB8AC3E}">
        <p14:creationId xmlns:p14="http://schemas.microsoft.com/office/powerpoint/2010/main" val="358042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C5E5A3-C02E-5444-9722-3862E379243E}"/>
              </a:ext>
            </a:extLst>
          </p:cNvPr>
          <p:cNvSpPr>
            <a:spLocks noGrp="1"/>
          </p:cNvSpPr>
          <p:nvPr>
            <p:ph idx="1"/>
          </p:nvPr>
        </p:nvSpPr>
        <p:spPr/>
        <p:txBody>
          <a:bodyPr/>
          <a:lstStyle/>
          <a:p>
            <a:r>
              <a:rPr lang="en-US" altLang="zh-CN" dirty="0"/>
              <a:t>Instead</a:t>
            </a:r>
            <a:r>
              <a:rPr lang="zh-CN" altLang="en-US" dirty="0"/>
              <a:t> </a:t>
            </a:r>
            <a:r>
              <a:rPr lang="en-US" altLang="zh-CN" dirty="0"/>
              <a:t>of</a:t>
            </a:r>
            <a:r>
              <a:rPr lang="zh-CN" altLang="en-US" dirty="0"/>
              <a:t> </a:t>
            </a:r>
            <a:r>
              <a:rPr lang="en-US" altLang="zh-CN" dirty="0"/>
              <a:t>finding</a:t>
            </a:r>
            <a:r>
              <a:rPr lang="zh-CN" altLang="en-US" dirty="0"/>
              <a:t> </a:t>
            </a:r>
            <a:r>
              <a:rPr lang="en-US" altLang="zh-CN" dirty="0"/>
              <a:t>the</a:t>
            </a:r>
            <a:r>
              <a:rPr lang="zh-CN" altLang="en-US" dirty="0"/>
              <a:t> </a:t>
            </a:r>
            <a:r>
              <a:rPr lang="en-US" dirty="0"/>
              <a:t>best</a:t>
            </a:r>
            <a:r>
              <a:rPr lang="zh-CN" altLang="en-US" dirty="0"/>
              <a:t> </a:t>
            </a:r>
            <a:r>
              <a:rPr lang="en-US" altLang="zh-CN" dirty="0"/>
              <a:t>decomposition</a:t>
            </a:r>
            <a:r>
              <a:rPr lang="en-US" dirty="0"/>
              <a:t>, </a:t>
            </a:r>
            <a:r>
              <a:rPr lang="en-US" altLang="zh-CN" dirty="0"/>
              <a:t>the</a:t>
            </a:r>
            <a:r>
              <a:rPr lang="zh-CN" altLang="en-US" dirty="0"/>
              <a:t> </a:t>
            </a:r>
            <a:r>
              <a:rPr lang="en-US" altLang="zh-CN" dirty="0"/>
              <a:t>paper</a:t>
            </a:r>
            <a:r>
              <a:rPr lang="en-US" dirty="0"/>
              <a:t> propose an efficient greedy algorithm that finds effective decompositions in practice. </a:t>
            </a:r>
          </a:p>
          <a:p>
            <a:pPr lvl="1"/>
            <a:r>
              <a:rPr lang="en-US" altLang="zh-CN" dirty="0"/>
              <a:t>1.</a:t>
            </a:r>
            <a:r>
              <a:rPr lang="zh-CN" altLang="en-US" dirty="0"/>
              <a:t> </a:t>
            </a:r>
            <a:r>
              <a:rPr lang="en-US" dirty="0"/>
              <a:t>Compute the strongly connected components (SCCs) of the cross references graph of the given target. </a:t>
            </a:r>
          </a:p>
          <a:p>
            <a:pPr lvl="1"/>
            <a:r>
              <a:rPr lang="en-US" altLang="zh-CN" dirty="0"/>
              <a:t>2.</a:t>
            </a:r>
            <a:r>
              <a:rPr lang="zh-CN" altLang="en-US" dirty="0"/>
              <a:t> </a:t>
            </a:r>
            <a:r>
              <a:rPr lang="en-US" dirty="0"/>
              <a:t>Find the binary and test targets that transitively depend on each SCC. </a:t>
            </a:r>
          </a:p>
          <a:p>
            <a:pPr lvl="1"/>
            <a:r>
              <a:rPr lang="en-US" altLang="zh-CN" dirty="0"/>
              <a:t>3.</a:t>
            </a:r>
            <a:r>
              <a:rPr lang="zh-CN" altLang="en-US" dirty="0"/>
              <a:t> </a:t>
            </a:r>
            <a:r>
              <a:rPr lang="en-US" dirty="0"/>
              <a:t>Partition the SCCs of the target into two sets with a goal of maximizing the trigger saving</a:t>
            </a:r>
            <a:r>
              <a:rPr lang="en-US" altLang="zh-CN" dirty="0"/>
              <a:t>.</a:t>
            </a:r>
          </a:p>
          <a:p>
            <a:pPr lvl="1"/>
            <a:r>
              <a:rPr lang="en-US" altLang="zh-CN" dirty="0"/>
              <a:t>4.</a:t>
            </a:r>
            <a:r>
              <a:rPr lang="zh-CN" altLang="en-US" dirty="0"/>
              <a:t> </a:t>
            </a:r>
            <a:r>
              <a:rPr lang="en-US" dirty="0"/>
              <a:t>Update the build specifications to apply the decomposition. </a:t>
            </a:r>
          </a:p>
          <a:p>
            <a:pPr marL="457200" lvl="1" indent="0">
              <a:buNone/>
            </a:pPr>
            <a:endParaRPr lang="en-US" dirty="0"/>
          </a:p>
          <a:p>
            <a:pPr lvl="1"/>
            <a:endParaRPr lang="en-US" dirty="0"/>
          </a:p>
          <a:p>
            <a:endParaRPr lang="en-US" dirty="0"/>
          </a:p>
        </p:txBody>
      </p:sp>
      <p:sp>
        <p:nvSpPr>
          <p:cNvPr id="3" name="Title 2">
            <a:extLst>
              <a:ext uri="{FF2B5EF4-FFF2-40B4-BE49-F238E27FC236}">
                <a16:creationId xmlns:a16="http://schemas.microsoft.com/office/drawing/2014/main" id="{46264D81-A847-A24B-8E01-4133A9062006}"/>
              </a:ext>
            </a:extLst>
          </p:cNvPr>
          <p:cNvSpPr>
            <a:spLocks noGrp="1"/>
          </p:cNvSpPr>
          <p:nvPr>
            <p:ph type="title"/>
          </p:nvPr>
        </p:nvSpPr>
        <p:spPr/>
        <p:txBody>
          <a:bodyPr/>
          <a:lstStyle/>
          <a:p>
            <a:r>
              <a:rPr lang="en-US" altLang="zh-CN" dirty="0"/>
              <a:t>Alternative</a:t>
            </a:r>
            <a:r>
              <a:rPr lang="zh-CN" altLang="en-US" dirty="0"/>
              <a:t> </a:t>
            </a:r>
            <a:r>
              <a:rPr lang="en-US" altLang="zh-CN" dirty="0"/>
              <a:t>Solution</a:t>
            </a:r>
            <a:endParaRPr lang="en-US" dirty="0"/>
          </a:p>
        </p:txBody>
      </p:sp>
    </p:spTree>
    <p:extLst>
      <p:ext uri="{BB962C8B-B14F-4D97-AF65-F5344CB8AC3E}">
        <p14:creationId xmlns:p14="http://schemas.microsoft.com/office/powerpoint/2010/main" val="304739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D78E5-8520-A84C-B4B5-0B577588D675}"/>
              </a:ext>
            </a:extLst>
          </p:cNvPr>
          <p:cNvSpPr>
            <a:spLocks noGrp="1"/>
          </p:cNvSpPr>
          <p:nvPr>
            <p:ph idx="1"/>
          </p:nvPr>
        </p:nvSpPr>
        <p:spPr/>
        <p:txBody>
          <a:bodyPr/>
          <a:lstStyle/>
          <a:p>
            <a:r>
              <a:rPr lang="en-US" altLang="zh-CN" dirty="0"/>
              <a:t>Build</a:t>
            </a:r>
            <a:r>
              <a:rPr lang="zh-CN" altLang="en-US" dirty="0"/>
              <a:t> </a:t>
            </a:r>
            <a:r>
              <a:rPr lang="en-US" altLang="zh-CN" dirty="0"/>
              <a:t>process</a:t>
            </a:r>
          </a:p>
          <a:p>
            <a:endParaRPr lang="en-US" altLang="zh-CN" dirty="0"/>
          </a:p>
          <a:p>
            <a:r>
              <a:rPr lang="en-US" altLang="zh-CN" dirty="0"/>
              <a:t>Dependency</a:t>
            </a:r>
            <a:r>
              <a:rPr lang="zh-CN" altLang="en-US" dirty="0"/>
              <a:t> </a:t>
            </a:r>
            <a:r>
              <a:rPr lang="en-US" altLang="zh-CN" dirty="0"/>
              <a:t>graph</a:t>
            </a:r>
          </a:p>
          <a:p>
            <a:endParaRPr lang="en-US" altLang="zh-CN" dirty="0"/>
          </a:p>
          <a:p>
            <a:r>
              <a:rPr lang="en-US" altLang="zh-CN" dirty="0"/>
              <a:t>Continuous Integration</a:t>
            </a:r>
            <a:endParaRPr lang="en-US" dirty="0"/>
          </a:p>
        </p:txBody>
      </p:sp>
      <p:sp>
        <p:nvSpPr>
          <p:cNvPr id="3" name="Title 2">
            <a:extLst>
              <a:ext uri="{FF2B5EF4-FFF2-40B4-BE49-F238E27FC236}">
                <a16:creationId xmlns:a16="http://schemas.microsoft.com/office/drawing/2014/main" id="{630344D2-3012-CA48-93EA-7BC89116F947}"/>
              </a:ext>
            </a:extLst>
          </p:cNvPr>
          <p:cNvSpPr>
            <a:spLocks noGrp="1"/>
          </p:cNvSpPr>
          <p:nvPr>
            <p:ph type="title"/>
          </p:nvPr>
        </p:nvSpPr>
        <p:spPr/>
        <p:txBody>
          <a:bodyPr/>
          <a:lstStyle/>
          <a:p>
            <a:r>
              <a:rPr lang="en-US" altLang="zh-CN" dirty="0"/>
              <a:t>Background</a:t>
            </a:r>
            <a:endParaRPr lang="en-US" dirty="0"/>
          </a:p>
        </p:txBody>
      </p:sp>
    </p:spTree>
    <p:extLst>
      <p:ext uri="{BB962C8B-B14F-4D97-AF65-F5344CB8AC3E}">
        <p14:creationId xmlns:p14="http://schemas.microsoft.com/office/powerpoint/2010/main" val="417249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64A3D-6BE7-AA40-BC50-6139D184B8DB}"/>
              </a:ext>
            </a:extLst>
          </p:cNvPr>
          <p:cNvSpPr>
            <a:spLocks noGrp="1"/>
          </p:cNvSpPr>
          <p:nvPr>
            <p:ph type="title"/>
          </p:nvPr>
        </p:nvSpPr>
        <p:spPr/>
        <p:txBody>
          <a:bodyPr/>
          <a:lstStyle/>
          <a:p>
            <a:r>
              <a:rPr lang="en-US" dirty="0"/>
              <a:t>Strongly Connected Components (SCCs) </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9E480334-CCA4-AD46-92FA-B61ED911AE61}"/>
                  </a:ext>
                </a:extLst>
              </p:cNvPr>
              <p:cNvSpPr>
                <a:spLocks noGrp="1"/>
              </p:cNvSpPr>
              <p:nvPr>
                <p:ph idx="1"/>
              </p:nvPr>
            </p:nvSpPr>
            <p:spPr/>
            <p:txBody>
              <a:bodyPr/>
              <a:lstStyle/>
              <a:p>
                <a:r>
                  <a:rPr lang="en-US" dirty="0"/>
                  <a:t>A directed graph</a:t>
                </a:r>
                <a14:m>
                  <m:oMath xmlns:m="http://schemas.openxmlformats.org/officeDocument/2006/math">
                    <m:r>
                      <a:rPr lang="zh-CN" altLang="en-US" b="0" i="0" smtClean="0">
                        <a:latin typeface="Cambria Math" panose="02040503050406030204" pitchFamily="18" charset="0"/>
                      </a:rPr>
                      <m:t> </m:t>
                    </m:r>
                    <m:r>
                      <a:rPr lang="en-US" altLang="zh-CN" i="1">
                        <a:latin typeface="Cambria Math" panose="02040503050406030204" pitchFamily="18" charset="0"/>
                      </a:rPr>
                      <m:t>𝐺</m:t>
                    </m:r>
                  </m:oMath>
                </a14:m>
                <a:r>
                  <a:rPr lang="zh-CN" altLang="en-US" dirty="0"/>
                  <a:t> </a:t>
                </a:r>
                <a:r>
                  <a:rPr lang="en-US" dirty="0"/>
                  <a:t>is strongly connected if and only if for each pair of vertices</a:t>
                </a:r>
                <a:r>
                  <a:rPr lang="zh-CN" alt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2</m:t>
                        </m:r>
                      </m:sub>
                    </m:sSub>
                    <m:r>
                      <a:rPr lang="en-US" altLang="zh-CN" i="1">
                        <a:latin typeface="Cambria Math" panose="02040503050406030204" pitchFamily="18" charset="0"/>
                      </a:rPr>
                      <m:t>∈ </m:t>
                    </m:r>
                    <m:r>
                      <a:rPr lang="en-US" altLang="zh-CN" i="1">
                        <a:latin typeface="Cambria Math" panose="02040503050406030204" pitchFamily="18" charset="0"/>
                      </a:rPr>
                      <m:t>𝑉</m:t>
                    </m:r>
                    <m:d>
                      <m:dPr>
                        <m:ctrlPr>
                          <a:rPr lang="en-US" altLang="zh-CN" i="1">
                            <a:latin typeface="Cambria Math" panose="02040503050406030204" pitchFamily="18" charset="0"/>
                          </a:rPr>
                        </m:ctrlPr>
                      </m:dPr>
                      <m:e>
                        <m:r>
                          <a:rPr lang="en-US" altLang="zh-CN" i="1">
                            <a:latin typeface="Cambria Math" panose="02040503050406030204" pitchFamily="18" charset="0"/>
                          </a:rPr>
                          <m:t>𝐺</m:t>
                        </m:r>
                      </m:e>
                    </m:d>
                    <m:r>
                      <a:rPr lang="en-US" altLang="zh-CN">
                        <a:latin typeface="Cambria Math" panose="02040503050406030204" pitchFamily="18" charset="0"/>
                      </a:rPr>
                      <m:t>,</m:t>
                    </m:r>
                  </m:oMath>
                </a14:m>
                <a:r>
                  <a:rPr lang="en-US"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i="1">
                            <a:latin typeface="Cambria Math" panose="02040503050406030204" pitchFamily="18" charset="0"/>
                          </a:rPr>
                          <m:t>1</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𝐺</m:t>
                    </m:r>
                    <m:sSub>
                      <m:sSubPr>
                        <m:ctrlPr>
                          <a:rPr lang="en-US" altLang="zh-CN" i="1">
                            <a:latin typeface="Cambria Math" panose="02040503050406030204" pitchFamily="18" charset="0"/>
                          </a:rPr>
                        </m:ctrlPr>
                      </m:sSubPr>
                      <m:e>
                        <m:r>
                          <a:rPr lang="zh-CN" altLang="en-US" b="0" i="1" smtClean="0">
                            <a:latin typeface="Cambria Math" panose="02040503050406030204" pitchFamily="18" charset="0"/>
                          </a:rPr>
                          <m:t> </m:t>
                        </m:r>
                        <m:r>
                          <a:rPr lang="en-US" altLang="zh-CN" i="1">
                            <a:latin typeface="Cambria Math" panose="02040503050406030204" pitchFamily="18" charset="0"/>
                          </a:rPr>
                          <m:t>𝑣</m:t>
                        </m:r>
                      </m:e>
                      <m:sub>
                        <m:r>
                          <a:rPr lang="en-US" altLang="zh-CN" i="1">
                            <a:latin typeface="Cambria Math" panose="02040503050406030204" pitchFamily="18" charset="0"/>
                          </a:rPr>
                          <m:t>2</m:t>
                        </m:r>
                      </m:sub>
                    </m:sSub>
                    <m:r>
                      <a:rPr lang="zh-CN" altLang="en-US" b="0" i="0" smtClean="0">
                        <a:latin typeface="Cambria Math" panose="02040503050406030204" pitchFamily="18" charset="0"/>
                      </a:rPr>
                      <m:t>  </m:t>
                    </m:r>
                    <m:r>
                      <m:rPr>
                        <m:sty m:val="p"/>
                      </m:rPr>
                      <a:rPr lang="en-US" altLang="zh-CN" b="0" i="0" smtClean="0">
                        <a:latin typeface="Cambria Math" panose="02040503050406030204" pitchFamily="18" charset="0"/>
                      </a:rPr>
                      <m:t>and</m:t>
                    </m:r>
                    <m:r>
                      <a:rPr lang="zh-CN" altLang="en-US" b="0" i="0"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panose="02040503050406030204" pitchFamily="18" charset="0"/>
                          </a:rPr>
                          <m:t>2</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𝐺</m:t>
                    </m:r>
                    <m:sSub>
                      <m:sSubPr>
                        <m:ctrlPr>
                          <a:rPr lang="en-US" altLang="zh-CN" i="1">
                            <a:latin typeface="Cambria Math" panose="02040503050406030204" pitchFamily="18" charset="0"/>
                          </a:rPr>
                        </m:ctrlPr>
                      </m:sSubPr>
                      <m:e>
                        <m:r>
                          <a:rPr lang="zh-CN" altLang="en-US" i="1">
                            <a:latin typeface="Cambria Math" panose="02040503050406030204" pitchFamily="18" charset="0"/>
                          </a:rPr>
                          <m:t> </m:t>
                        </m:r>
                        <m:r>
                          <a:rPr lang="en-US" altLang="zh-CN" i="1">
                            <a:latin typeface="Cambria Math" panose="02040503050406030204" pitchFamily="18" charset="0"/>
                          </a:rPr>
                          <m:t>𝑣</m:t>
                        </m:r>
                      </m:e>
                      <m:sub>
                        <m:r>
                          <a:rPr lang="en-US" altLang="zh-CN" b="0" i="1" smtClean="0">
                            <a:latin typeface="Cambria Math" panose="02040503050406030204" pitchFamily="18" charset="0"/>
                          </a:rPr>
                          <m:t>1</m:t>
                        </m:r>
                      </m:sub>
                    </m:sSub>
                  </m:oMath>
                </a14:m>
                <a:endParaRPr lang="en-US" dirty="0"/>
              </a:p>
            </p:txBody>
          </p:sp>
        </mc:Choice>
        <mc:Fallback>
          <p:sp>
            <p:nvSpPr>
              <p:cNvPr id="4" name="Content Placeholder 3">
                <a:extLst>
                  <a:ext uri="{FF2B5EF4-FFF2-40B4-BE49-F238E27FC236}">
                    <a16:creationId xmlns:a16="http://schemas.microsoft.com/office/drawing/2014/main" id="{9E480334-CCA4-AD46-92FA-B61ED911AE61}"/>
                  </a:ext>
                </a:extLst>
              </p:cNvPr>
              <p:cNvSpPr>
                <a:spLocks noGrp="1" noRot="1" noChangeAspect="1" noMove="1" noResize="1" noEditPoints="1" noAdjustHandles="1" noChangeArrowheads="1" noChangeShapeType="1" noTextEdit="1"/>
              </p:cNvSpPr>
              <p:nvPr>
                <p:ph idx="1"/>
              </p:nvPr>
            </p:nvSpPr>
            <p:spPr>
              <a:blipFill>
                <a:blip r:embed="rId3"/>
                <a:stretch>
                  <a:fillRect l="-1225" t="-998"/>
                </a:stretch>
              </a:blipFill>
            </p:spPr>
            <p:txBody>
              <a:bodyPr/>
              <a:lstStyle/>
              <a:p>
                <a:r>
                  <a:rPr lang="en-US">
                    <a:noFill/>
                  </a:rPr>
                  <a:t> </a:t>
                </a:r>
              </a:p>
            </p:txBody>
          </p:sp>
        </mc:Fallback>
      </mc:AlternateContent>
      <p:pic>
        <p:nvPicPr>
          <p:cNvPr id="8" name="Content Placeholder 8">
            <a:extLst>
              <a:ext uri="{FF2B5EF4-FFF2-40B4-BE49-F238E27FC236}">
                <a16:creationId xmlns:a16="http://schemas.microsoft.com/office/drawing/2014/main" id="{08CC5E06-6BF5-7B4C-B082-9206FA8D99D4}"/>
              </a:ext>
            </a:extLst>
          </p:cNvPr>
          <p:cNvPicPr>
            <a:picLocks noChangeAspect="1"/>
          </p:cNvPicPr>
          <p:nvPr/>
        </p:nvPicPr>
        <p:blipFill>
          <a:blip r:embed="rId4"/>
          <a:stretch>
            <a:fillRect/>
          </a:stretch>
        </p:blipFill>
        <p:spPr bwMode="auto">
          <a:xfrm>
            <a:off x="131552" y="2491333"/>
            <a:ext cx="8880895" cy="375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975835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D64A3D-6BE7-AA40-BC50-6139D184B8DB}"/>
              </a:ext>
            </a:extLst>
          </p:cNvPr>
          <p:cNvSpPr>
            <a:spLocks noGrp="1"/>
          </p:cNvSpPr>
          <p:nvPr>
            <p:ph type="title"/>
          </p:nvPr>
        </p:nvSpPr>
        <p:spPr/>
        <p:txBody>
          <a:bodyPr>
            <a:normAutofit/>
          </a:bodyPr>
          <a:lstStyle/>
          <a:p>
            <a:r>
              <a:rPr lang="en-US" dirty="0"/>
              <a:t>Condensation Graph </a:t>
            </a:r>
          </a:p>
        </p:txBody>
      </p:sp>
      <p:pic>
        <p:nvPicPr>
          <p:cNvPr id="6" name="Content Placeholder 5">
            <a:extLst>
              <a:ext uri="{FF2B5EF4-FFF2-40B4-BE49-F238E27FC236}">
                <a16:creationId xmlns:a16="http://schemas.microsoft.com/office/drawing/2014/main" id="{AA3109BF-4C18-0046-A189-8B48E937E7F3}"/>
              </a:ext>
            </a:extLst>
          </p:cNvPr>
          <p:cNvPicPr>
            <a:picLocks noGrp="1" noChangeAspect="1"/>
          </p:cNvPicPr>
          <p:nvPr>
            <p:ph idx="1"/>
          </p:nvPr>
        </p:nvPicPr>
        <p:blipFill>
          <a:blip r:embed="rId3"/>
          <a:stretch>
            <a:fillRect/>
          </a:stretch>
        </p:blipFill>
        <p:spPr>
          <a:xfrm>
            <a:off x="6368715" y="2358147"/>
            <a:ext cx="1828800" cy="2006600"/>
          </a:xfrm>
          <a:prstGeom prst="rect">
            <a:avLst/>
          </a:prstGeom>
        </p:spPr>
      </p:pic>
      <p:pic>
        <p:nvPicPr>
          <p:cNvPr id="8" name="Picture 7">
            <a:extLst>
              <a:ext uri="{FF2B5EF4-FFF2-40B4-BE49-F238E27FC236}">
                <a16:creationId xmlns:a16="http://schemas.microsoft.com/office/drawing/2014/main" id="{682E1743-36D4-784A-BFBF-FF829DFCC4A0}"/>
              </a:ext>
            </a:extLst>
          </p:cNvPr>
          <p:cNvPicPr>
            <a:picLocks noChangeAspect="1"/>
          </p:cNvPicPr>
          <p:nvPr/>
        </p:nvPicPr>
        <p:blipFill>
          <a:blip r:embed="rId4"/>
          <a:stretch>
            <a:fillRect/>
          </a:stretch>
        </p:blipFill>
        <p:spPr>
          <a:xfrm>
            <a:off x="235202" y="1981200"/>
            <a:ext cx="4940300" cy="2895600"/>
          </a:xfrm>
          <a:prstGeom prst="rect">
            <a:avLst/>
          </a:prstGeom>
        </p:spPr>
      </p:pic>
      <p:sp>
        <p:nvSpPr>
          <p:cNvPr id="9" name="Right Arrow 8">
            <a:extLst>
              <a:ext uri="{FF2B5EF4-FFF2-40B4-BE49-F238E27FC236}">
                <a16:creationId xmlns:a16="http://schemas.microsoft.com/office/drawing/2014/main" id="{730775CE-AE3A-9F44-8038-05D5F56AFE09}"/>
              </a:ext>
            </a:extLst>
          </p:cNvPr>
          <p:cNvSpPr/>
          <p:nvPr/>
        </p:nvSpPr>
        <p:spPr>
          <a:xfrm>
            <a:off x="5454316" y="3281237"/>
            <a:ext cx="657726" cy="360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69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A3AC03-788F-6446-9713-C34547A87E53}"/>
              </a:ext>
            </a:extLst>
          </p:cNvPr>
          <p:cNvSpPr>
            <a:spLocks noGrp="1"/>
          </p:cNvSpPr>
          <p:nvPr>
            <p:ph type="title"/>
          </p:nvPr>
        </p:nvSpPr>
        <p:spPr/>
        <p:txBody>
          <a:bodyPr>
            <a:normAutofit/>
          </a:bodyPr>
          <a:lstStyle/>
          <a:p>
            <a:r>
              <a:rPr lang="en-US" dirty="0"/>
              <a:t>Unifying Components</a:t>
            </a:r>
          </a:p>
        </p:txBody>
      </p:sp>
      <p:pic>
        <p:nvPicPr>
          <p:cNvPr id="6" name="Content Placeholder 5">
            <a:extLst>
              <a:ext uri="{FF2B5EF4-FFF2-40B4-BE49-F238E27FC236}">
                <a16:creationId xmlns:a16="http://schemas.microsoft.com/office/drawing/2014/main" id="{E256D5BF-5FC7-8644-83CD-9AF67C30E5DC}"/>
              </a:ext>
            </a:extLst>
          </p:cNvPr>
          <p:cNvPicPr>
            <a:picLocks noGrp="1" noChangeAspect="1"/>
          </p:cNvPicPr>
          <p:nvPr>
            <p:ph idx="1"/>
          </p:nvPr>
        </p:nvPicPr>
        <p:blipFill>
          <a:blip r:embed="rId3"/>
          <a:stretch>
            <a:fillRect/>
          </a:stretch>
        </p:blipFill>
        <p:spPr>
          <a:xfrm>
            <a:off x="543810" y="2412624"/>
            <a:ext cx="8056379" cy="2560428"/>
          </a:xfrm>
          <a:prstGeom prst="rect">
            <a:avLst/>
          </a:prstGeom>
        </p:spPr>
      </p:pic>
    </p:spTree>
    <p:extLst>
      <p:ext uri="{BB962C8B-B14F-4D97-AF65-F5344CB8AC3E}">
        <p14:creationId xmlns:p14="http://schemas.microsoft.com/office/powerpoint/2010/main" val="99026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17B9C5-40CB-3A4C-9D15-D26CC6DC8BA0}"/>
              </a:ext>
            </a:extLst>
          </p:cNvPr>
          <p:cNvSpPr>
            <a:spLocks noGrp="1"/>
          </p:cNvSpPr>
          <p:nvPr>
            <p:ph idx="1"/>
          </p:nvPr>
        </p:nvSpPr>
        <p:spPr/>
        <p:txBody>
          <a:bodyPr/>
          <a:lstStyle/>
          <a:p>
            <a:r>
              <a:rPr lang="en-US" altLang="zh-CN" dirty="0"/>
              <a:t>How</a:t>
            </a:r>
            <a:r>
              <a:rPr lang="zh-CN" altLang="en-US" dirty="0"/>
              <a:t> </a:t>
            </a:r>
            <a:r>
              <a:rPr lang="en-US" altLang="zh-CN" dirty="0"/>
              <a:t>to</a:t>
            </a:r>
            <a:r>
              <a:rPr lang="zh-CN" altLang="en-US" dirty="0"/>
              <a:t> </a:t>
            </a:r>
            <a:r>
              <a:rPr lang="en-US" altLang="zh-CN" dirty="0"/>
              <a:t>avoid</a:t>
            </a:r>
            <a:r>
              <a:rPr lang="zh-CN" altLang="en-US" dirty="0"/>
              <a:t> </a:t>
            </a:r>
            <a:r>
              <a:rPr lang="en-US" dirty="0"/>
              <a:t>circular dependency </a:t>
            </a:r>
            <a:r>
              <a:rPr lang="en-US" altLang="zh-CN" dirty="0"/>
              <a:t>?</a:t>
            </a:r>
            <a:endParaRPr lang="en-US" dirty="0"/>
          </a:p>
          <a:p>
            <a:endParaRPr lang="en-US" i="1" dirty="0"/>
          </a:p>
          <a:p>
            <a:r>
              <a:rPr lang="en-US" i="1" dirty="0"/>
              <a:t>Lemma 1: </a:t>
            </a:r>
            <a:r>
              <a:rPr lang="en-US" dirty="0"/>
              <a:t>Contracting two vertices that are adjacent in a topological ordering of a DAG results in another DAG. </a:t>
            </a:r>
          </a:p>
          <a:p>
            <a:endParaRPr lang="en-US" i="1" dirty="0"/>
          </a:p>
          <a:p>
            <a:r>
              <a:rPr lang="en-US" i="1" dirty="0"/>
              <a:t>Lemma 2: </a:t>
            </a:r>
            <a:r>
              <a:rPr lang="en-US" dirty="0"/>
              <a:t>Contracting two root vertices (i.e., vertices without incoming edges) or two leave vertices (i.e., vertices without outgoing edges) of a DAG results in another DAG. </a:t>
            </a:r>
          </a:p>
          <a:p>
            <a:endParaRPr lang="en-US" dirty="0"/>
          </a:p>
          <a:p>
            <a:endParaRPr lang="en-US" dirty="0"/>
          </a:p>
        </p:txBody>
      </p:sp>
      <p:sp>
        <p:nvSpPr>
          <p:cNvPr id="3" name="Title 2">
            <a:extLst>
              <a:ext uri="{FF2B5EF4-FFF2-40B4-BE49-F238E27FC236}">
                <a16:creationId xmlns:a16="http://schemas.microsoft.com/office/drawing/2014/main" id="{DD2A9792-388D-5C49-9318-F8F1BB3CB288}"/>
              </a:ext>
            </a:extLst>
          </p:cNvPr>
          <p:cNvSpPr>
            <a:spLocks noGrp="1"/>
          </p:cNvSpPr>
          <p:nvPr>
            <p:ph type="title"/>
          </p:nvPr>
        </p:nvSpPr>
        <p:spPr/>
        <p:txBody>
          <a:bodyPr/>
          <a:lstStyle/>
          <a:p>
            <a:r>
              <a:rPr lang="en-US" altLang="zh-CN" dirty="0"/>
              <a:t>Avoiding Invalid Decompositions</a:t>
            </a:r>
            <a:endParaRPr lang="en-US" dirty="0"/>
          </a:p>
        </p:txBody>
      </p:sp>
    </p:spTree>
    <p:extLst>
      <p:ext uri="{BB962C8B-B14F-4D97-AF65-F5344CB8AC3E}">
        <p14:creationId xmlns:p14="http://schemas.microsoft.com/office/powerpoint/2010/main" val="2018104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DA6DDD-2888-C44C-9276-6573BAB40E55}"/>
              </a:ext>
            </a:extLst>
          </p:cNvPr>
          <p:cNvSpPr>
            <a:spLocks noGrp="1"/>
          </p:cNvSpPr>
          <p:nvPr>
            <p:ph type="title"/>
          </p:nvPr>
        </p:nvSpPr>
        <p:spPr/>
        <p:txBody>
          <a:bodyPr/>
          <a:lstStyle/>
          <a:p>
            <a:r>
              <a:rPr lang="en-US" altLang="zh-CN" dirty="0"/>
              <a:t>Invalid</a:t>
            </a:r>
            <a:r>
              <a:rPr lang="zh-CN" altLang="en-US" dirty="0"/>
              <a:t> </a:t>
            </a:r>
            <a:r>
              <a:rPr lang="en-US" dirty="0"/>
              <a:t>Example</a:t>
            </a:r>
            <a:r>
              <a:rPr lang="en-US" altLang="zh-CN" dirty="0"/>
              <a:t>s</a:t>
            </a:r>
            <a:endParaRPr lang="en-US" dirty="0"/>
          </a:p>
        </p:txBody>
      </p:sp>
      <p:pic>
        <p:nvPicPr>
          <p:cNvPr id="4" name="Content Placeholder 5">
            <a:extLst>
              <a:ext uri="{FF2B5EF4-FFF2-40B4-BE49-F238E27FC236}">
                <a16:creationId xmlns:a16="http://schemas.microsoft.com/office/drawing/2014/main" id="{C617E36D-4A7E-254B-9943-124566F26520}"/>
              </a:ext>
            </a:extLst>
          </p:cNvPr>
          <p:cNvPicPr>
            <a:picLocks noGrp="1" noChangeAspect="1"/>
          </p:cNvPicPr>
          <p:nvPr>
            <p:ph idx="1"/>
          </p:nvPr>
        </p:nvPicPr>
        <p:blipFill>
          <a:blip r:embed="rId3"/>
          <a:stretch>
            <a:fillRect/>
          </a:stretch>
        </p:blipFill>
        <p:spPr>
          <a:xfrm>
            <a:off x="518572" y="2364498"/>
            <a:ext cx="8106855" cy="2576470"/>
          </a:xfrm>
          <a:prstGeom prst="rect">
            <a:avLst/>
          </a:prstGeom>
        </p:spPr>
      </p:pic>
    </p:spTree>
    <p:extLst>
      <p:ext uri="{BB962C8B-B14F-4D97-AF65-F5344CB8AC3E}">
        <p14:creationId xmlns:p14="http://schemas.microsoft.com/office/powerpoint/2010/main" val="421610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85BEE75C-580D-384E-A0C7-4BDF0AB34C19}"/>
                  </a:ext>
                </a:extLst>
              </p:cNvPr>
              <p:cNvSpPr>
                <a:spLocks noGrp="1"/>
              </p:cNvSpPr>
              <p:nvPr>
                <p:ph idx="1"/>
              </p:nvPr>
            </p:nvSpPr>
            <p:spPr/>
            <p:txBody>
              <a:bodyPr/>
              <a:lstStyle/>
              <a:p>
                <a:r>
                  <a:rPr lang="en-US" altLang="zh-CN" dirty="0"/>
                  <a:t>Minimize</a:t>
                </a:r>
                <a:r>
                  <a:rPr lang="zh-CN" altLang="en-US" dirty="0"/>
                  <a:t> </a:t>
                </a:r>
                <a:r>
                  <a:rPr lang="en-US" altLang="zh-CN" dirty="0"/>
                  <a:t>the</a:t>
                </a:r>
                <a:r>
                  <a:rPr lang="zh-CN" altLang="en-US" dirty="0"/>
                  <a:t> </a:t>
                </a:r>
                <a:r>
                  <a:rPr lang="en-US" altLang="zh-CN" dirty="0"/>
                  <a:t>bad</a:t>
                </a:r>
                <a:r>
                  <a:rPr lang="zh-CN" altLang="en-US" dirty="0"/>
                  <a:t> </a:t>
                </a:r>
                <a:r>
                  <a:rPr lang="en-US" altLang="zh-CN" dirty="0"/>
                  <a:t>impact</a:t>
                </a:r>
                <a:r>
                  <a:rPr lang="zh-CN" altLang="en-US" dirty="0"/>
                  <a:t> </a:t>
                </a:r>
                <a:r>
                  <a:rPr lang="en-US" altLang="zh-CN" dirty="0"/>
                  <a:t>of</a:t>
                </a:r>
                <a:r>
                  <a:rPr lang="zh-CN" altLang="en-US" dirty="0"/>
                  <a:t> </a:t>
                </a:r>
                <a:r>
                  <a:rPr lang="en-US" altLang="zh-CN" dirty="0"/>
                  <a:t>unifying</a:t>
                </a:r>
                <a:r>
                  <a:rPr lang="zh-CN" altLang="en-US" dirty="0"/>
                  <a:t> </a:t>
                </a:r>
                <a:r>
                  <a:rPr lang="en-US" altLang="zh-CN" dirty="0"/>
                  <a:t>component</a:t>
                </a:r>
              </a:p>
              <a:p>
                <a:r>
                  <a:rPr lang="en-US" altLang="zh-CN" dirty="0" err="1"/>
                  <a:t>Let</a:t>
                </a:r>
                <a:r>
                  <a:rPr lang="zh-CN" altLang="en-US" dirty="0"/>
                  <a:t>  </a:t>
                </a:r>
                <a14:m>
                  <m:oMath xmlns:m="http://schemas.openxmlformats.org/officeDocument/2006/math">
                    <m:r>
                      <a:rPr lang="el-GR" altLang="zh-CN" i="1">
                        <a:latin typeface="Cambria Math" panose="02040503050406030204" pitchFamily="18" charset="0"/>
                      </a:rPr>
                      <m:t>𝛿</m:t>
                    </m:r>
                    <m:r>
                      <a:rPr lang="el-GR" altLang="zh-CN" i="1">
                        <a:latin typeface="Cambria Math" panose="02040503050406030204" pitchFamily="18" charset="0"/>
                      </a:rPr>
                      <m:t>(</m:t>
                    </m:r>
                    <m:r>
                      <a:rPr lang="el-GR" altLang="zh-CN" i="1">
                        <a:latin typeface="Cambria Math" panose="02040503050406030204" pitchFamily="18" charset="0"/>
                      </a:rPr>
                      <m:t>𝜏</m:t>
                    </m:r>
                    <m:r>
                      <a:rPr lang="el-GR" altLang="zh-CN" i="1">
                        <a:latin typeface="Cambria Math" panose="02040503050406030204" pitchFamily="18" charset="0"/>
                      </a:rPr>
                      <m:t>, </m:t>
                    </m:r>
                    <m:sSub>
                      <m:sSubPr>
                        <m:ctrlPr>
                          <a:rPr lang="el-GR" altLang="zh-CN"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1</m:t>
                        </m:r>
                      </m:sub>
                    </m:sSub>
                    <m:r>
                      <a:rPr lang="en-US" altLang="zh-CN" i="1">
                        <a:latin typeface="Cambria Math" panose="02040503050406030204" pitchFamily="18" charset="0"/>
                      </a:rPr>
                      <m:t>, </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oMath>
                </a14:m>
                <a:r>
                  <a:rPr lang="zh-CN" altLang="en-US" dirty="0"/>
                  <a:t> </a:t>
                </a:r>
                <a:r>
                  <a:rPr lang="en-US" dirty="0"/>
                  <a:t>be the cost of unifying components </a:t>
                </a:r>
                <a14:m>
                  <m:oMath xmlns:m="http://schemas.openxmlformats.org/officeDocument/2006/math">
                    <m:sSub>
                      <m:sSubPr>
                        <m:ctrlPr>
                          <a:rPr lang="el-GR"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1</m:t>
                        </m:r>
                      </m:sub>
                    </m:sSub>
                  </m:oMath>
                </a14:m>
                <a:r>
                  <a:rPr lang="en-US" dirty="0"/>
                  <a:t> and </a:t>
                </a:r>
                <a14:m>
                  <m:oMath xmlns:m="http://schemas.openxmlformats.org/officeDocument/2006/math">
                    <m:sSub>
                      <m:sSubPr>
                        <m:ctrlPr>
                          <a:rPr lang="el-GR"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b="0" i="1" smtClean="0">
                            <a:latin typeface="Cambria Math" panose="02040503050406030204" pitchFamily="18" charset="0"/>
                          </a:rPr>
                          <m:t>2</m:t>
                        </m:r>
                      </m:sub>
                    </m:sSub>
                  </m:oMath>
                </a14:m>
                <a:r>
                  <a:rPr lang="en-US" dirty="0"/>
                  <a:t> of</a:t>
                </a:r>
                <a:r>
                  <a:rPr lang="zh-CN" altLang="en-US" dirty="0"/>
                  <a:t> </a:t>
                </a:r>
                <a14:m>
                  <m:oMath xmlns:m="http://schemas.openxmlformats.org/officeDocument/2006/math">
                    <m:r>
                      <a:rPr lang="en-US" altLang="zh-CN" b="0" i="1" smtClean="0">
                        <a:latin typeface="Cambria Math" panose="02040503050406030204" pitchFamily="18" charset="0"/>
                      </a:rPr>
                      <m:t>𝐺</m:t>
                    </m:r>
                    <m:r>
                      <a:rPr lang="en-US" altLang="zh-CN" b="0" i="1" smtClean="0">
                        <a:latin typeface="Cambria Math" panose="02040503050406030204" pitchFamily="18" charset="0"/>
                      </a:rPr>
                      <m:t>(</m:t>
                    </m:r>
                    <m:r>
                      <a:rPr lang="el-GR" altLang="zh-CN" i="1">
                        <a:latin typeface="Cambria Math" panose="02040503050406030204" pitchFamily="18" charset="0"/>
                      </a:rPr>
                      <m:t>𝜏</m:t>
                    </m:r>
                    <m:r>
                      <a:rPr lang="en-US" altLang="zh-CN" b="0" i="1" smtClean="0">
                        <a:latin typeface="Cambria Math" panose="02040503050406030204" pitchFamily="18" charset="0"/>
                      </a:rPr>
                      <m:t>)</m:t>
                    </m:r>
                  </m:oMath>
                </a14:m>
                <a:r>
                  <a:rPr lang="en-US" dirty="0"/>
                  <a:t>. </a:t>
                </a:r>
              </a:p>
              <a:p>
                <a:endParaRPr lang="en-US" dirty="0"/>
              </a:p>
            </p:txBody>
          </p:sp>
        </mc:Choice>
        <mc:Fallback>
          <p:sp>
            <p:nvSpPr>
              <p:cNvPr id="2" name="Content Placeholder 1">
                <a:extLst>
                  <a:ext uri="{FF2B5EF4-FFF2-40B4-BE49-F238E27FC236}">
                    <a16:creationId xmlns:a16="http://schemas.microsoft.com/office/drawing/2014/main" id="{85BEE75C-580D-384E-A0C7-4BDF0AB34C19}"/>
                  </a:ext>
                </a:extLst>
              </p:cNvPr>
              <p:cNvSpPr>
                <a:spLocks noGrp="1" noRot="1" noChangeAspect="1" noMove="1" noResize="1" noEditPoints="1" noAdjustHandles="1" noChangeArrowheads="1" noChangeShapeType="1" noTextEdit="1"/>
              </p:cNvSpPr>
              <p:nvPr>
                <p:ph idx="1"/>
              </p:nvPr>
            </p:nvSpPr>
            <p:spPr>
              <a:blipFill>
                <a:blip r:embed="rId3"/>
                <a:stretch>
                  <a:fillRect l="-1225" t="-99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711F2CC-25E5-814B-BEA5-DFE41575FF95}"/>
              </a:ext>
            </a:extLst>
          </p:cNvPr>
          <p:cNvSpPr>
            <a:spLocks noGrp="1"/>
          </p:cNvSpPr>
          <p:nvPr>
            <p:ph type="title"/>
          </p:nvPr>
        </p:nvSpPr>
        <p:spPr/>
        <p:txBody>
          <a:bodyPr/>
          <a:lstStyle/>
          <a:p>
            <a:r>
              <a:rPr lang="en-US" dirty="0"/>
              <a:t>Iterative Unification</a:t>
            </a:r>
          </a:p>
        </p:txBody>
      </p:sp>
      <p:pic>
        <p:nvPicPr>
          <p:cNvPr id="4" name="Picture 3">
            <a:extLst>
              <a:ext uri="{FF2B5EF4-FFF2-40B4-BE49-F238E27FC236}">
                <a16:creationId xmlns:a16="http://schemas.microsoft.com/office/drawing/2014/main" id="{D1777B43-1551-B542-A8CD-EAD17990E59E}"/>
              </a:ext>
            </a:extLst>
          </p:cNvPr>
          <p:cNvPicPr>
            <a:picLocks noChangeAspect="1"/>
          </p:cNvPicPr>
          <p:nvPr/>
        </p:nvPicPr>
        <p:blipFill>
          <a:blip r:embed="rId4"/>
          <a:stretch>
            <a:fillRect/>
          </a:stretch>
        </p:blipFill>
        <p:spPr>
          <a:xfrm>
            <a:off x="1352550" y="3429000"/>
            <a:ext cx="6438900" cy="1828800"/>
          </a:xfrm>
          <a:prstGeom prst="rect">
            <a:avLst/>
          </a:prstGeom>
        </p:spPr>
      </p:pic>
    </p:spTree>
    <p:extLst>
      <p:ext uri="{BB962C8B-B14F-4D97-AF65-F5344CB8AC3E}">
        <p14:creationId xmlns:p14="http://schemas.microsoft.com/office/powerpoint/2010/main" val="974606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84A8CE-BA79-9549-A23E-BD3FCA817FCA}"/>
              </a:ext>
            </a:extLst>
          </p:cNvPr>
          <p:cNvSpPr>
            <a:spLocks noGrp="1"/>
          </p:cNvSpPr>
          <p:nvPr>
            <p:ph type="title"/>
          </p:nvPr>
        </p:nvSpPr>
        <p:spPr/>
        <p:txBody>
          <a:bodyPr/>
          <a:lstStyle/>
          <a:p>
            <a:r>
              <a:rPr lang="en-US" altLang="zh-CN" dirty="0"/>
              <a:t>Valid</a:t>
            </a:r>
            <a:r>
              <a:rPr lang="zh-CN" altLang="en-US" dirty="0"/>
              <a:t> </a:t>
            </a:r>
            <a:r>
              <a:rPr lang="en-US" dirty="0"/>
              <a:t>Example</a:t>
            </a:r>
            <a:r>
              <a:rPr lang="en-US" altLang="zh-CN" dirty="0"/>
              <a:t>s</a:t>
            </a:r>
            <a:endParaRPr lang="en-US" dirty="0"/>
          </a:p>
        </p:txBody>
      </p:sp>
      <p:pic>
        <p:nvPicPr>
          <p:cNvPr id="4" name="Content Placeholder 5">
            <a:extLst>
              <a:ext uri="{FF2B5EF4-FFF2-40B4-BE49-F238E27FC236}">
                <a16:creationId xmlns:a16="http://schemas.microsoft.com/office/drawing/2014/main" id="{87EEF8D0-CEF8-6C46-AA87-FBB102A6174A}"/>
              </a:ext>
            </a:extLst>
          </p:cNvPr>
          <p:cNvPicPr>
            <a:picLocks noGrp="1" noChangeAspect="1"/>
          </p:cNvPicPr>
          <p:nvPr>
            <p:ph idx="1"/>
          </p:nvPr>
        </p:nvPicPr>
        <p:blipFill>
          <a:blip r:embed="rId2"/>
          <a:stretch>
            <a:fillRect/>
          </a:stretch>
        </p:blipFill>
        <p:spPr>
          <a:xfrm>
            <a:off x="1435100" y="2432050"/>
            <a:ext cx="6273800" cy="1993900"/>
          </a:xfrm>
          <a:prstGeom prst="rect">
            <a:avLst/>
          </a:prstGeom>
        </p:spPr>
      </p:pic>
      <p:pic>
        <p:nvPicPr>
          <p:cNvPr id="6" name="Picture 5">
            <a:extLst>
              <a:ext uri="{FF2B5EF4-FFF2-40B4-BE49-F238E27FC236}">
                <a16:creationId xmlns:a16="http://schemas.microsoft.com/office/drawing/2014/main" id="{828F3283-1BF3-4440-BC6C-8E82059E452E}"/>
              </a:ext>
            </a:extLst>
          </p:cNvPr>
          <p:cNvPicPr>
            <a:picLocks noChangeAspect="1"/>
          </p:cNvPicPr>
          <p:nvPr/>
        </p:nvPicPr>
        <p:blipFill>
          <a:blip r:embed="rId3"/>
          <a:stretch>
            <a:fillRect/>
          </a:stretch>
        </p:blipFill>
        <p:spPr>
          <a:xfrm>
            <a:off x="6364037" y="2491372"/>
            <a:ext cx="1050867" cy="1875255"/>
          </a:xfrm>
          <a:prstGeom prst="rect">
            <a:avLst/>
          </a:prstGeom>
        </p:spPr>
      </p:pic>
    </p:spTree>
    <p:extLst>
      <p:ext uri="{BB962C8B-B14F-4D97-AF65-F5344CB8AC3E}">
        <p14:creationId xmlns:p14="http://schemas.microsoft.com/office/powerpoint/2010/main" val="345008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E2DCB2E6-E811-1645-BE0E-B808F04B6799}"/>
                  </a:ext>
                </a:extLst>
              </p:cNvPr>
              <p:cNvSpPr>
                <a:spLocks noGrp="1"/>
              </p:cNvSpPr>
              <p:nvPr>
                <p:ph idx="1"/>
              </p:nvPr>
            </p:nvSpPr>
            <p:spPr/>
            <p:txBody>
              <a:bodyPr/>
              <a:lstStyle/>
              <a:p>
                <a:r>
                  <a:rPr lang="en-US" altLang="zh-CN" dirty="0"/>
                  <a:t>S</a:t>
                </a:r>
                <a:r>
                  <a:rPr lang="en-US" dirty="0"/>
                  <a:t>emi-automated</a:t>
                </a:r>
                <a:r>
                  <a:rPr lang="en-US" altLang="zh-CN" dirty="0"/>
                  <a:t>:</a:t>
                </a:r>
              </a:p>
              <a:p>
                <a:r>
                  <a:rPr lang="en-US" altLang="zh-CN" dirty="0"/>
                  <a:t>Automated</a:t>
                </a:r>
                <a:r>
                  <a:rPr lang="zh-CN" altLang="en-US" dirty="0"/>
                  <a:t> </a:t>
                </a:r>
                <a:r>
                  <a:rPr lang="en-US" altLang="zh-CN" dirty="0"/>
                  <a:t>Part:</a:t>
                </a:r>
              </a:p>
              <a:p>
                <a:pPr lvl="1"/>
                <a:r>
                  <a:rPr lang="en-US" dirty="0"/>
                  <a:t>The iterative unification of the components of </a:t>
                </a:r>
                <a14:m>
                  <m:oMath xmlns:m="http://schemas.openxmlformats.org/officeDocument/2006/math">
                    <m:r>
                      <a:rPr lang="el-GR" altLang="zh-CN" i="1">
                        <a:latin typeface="Cambria Math" panose="02040503050406030204" pitchFamily="18" charset="0"/>
                      </a:rPr>
                      <m:t>𝜏</m:t>
                    </m:r>
                  </m:oMath>
                </a14:m>
                <a:r>
                  <a:rPr lang="en-US" dirty="0"/>
                  <a:t> terminates when only two components are left. </a:t>
                </a:r>
                <a:endParaRPr lang="en-US" altLang="zh-CN" dirty="0"/>
              </a:p>
              <a:p>
                <a:r>
                  <a:rPr lang="en-US" altLang="zh-CN" dirty="0"/>
                  <a:t>Manual</a:t>
                </a:r>
                <a:r>
                  <a:rPr lang="zh-CN" altLang="en-US" dirty="0"/>
                  <a:t> </a:t>
                </a:r>
                <a:r>
                  <a:rPr lang="en-US" altLang="zh-CN" dirty="0"/>
                  <a:t>Part:</a:t>
                </a:r>
              </a:p>
              <a:p>
                <a:pPr lvl="1"/>
                <a:r>
                  <a:rPr lang="en-US" dirty="0"/>
                  <a:t>Programmer has to set S</a:t>
                </a:r>
                <a14:m>
                  <m:oMath xmlns:m="http://schemas.openxmlformats.org/officeDocument/2006/math">
                    <m:r>
                      <a:rPr lang="en-US" altLang="zh-CN" i="1">
                        <a:latin typeface="Cambria Math" panose="02040503050406030204" pitchFamily="18" charset="0"/>
                      </a:rPr>
                      <m:t>(</m:t>
                    </m:r>
                    <m:r>
                      <a:rPr lang="el-GR" altLang="zh-CN" i="1">
                        <a:latin typeface="Cambria Math" panose="02040503050406030204" pitchFamily="18" charset="0"/>
                      </a:rPr>
                      <m:t>𝜏</m:t>
                    </m:r>
                    <m:r>
                      <a:rPr lang="en-US" altLang="zh-CN" i="1">
                        <a:latin typeface="Cambria Math" panose="02040503050406030204" pitchFamily="18" charset="0"/>
                      </a:rPr>
                      <m:t>)</m:t>
                    </m:r>
                  </m:oMath>
                </a14:m>
                <a:r>
                  <a:rPr lang="en-US" dirty="0"/>
                  <a:t> to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dirty="0"/>
                  <a:t>. and specify the constituent targets whose source files correspond to those of the two components.</a:t>
                </a:r>
              </a:p>
              <a:p>
                <a:pPr lvl="1"/>
                <a:r>
                  <a:rPr lang="en-US" dirty="0"/>
                  <a:t>The programmer has to set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l-GR" altLang="zh-CN" i="1">
                            <a:latin typeface="Cambria Math" panose="02040503050406030204" pitchFamily="18" charset="0"/>
                          </a:rPr>
                        </m:ctrlPr>
                      </m:sSubPr>
                      <m:e>
                        <m:r>
                          <a:rPr lang="el-GR" altLang="zh-CN" i="1">
                            <a:latin typeface="Cambria Math" panose="02040503050406030204" pitchFamily="18" charset="0"/>
                          </a:rPr>
                          <m:t>𝜏</m:t>
                        </m:r>
                      </m:e>
                      <m:sub>
                        <m:r>
                          <a:rPr lang="en-US" altLang="zh-CN"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to </a:t>
                </a:r>
                <a14:m>
                  <m:oMath xmlns:m="http://schemas.openxmlformats.org/officeDocument/2006/math">
                    <m:sSub>
                      <m:sSubPr>
                        <m:ctrlPr>
                          <a:rPr lang="el-GR" altLang="zh-CN" i="1" smtClean="0">
                            <a:latin typeface="Cambria Math" panose="02040503050406030204" pitchFamily="18" charset="0"/>
                          </a:rPr>
                        </m:ctrlPr>
                      </m:sSubPr>
                      <m:e>
                        <m:r>
                          <a:rPr lang="el-GR" altLang="zh-CN" i="1">
                            <a:latin typeface="Cambria Math" panose="02040503050406030204" pitchFamily="18" charset="0"/>
                          </a:rPr>
                          <m:t>𝜏</m:t>
                        </m:r>
                      </m:e>
                      <m:sub>
                        <m:r>
                          <a:rPr lang="en-US" altLang="zh-CN" b="0" i="1" smtClean="0">
                            <a:latin typeface="Cambria Math" panose="02040503050406030204" pitchFamily="18" charset="0"/>
                          </a:rPr>
                          <m:t>2</m:t>
                        </m:r>
                      </m:sub>
                    </m:sSub>
                  </m:oMath>
                </a14:m>
                <a:r>
                  <a:rPr lang="en-US" dirty="0"/>
                  <a:t>,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sSub>
                      <m:sSubPr>
                        <m:ctrlPr>
                          <a:rPr lang="el-GR" altLang="zh-CN" i="1">
                            <a:latin typeface="Cambria Math" panose="02040503050406030204" pitchFamily="18" charset="0"/>
                          </a:rPr>
                        </m:ctrlPr>
                      </m:sSubPr>
                      <m:e>
                        <m:r>
                          <a:rPr lang="el-GR" altLang="zh-CN" i="1">
                            <a:latin typeface="Cambria Math" panose="02040503050406030204" pitchFamily="18" charset="0"/>
                          </a:rPr>
                          <m:t>𝜏</m:t>
                        </m:r>
                      </m:e>
                      <m:sub>
                        <m:r>
                          <a:rPr lang="en-US" altLang="zh-CN" b="0" i="1" smtClean="0">
                            <a:latin typeface="Cambria Math" panose="02040503050406030204" pitchFamily="18" charset="0"/>
                          </a:rPr>
                          <m:t>2</m:t>
                        </m:r>
                      </m:sub>
                    </m:sSub>
                    <m:r>
                      <a:rPr lang="en-US" i="1">
                        <a:latin typeface="Cambria Math" panose="02040503050406030204" pitchFamily="18" charset="0"/>
                      </a:rPr>
                      <m:t>)</m:t>
                    </m:r>
                  </m:oMath>
                </a14:m>
                <a:r>
                  <a:rPr lang="en-US" dirty="0"/>
                  <a:t>to </a:t>
                </a:r>
                <a14:m>
                  <m:oMath xmlns:m="http://schemas.openxmlformats.org/officeDocument/2006/math">
                    <m:r>
                      <a:rPr lang="en-US" i="1">
                        <a:latin typeface="Cambria Math" panose="02040503050406030204" pitchFamily="18" charset="0"/>
                      </a:rPr>
                      <m:t>𝑑</m:t>
                    </m:r>
                    <m:r>
                      <a:rPr lang="en-US" b="0" i="1" smtClean="0">
                        <a:latin typeface="Cambria Math" panose="02040503050406030204" pitchFamily="18" charset="0"/>
                      </a:rPr>
                      <m:t>(</m:t>
                    </m:r>
                    <m:r>
                      <a:rPr lang="el-GR" altLang="zh-CN" i="1">
                        <a:latin typeface="Cambria Math" panose="02040503050406030204" pitchFamily="18" charset="0"/>
                      </a:rPr>
                      <m:t>𝜏</m:t>
                    </m:r>
                    <m:r>
                      <a:rPr lang="en-US" b="0" i="1" smtClean="0">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m:t>
                    </m:r>
                    <m:r>
                      <a:rPr lang="el-GR" altLang="zh-CN" i="1">
                        <a:latin typeface="Cambria Math" panose="02040503050406030204" pitchFamily="18" charset="0"/>
                      </a:rPr>
                      <m:t>𝜏</m:t>
                    </m:r>
                    <m:r>
                      <a:rPr lang="en-US" i="1">
                        <a:latin typeface="Cambria Math" panose="02040503050406030204" pitchFamily="18" charset="0"/>
                      </a:rPr>
                      <m:t>)</m:t>
                    </m:r>
                  </m:oMath>
                </a14:m>
                <a:r>
                  <a:rPr lang="en-US" dirty="0"/>
                  <a:t> to </a:t>
                </a:r>
                <a14:m>
                  <m:oMath xmlns:m="http://schemas.openxmlformats.org/officeDocument/2006/math">
                    <m:d>
                      <m:dPr>
                        <m:begChr m:val="{"/>
                        <m:endChr m:val="}"/>
                        <m:ctrlPr>
                          <a:rPr lang="en-US" i="1" smtClean="0">
                            <a:latin typeface="Cambria Math" panose="02040503050406030204" pitchFamily="18" charset="0"/>
                          </a:rPr>
                        </m:ctrlPr>
                      </m:dPr>
                      <m:e>
                        <m:sSub>
                          <m:sSubPr>
                            <m:ctrlPr>
                              <a:rPr lang="el-GR" altLang="zh-CN" i="1">
                                <a:latin typeface="Cambria Math" panose="02040503050406030204" pitchFamily="18" charset="0"/>
                              </a:rPr>
                            </m:ctrlPr>
                          </m:sSubPr>
                          <m:e>
                            <m:r>
                              <a:rPr lang="el-GR" altLang="zh-CN" i="1">
                                <a:latin typeface="Cambria Math" panose="02040503050406030204" pitchFamily="18" charset="0"/>
                              </a:rPr>
                              <m:t>𝜏</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l-GR" altLang="zh-CN" i="1">
                                <a:latin typeface="Cambria Math" panose="02040503050406030204" pitchFamily="18" charset="0"/>
                              </a:rPr>
                            </m:ctrlPr>
                          </m:sSubPr>
                          <m:e>
                            <m:r>
                              <a:rPr lang="el-GR" altLang="zh-CN" i="1">
                                <a:latin typeface="Cambria Math" panose="02040503050406030204" pitchFamily="18" charset="0"/>
                              </a:rPr>
                              <m:t>𝜏</m:t>
                            </m:r>
                          </m:e>
                          <m:sub>
                            <m:r>
                              <a:rPr lang="en-US" altLang="zh-CN" b="0" i="1" smtClean="0">
                                <a:latin typeface="Cambria Math" panose="02040503050406030204" pitchFamily="18" charset="0"/>
                              </a:rPr>
                              <m:t>2</m:t>
                            </m:r>
                          </m:sub>
                        </m:sSub>
                      </m:e>
                    </m:d>
                  </m:oMath>
                </a14:m>
                <a:r>
                  <a:rPr lang="en-US" dirty="0"/>
                  <a:t>.</a:t>
                </a:r>
              </a:p>
              <a:p>
                <a:pPr lvl="1"/>
                <a:r>
                  <a:rPr lang="en-US" dirty="0"/>
                  <a:t>Finally, the programmer has to run a separate tool that removes unneeded dependencies of targets and converts indirect dependencies to direct ones. </a:t>
                </a:r>
              </a:p>
              <a:p>
                <a:pPr lvl="1"/>
                <a:endParaRPr lang="en-US" altLang="zh-CN" dirty="0"/>
              </a:p>
              <a:p>
                <a:endParaRPr lang="en-US" dirty="0"/>
              </a:p>
            </p:txBody>
          </p:sp>
        </mc:Choice>
        <mc:Fallback>
          <p:sp>
            <p:nvSpPr>
              <p:cNvPr id="2" name="Content Placeholder 1">
                <a:extLst>
                  <a:ext uri="{FF2B5EF4-FFF2-40B4-BE49-F238E27FC236}">
                    <a16:creationId xmlns:a16="http://schemas.microsoft.com/office/drawing/2014/main" id="{E2DCB2E6-E811-1645-BE0E-B808F04B6799}"/>
                  </a:ext>
                </a:extLst>
              </p:cNvPr>
              <p:cNvSpPr>
                <a:spLocks noGrp="1" noRot="1" noChangeAspect="1" noMove="1" noResize="1" noEditPoints="1" noAdjustHandles="1" noChangeArrowheads="1" noChangeShapeType="1" noTextEdit="1"/>
              </p:cNvSpPr>
              <p:nvPr>
                <p:ph idx="1"/>
              </p:nvPr>
            </p:nvSpPr>
            <p:spPr>
              <a:blipFill>
                <a:blip r:embed="rId3"/>
                <a:stretch>
                  <a:fillRect l="-1225" t="-998" r="-1225" b="-1172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8566861-EB3F-4C4A-9902-D9830DE5DDE8}"/>
              </a:ext>
            </a:extLst>
          </p:cNvPr>
          <p:cNvSpPr>
            <a:spLocks noGrp="1"/>
          </p:cNvSpPr>
          <p:nvPr>
            <p:ph type="title"/>
          </p:nvPr>
        </p:nvSpPr>
        <p:spPr/>
        <p:txBody>
          <a:bodyPr/>
          <a:lstStyle/>
          <a:p>
            <a:r>
              <a:rPr lang="en-US" dirty="0"/>
              <a:t>Constituent Targets</a:t>
            </a:r>
          </a:p>
        </p:txBody>
      </p:sp>
    </p:spTree>
    <p:extLst>
      <p:ext uri="{BB962C8B-B14F-4D97-AF65-F5344CB8AC3E}">
        <p14:creationId xmlns:p14="http://schemas.microsoft.com/office/powerpoint/2010/main" val="173078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C18781-B2A6-EF43-B867-881A18D9B278}"/>
              </a:ext>
            </a:extLst>
          </p:cNvPr>
          <p:cNvSpPr>
            <a:spLocks noGrp="1"/>
          </p:cNvSpPr>
          <p:nvPr>
            <p:ph idx="1"/>
          </p:nvPr>
        </p:nvSpPr>
        <p:spPr/>
        <p:txBody>
          <a:bodyPr/>
          <a:lstStyle/>
          <a:p>
            <a:r>
              <a:rPr lang="en-US" dirty="0"/>
              <a:t>REFINER</a:t>
            </a:r>
            <a:r>
              <a:rPr lang="zh-CN" altLang="en-US" dirty="0"/>
              <a:t> </a:t>
            </a:r>
            <a:r>
              <a:rPr lang="en-US" altLang="zh-CN" dirty="0"/>
              <a:t>is</a:t>
            </a:r>
            <a:r>
              <a:rPr lang="zh-CN" altLang="en-US" dirty="0"/>
              <a:t> </a:t>
            </a:r>
            <a:r>
              <a:rPr lang="en-US" altLang="zh-CN" dirty="0"/>
              <a:t>the</a:t>
            </a:r>
            <a:r>
              <a:rPr lang="zh-CN" altLang="en-US" dirty="0"/>
              <a:t> </a:t>
            </a:r>
            <a:r>
              <a:rPr lang="en-US" altLang="zh-CN" dirty="0"/>
              <a:t>automation tool</a:t>
            </a:r>
            <a:r>
              <a:rPr lang="zh-CN" altLang="en-US" dirty="0"/>
              <a:t> </a:t>
            </a:r>
            <a:r>
              <a:rPr lang="en-US" altLang="zh-CN" dirty="0"/>
              <a:t>to</a:t>
            </a:r>
            <a:r>
              <a:rPr lang="zh-CN" altLang="en-US" dirty="0"/>
              <a:t> </a:t>
            </a:r>
            <a:r>
              <a:rPr lang="en-US" altLang="zh-CN" dirty="0"/>
              <a:t>replace</a:t>
            </a:r>
            <a:r>
              <a:rPr lang="zh-CN" altLang="en-US" dirty="0"/>
              <a:t> </a:t>
            </a:r>
            <a:r>
              <a:rPr lang="en-US" altLang="zh-CN" dirty="0"/>
              <a:t>the</a:t>
            </a:r>
            <a:r>
              <a:rPr lang="zh-CN" altLang="en-US" dirty="0"/>
              <a:t> </a:t>
            </a:r>
            <a:r>
              <a:rPr lang="en-US" altLang="zh-CN" dirty="0"/>
              <a:t>manual effort.</a:t>
            </a:r>
            <a:endParaRPr lang="en-US" dirty="0"/>
          </a:p>
        </p:txBody>
      </p:sp>
      <p:sp>
        <p:nvSpPr>
          <p:cNvPr id="3" name="Title 2">
            <a:extLst>
              <a:ext uri="{FF2B5EF4-FFF2-40B4-BE49-F238E27FC236}">
                <a16:creationId xmlns:a16="http://schemas.microsoft.com/office/drawing/2014/main" id="{37188C04-6D4F-F84E-95BE-9FFAE373A300}"/>
              </a:ext>
            </a:extLst>
          </p:cNvPr>
          <p:cNvSpPr>
            <a:spLocks noGrp="1"/>
          </p:cNvSpPr>
          <p:nvPr>
            <p:ph type="title"/>
          </p:nvPr>
        </p:nvSpPr>
        <p:spPr/>
        <p:txBody>
          <a:bodyPr/>
          <a:lstStyle/>
          <a:p>
            <a:r>
              <a:rPr lang="en-US" dirty="0"/>
              <a:t>Dependency Refinement</a:t>
            </a:r>
          </a:p>
        </p:txBody>
      </p:sp>
      <p:pic>
        <p:nvPicPr>
          <p:cNvPr id="4" name="Content Placeholder 3">
            <a:extLst>
              <a:ext uri="{FF2B5EF4-FFF2-40B4-BE49-F238E27FC236}">
                <a16:creationId xmlns:a16="http://schemas.microsoft.com/office/drawing/2014/main" id="{62653269-385D-5B42-91E0-FF48A49845D3}"/>
              </a:ext>
            </a:extLst>
          </p:cNvPr>
          <p:cNvPicPr>
            <a:picLocks noChangeAspect="1"/>
          </p:cNvPicPr>
          <p:nvPr/>
        </p:nvPicPr>
        <p:blipFill>
          <a:blip r:embed="rId3"/>
          <a:stretch>
            <a:fillRect/>
          </a:stretch>
        </p:blipFill>
        <p:spPr bwMode="auto">
          <a:xfrm>
            <a:off x="1035354" y="2012299"/>
            <a:ext cx="7073291" cy="405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16718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5ACD22-E0B5-FE46-98FD-CEE16B766757}"/>
              </a:ext>
            </a:extLst>
          </p:cNvPr>
          <p:cNvSpPr>
            <a:spLocks noGrp="1"/>
          </p:cNvSpPr>
          <p:nvPr>
            <p:ph type="title"/>
          </p:nvPr>
        </p:nvSpPr>
        <p:spPr/>
        <p:txBody>
          <a:bodyPr>
            <a:normAutofit/>
          </a:bodyPr>
          <a:lstStyle/>
          <a:p>
            <a:r>
              <a:rPr lang="en-US" dirty="0"/>
              <a:t>Soundness</a:t>
            </a:r>
          </a:p>
        </p:txBody>
      </p:sp>
      <p:sp>
        <p:nvSpPr>
          <p:cNvPr id="5" name="Content Placeholder 4">
            <a:extLst>
              <a:ext uri="{FF2B5EF4-FFF2-40B4-BE49-F238E27FC236}">
                <a16:creationId xmlns:a16="http://schemas.microsoft.com/office/drawing/2014/main" id="{04A70E38-E6EC-4A48-8805-32C5A4B1541A}"/>
              </a:ext>
            </a:extLst>
          </p:cNvPr>
          <p:cNvSpPr>
            <a:spLocks noGrp="1"/>
          </p:cNvSpPr>
          <p:nvPr>
            <p:ph idx="1"/>
          </p:nvPr>
        </p:nvSpPr>
        <p:spPr/>
        <p:txBody>
          <a:bodyPr/>
          <a:lstStyle/>
          <a:p>
            <a:endParaRPr lang="en-US" dirty="0"/>
          </a:p>
          <a:p>
            <a:r>
              <a:rPr lang="en-US" dirty="0"/>
              <a:t>Soundness of DECOMPOSER</a:t>
            </a:r>
          </a:p>
          <a:p>
            <a:pPr lvl="1"/>
            <a:r>
              <a:rPr lang="en-US" dirty="0"/>
              <a:t>file-level and target-level dependency graphs are sound </a:t>
            </a:r>
          </a:p>
          <a:p>
            <a:pPr lvl="1"/>
            <a:endParaRPr lang="en-US" dirty="0"/>
          </a:p>
          <a:p>
            <a:pPr lvl="1"/>
            <a:endParaRPr lang="en-US" dirty="0"/>
          </a:p>
          <a:p>
            <a:r>
              <a:rPr lang="en-US" dirty="0"/>
              <a:t>Soundness of REFINER</a:t>
            </a:r>
          </a:p>
          <a:p>
            <a:pPr lvl="1"/>
            <a:r>
              <a:rPr lang="en-US" dirty="0"/>
              <a:t>target-level dependencies are sound </a:t>
            </a:r>
          </a:p>
          <a:p>
            <a:endParaRPr lang="en-US" dirty="0"/>
          </a:p>
        </p:txBody>
      </p:sp>
    </p:spTree>
    <p:extLst>
      <p:ext uri="{BB962C8B-B14F-4D97-AF65-F5344CB8AC3E}">
        <p14:creationId xmlns:p14="http://schemas.microsoft.com/office/powerpoint/2010/main" val="273308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133E9-4DB5-8A40-A8DE-539CD65021ED}"/>
              </a:ext>
            </a:extLst>
          </p:cNvPr>
          <p:cNvSpPr>
            <a:spLocks noGrp="1"/>
          </p:cNvSpPr>
          <p:nvPr>
            <p:ph type="title"/>
          </p:nvPr>
        </p:nvSpPr>
        <p:spPr/>
        <p:txBody>
          <a:bodyPr/>
          <a:lstStyle/>
          <a:p>
            <a:r>
              <a:rPr lang="en-US" altLang="zh-CN" dirty="0"/>
              <a:t>Build</a:t>
            </a:r>
            <a:r>
              <a:rPr lang="zh-CN" altLang="en-US" dirty="0"/>
              <a:t> </a:t>
            </a:r>
            <a:r>
              <a:rPr lang="en-US" altLang="zh-CN" dirty="0"/>
              <a:t>System</a:t>
            </a:r>
          </a:p>
        </p:txBody>
      </p:sp>
      <p:pic>
        <p:nvPicPr>
          <p:cNvPr id="2" name="Content Placeholder 1">
            <a:extLst>
              <a:ext uri="{FF2B5EF4-FFF2-40B4-BE49-F238E27FC236}">
                <a16:creationId xmlns:a16="http://schemas.microsoft.com/office/drawing/2014/main" id="{F5E601CB-400A-3647-95C4-C3E92155D77D}"/>
              </a:ext>
            </a:extLst>
          </p:cNvPr>
          <p:cNvPicPr>
            <a:picLocks noGrp="1" noChangeAspect="1"/>
          </p:cNvPicPr>
          <p:nvPr>
            <p:ph idx="1"/>
          </p:nvPr>
        </p:nvPicPr>
        <p:blipFill>
          <a:blip r:embed="rId3"/>
          <a:stretch>
            <a:fillRect/>
          </a:stretch>
        </p:blipFill>
        <p:spPr>
          <a:xfrm>
            <a:off x="2846287" y="981075"/>
            <a:ext cx="4039828" cy="5876925"/>
          </a:xfrm>
          <a:prstGeom prst="rect">
            <a:avLst/>
          </a:prstGeom>
        </p:spPr>
      </p:pic>
    </p:spTree>
    <p:extLst>
      <p:ext uri="{BB962C8B-B14F-4D97-AF65-F5344CB8AC3E}">
        <p14:creationId xmlns:p14="http://schemas.microsoft.com/office/powerpoint/2010/main" val="232809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87AD7-1AA4-BB43-92F2-243226A5427F}"/>
              </a:ext>
            </a:extLst>
          </p:cNvPr>
          <p:cNvSpPr>
            <a:spLocks noGrp="1"/>
          </p:cNvSpPr>
          <p:nvPr>
            <p:ph idx="1"/>
          </p:nvPr>
        </p:nvSpPr>
        <p:spPr/>
        <p:txBody>
          <a:bodyPr/>
          <a:lstStyle/>
          <a:p>
            <a:r>
              <a:rPr lang="en-US" b="1" dirty="0"/>
              <a:t>RQ1</a:t>
            </a:r>
            <a:r>
              <a:rPr lang="en-US" dirty="0"/>
              <a:t>: What percentage of targets can be decomposed? </a:t>
            </a:r>
          </a:p>
          <a:p>
            <a:endParaRPr lang="en-US" dirty="0"/>
          </a:p>
          <a:p>
            <a:r>
              <a:rPr lang="en-US" b="1" dirty="0"/>
              <a:t>RQ2</a:t>
            </a:r>
            <a:r>
              <a:rPr lang="en-US" dirty="0"/>
              <a:t>: How effective are the decompositions that </a:t>
            </a:r>
            <a:r>
              <a:rPr lang="en-US" b="1" dirty="0"/>
              <a:t>DECOMPOSER</a:t>
            </a:r>
            <a:r>
              <a:rPr lang="en-US" dirty="0"/>
              <a:t> suggests? </a:t>
            </a:r>
          </a:p>
          <a:p>
            <a:endParaRPr lang="en-US" dirty="0"/>
          </a:p>
          <a:p>
            <a:r>
              <a:rPr lang="en-US" b="1" dirty="0"/>
              <a:t>RQ3</a:t>
            </a:r>
            <a:r>
              <a:rPr lang="en-US" dirty="0"/>
              <a:t>: How efficient is </a:t>
            </a:r>
            <a:r>
              <a:rPr lang="en-US" b="1" dirty="0"/>
              <a:t>DECOMPOSER</a:t>
            </a:r>
            <a:r>
              <a:rPr lang="en-US" dirty="0"/>
              <a:t>? </a:t>
            </a:r>
          </a:p>
          <a:p>
            <a:endParaRPr lang="en-US" dirty="0"/>
          </a:p>
          <a:p>
            <a:r>
              <a:rPr lang="en-US" b="1" dirty="0"/>
              <a:t>RQ4</a:t>
            </a:r>
            <a:r>
              <a:rPr lang="en-US" dirty="0"/>
              <a:t>: How receptive are programmers to the changes that </a:t>
            </a:r>
            <a:r>
              <a:rPr lang="en-US" b="1" dirty="0"/>
              <a:t>DECOMPOSER</a:t>
            </a:r>
            <a:r>
              <a:rPr lang="en-US" dirty="0"/>
              <a:t> and </a:t>
            </a:r>
            <a:r>
              <a:rPr lang="en-US" b="1" dirty="0"/>
              <a:t>REFINER</a:t>
            </a:r>
            <a:r>
              <a:rPr lang="en-US" dirty="0"/>
              <a:t> propose? </a:t>
            </a:r>
          </a:p>
          <a:p>
            <a:endParaRPr lang="en-US" dirty="0"/>
          </a:p>
        </p:txBody>
      </p:sp>
      <p:sp>
        <p:nvSpPr>
          <p:cNvPr id="3" name="Title 2">
            <a:extLst>
              <a:ext uri="{FF2B5EF4-FFF2-40B4-BE49-F238E27FC236}">
                <a16:creationId xmlns:a16="http://schemas.microsoft.com/office/drawing/2014/main" id="{B6C9A5E7-DF54-3347-AA4E-3FB11BDED4D1}"/>
              </a:ext>
            </a:extLst>
          </p:cNvPr>
          <p:cNvSpPr>
            <a:spLocks noGrp="1"/>
          </p:cNvSpPr>
          <p:nvPr>
            <p:ph type="title"/>
          </p:nvPr>
        </p:nvSpPr>
        <p:spPr/>
        <p:txBody>
          <a:bodyPr/>
          <a:lstStyle/>
          <a:p>
            <a:r>
              <a:rPr lang="en-US" dirty="0"/>
              <a:t>Empirical Results</a:t>
            </a:r>
          </a:p>
        </p:txBody>
      </p:sp>
    </p:spTree>
    <p:extLst>
      <p:ext uri="{BB962C8B-B14F-4D97-AF65-F5344CB8AC3E}">
        <p14:creationId xmlns:p14="http://schemas.microsoft.com/office/powerpoint/2010/main" val="197335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42E04-4879-1F47-B76B-16AA8054BBF8}"/>
              </a:ext>
            </a:extLst>
          </p:cNvPr>
          <p:cNvSpPr>
            <a:spLocks noGrp="1"/>
          </p:cNvSpPr>
          <p:nvPr>
            <p:ph type="title"/>
          </p:nvPr>
        </p:nvSpPr>
        <p:spPr/>
        <p:txBody>
          <a:bodyPr>
            <a:noAutofit/>
          </a:bodyPr>
          <a:lstStyle/>
          <a:p>
            <a:r>
              <a:rPr lang="en-US" dirty="0"/>
              <a:t>Empirical Results</a:t>
            </a:r>
            <a:endParaRPr lang="en-US" dirty="0">
              <a:effectLst/>
            </a:endParaRPr>
          </a:p>
        </p:txBody>
      </p:sp>
      <p:sp>
        <p:nvSpPr>
          <p:cNvPr id="5" name="Content Placeholder 4">
            <a:extLst>
              <a:ext uri="{FF2B5EF4-FFF2-40B4-BE49-F238E27FC236}">
                <a16:creationId xmlns:a16="http://schemas.microsoft.com/office/drawing/2014/main" id="{B81233F0-66EB-634C-86BA-239F0AA5EC7A}"/>
              </a:ext>
            </a:extLst>
          </p:cNvPr>
          <p:cNvSpPr>
            <a:spLocks noGrp="1"/>
          </p:cNvSpPr>
          <p:nvPr>
            <p:ph idx="1"/>
          </p:nvPr>
        </p:nvSpPr>
        <p:spPr/>
        <p:txBody>
          <a:bodyPr/>
          <a:lstStyle/>
          <a:p>
            <a:r>
              <a:rPr lang="en-US" b="1" dirty="0"/>
              <a:t>RQ1</a:t>
            </a:r>
            <a:r>
              <a:rPr lang="en-US" dirty="0"/>
              <a:t>: What percentage of targets can be decomposed? </a:t>
            </a:r>
          </a:p>
        </p:txBody>
      </p:sp>
      <p:pic>
        <p:nvPicPr>
          <p:cNvPr id="6" name="Content Placeholder 3">
            <a:extLst>
              <a:ext uri="{FF2B5EF4-FFF2-40B4-BE49-F238E27FC236}">
                <a16:creationId xmlns:a16="http://schemas.microsoft.com/office/drawing/2014/main" id="{082F8C72-BC98-D248-94D6-7E179F11EFF2}"/>
              </a:ext>
            </a:extLst>
          </p:cNvPr>
          <p:cNvPicPr>
            <a:picLocks noChangeAspect="1"/>
          </p:cNvPicPr>
          <p:nvPr/>
        </p:nvPicPr>
        <p:blipFill>
          <a:blip r:embed="rId3"/>
          <a:stretch>
            <a:fillRect/>
          </a:stretch>
        </p:blipFill>
        <p:spPr bwMode="auto">
          <a:xfrm>
            <a:off x="622727" y="1879477"/>
            <a:ext cx="8165831" cy="468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260469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42E04-4879-1F47-B76B-16AA8054BBF8}"/>
              </a:ext>
            </a:extLst>
          </p:cNvPr>
          <p:cNvSpPr>
            <a:spLocks noGrp="1"/>
          </p:cNvSpPr>
          <p:nvPr>
            <p:ph type="title"/>
          </p:nvPr>
        </p:nvSpPr>
        <p:spPr/>
        <p:txBody>
          <a:bodyPr>
            <a:noAutofit/>
          </a:bodyPr>
          <a:lstStyle/>
          <a:p>
            <a:r>
              <a:rPr lang="en-US" sz="2400" dirty="0"/>
              <a:t>Empirical Results</a:t>
            </a:r>
            <a:endParaRPr lang="en-US" sz="2400" dirty="0">
              <a:effectLst/>
            </a:endParaRPr>
          </a:p>
        </p:txBody>
      </p:sp>
      <p:sp>
        <p:nvSpPr>
          <p:cNvPr id="5" name="Content Placeholder 4">
            <a:extLst>
              <a:ext uri="{FF2B5EF4-FFF2-40B4-BE49-F238E27FC236}">
                <a16:creationId xmlns:a16="http://schemas.microsoft.com/office/drawing/2014/main" id="{B81233F0-66EB-634C-86BA-239F0AA5EC7A}"/>
              </a:ext>
            </a:extLst>
          </p:cNvPr>
          <p:cNvSpPr>
            <a:spLocks noGrp="1"/>
          </p:cNvSpPr>
          <p:nvPr>
            <p:ph idx="1"/>
          </p:nvPr>
        </p:nvSpPr>
        <p:spPr/>
        <p:txBody>
          <a:bodyPr/>
          <a:lstStyle/>
          <a:p>
            <a:r>
              <a:rPr lang="en-US" b="1" dirty="0"/>
              <a:t>RQ2</a:t>
            </a:r>
            <a:r>
              <a:rPr lang="en-US" dirty="0"/>
              <a:t>: How effective are the decompositions that </a:t>
            </a:r>
            <a:r>
              <a:rPr lang="en-US" b="1" dirty="0"/>
              <a:t>DECOMPOSER</a:t>
            </a:r>
            <a:r>
              <a:rPr lang="en-US" dirty="0"/>
              <a:t> suggests? </a:t>
            </a:r>
          </a:p>
        </p:txBody>
      </p:sp>
      <p:pic>
        <p:nvPicPr>
          <p:cNvPr id="6" name="Content Placeholder 3">
            <a:extLst>
              <a:ext uri="{FF2B5EF4-FFF2-40B4-BE49-F238E27FC236}">
                <a16:creationId xmlns:a16="http://schemas.microsoft.com/office/drawing/2014/main" id="{082F8C72-BC98-D248-94D6-7E179F11EFF2}"/>
              </a:ext>
            </a:extLst>
          </p:cNvPr>
          <p:cNvPicPr>
            <a:picLocks noChangeAspect="1"/>
          </p:cNvPicPr>
          <p:nvPr/>
        </p:nvPicPr>
        <p:blipFill>
          <a:blip r:embed="rId3"/>
          <a:stretch>
            <a:fillRect/>
          </a:stretch>
        </p:blipFill>
        <p:spPr bwMode="auto">
          <a:xfrm>
            <a:off x="622727" y="1879477"/>
            <a:ext cx="8165831" cy="468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15937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RQ2.1</a:t>
            </a:r>
            <a:r>
              <a:rPr lang="en-US" dirty="0"/>
              <a:t>: How many triggers can </a:t>
            </a:r>
            <a:r>
              <a:rPr lang="en-US" b="1" dirty="0"/>
              <a:t>DECOMPOSER</a:t>
            </a:r>
            <a:r>
              <a:rPr lang="en-US" dirty="0"/>
              <a:t> save?</a:t>
            </a:r>
          </a:p>
        </p:txBody>
      </p:sp>
      <p:pic>
        <p:nvPicPr>
          <p:cNvPr id="6" name="Picture 5">
            <a:extLst>
              <a:ext uri="{FF2B5EF4-FFF2-40B4-BE49-F238E27FC236}">
                <a16:creationId xmlns:a16="http://schemas.microsoft.com/office/drawing/2014/main" id="{F3CC852A-EE9F-2C45-89CC-401A2CF41124}"/>
              </a:ext>
            </a:extLst>
          </p:cNvPr>
          <p:cNvPicPr>
            <a:picLocks noChangeAspect="1"/>
          </p:cNvPicPr>
          <p:nvPr/>
        </p:nvPicPr>
        <p:blipFill>
          <a:blip r:embed="rId2"/>
          <a:stretch>
            <a:fillRect/>
          </a:stretch>
        </p:blipFill>
        <p:spPr>
          <a:xfrm>
            <a:off x="1543050" y="1910275"/>
            <a:ext cx="6057900" cy="4152900"/>
          </a:xfrm>
          <a:prstGeom prst="rect">
            <a:avLst/>
          </a:prstGeom>
        </p:spPr>
      </p:pic>
      <p:graphicFrame>
        <p:nvGraphicFramePr>
          <p:cNvPr id="7" name="Chart 6">
            <a:extLst>
              <a:ext uri="{FF2B5EF4-FFF2-40B4-BE49-F238E27FC236}">
                <a16:creationId xmlns:a16="http://schemas.microsoft.com/office/drawing/2014/main" id="{652F1207-F50C-3E44-83CD-49111A111EDA}"/>
              </a:ext>
            </a:extLst>
          </p:cNvPr>
          <p:cNvGraphicFramePr/>
          <p:nvPr>
            <p:extLst>
              <p:ext uri="{D42A27DB-BD31-4B8C-83A1-F6EECF244321}">
                <p14:modId xmlns:p14="http://schemas.microsoft.com/office/powerpoint/2010/main" val="4139927647"/>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229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RQ2.1</a:t>
            </a:r>
            <a:r>
              <a:rPr lang="en-US" dirty="0"/>
              <a:t>: How many triggers can </a:t>
            </a:r>
            <a:r>
              <a:rPr lang="en-US" b="1" dirty="0"/>
              <a:t>DECOMPOSER</a:t>
            </a:r>
            <a:r>
              <a:rPr lang="en-US" dirty="0"/>
              <a:t> save?</a:t>
            </a:r>
          </a:p>
        </p:txBody>
      </p:sp>
      <p:graphicFrame>
        <p:nvGraphicFramePr>
          <p:cNvPr id="7" name="Chart 6">
            <a:extLst>
              <a:ext uri="{FF2B5EF4-FFF2-40B4-BE49-F238E27FC236}">
                <a16:creationId xmlns:a16="http://schemas.microsoft.com/office/drawing/2014/main" id="{652F1207-F50C-3E44-83CD-49111A111EDA}"/>
              </a:ext>
            </a:extLst>
          </p:cNvPr>
          <p:cNvGraphicFramePr/>
          <p:nvPr>
            <p:extLst>
              <p:ext uri="{D42A27DB-BD31-4B8C-83A1-F6EECF244321}">
                <p14:modId xmlns:p14="http://schemas.microsoft.com/office/powerpoint/2010/main" val="3977507102"/>
              </p:ext>
            </p:extLst>
          </p:nvPr>
        </p:nvGraphicFramePr>
        <p:xfrm>
          <a:off x="1524000" y="2178623"/>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6575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RQ2.2</a:t>
            </a:r>
            <a:r>
              <a:rPr lang="en-US" dirty="0"/>
              <a:t>: What percentage of triggers can </a:t>
            </a:r>
            <a:r>
              <a:rPr lang="en-US" b="1" dirty="0"/>
              <a:t>DECOMPOSER</a:t>
            </a:r>
            <a:r>
              <a:rPr lang="en-US" dirty="0"/>
              <a:t> save? </a:t>
            </a:r>
          </a:p>
          <a:p>
            <a:pPr marL="0" indent="0">
              <a:buNone/>
            </a:pPr>
            <a:endParaRPr lang="en-US" dirty="0"/>
          </a:p>
        </p:txBody>
      </p:sp>
      <p:pic>
        <p:nvPicPr>
          <p:cNvPr id="2" name="Picture 1">
            <a:extLst>
              <a:ext uri="{FF2B5EF4-FFF2-40B4-BE49-F238E27FC236}">
                <a16:creationId xmlns:a16="http://schemas.microsoft.com/office/drawing/2014/main" id="{904C7A91-B7D3-8340-A7F2-6A4B8B7C16C4}"/>
              </a:ext>
            </a:extLst>
          </p:cNvPr>
          <p:cNvPicPr>
            <a:picLocks noChangeAspect="1"/>
          </p:cNvPicPr>
          <p:nvPr/>
        </p:nvPicPr>
        <p:blipFill>
          <a:blip r:embed="rId2"/>
          <a:stretch>
            <a:fillRect/>
          </a:stretch>
        </p:blipFill>
        <p:spPr>
          <a:xfrm>
            <a:off x="1612900" y="2064323"/>
            <a:ext cx="5918200" cy="4178300"/>
          </a:xfrm>
          <a:prstGeom prst="rect">
            <a:avLst/>
          </a:prstGeom>
        </p:spPr>
      </p:pic>
    </p:spTree>
    <p:extLst>
      <p:ext uri="{BB962C8B-B14F-4D97-AF65-F5344CB8AC3E}">
        <p14:creationId xmlns:p14="http://schemas.microsoft.com/office/powerpoint/2010/main" val="470925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RQ2.2</a:t>
            </a:r>
            <a:r>
              <a:rPr lang="en-US" dirty="0"/>
              <a:t>: What percentage of triggers can </a:t>
            </a:r>
            <a:r>
              <a:rPr lang="en-US" b="1" dirty="0"/>
              <a:t>DECOMPOSER</a:t>
            </a:r>
            <a:r>
              <a:rPr lang="en-US" dirty="0"/>
              <a:t> save? </a:t>
            </a:r>
          </a:p>
        </p:txBody>
      </p:sp>
      <p:graphicFrame>
        <p:nvGraphicFramePr>
          <p:cNvPr id="6" name="Chart 5">
            <a:extLst>
              <a:ext uri="{FF2B5EF4-FFF2-40B4-BE49-F238E27FC236}">
                <a16:creationId xmlns:a16="http://schemas.microsoft.com/office/drawing/2014/main" id="{53C35325-C625-8F47-9AAA-12D0655E3B81}"/>
              </a:ext>
            </a:extLst>
          </p:cNvPr>
          <p:cNvGraphicFramePr/>
          <p:nvPr>
            <p:extLst>
              <p:ext uri="{D42A27DB-BD31-4B8C-83A1-F6EECF244321}">
                <p14:modId xmlns:p14="http://schemas.microsoft.com/office/powerpoint/2010/main" val="4128236322"/>
              </p:ext>
            </p:extLst>
          </p:nvPr>
        </p:nvGraphicFramePr>
        <p:xfrm>
          <a:off x="1524000" y="2178623"/>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3344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RQ2.3</a:t>
            </a:r>
            <a:r>
              <a:rPr lang="en-US" dirty="0"/>
              <a:t>: How much test execution time can </a:t>
            </a:r>
            <a:r>
              <a:rPr lang="en-US" b="1" dirty="0"/>
              <a:t>DECOMPOSER</a:t>
            </a:r>
            <a:r>
              <a:rPr lang="en-US" dirty="0"/>
              <a:t> save?</a:t>
            </a:r>
          </a:p>
          <a:p>
            <a:endParaRPr lang="en-US" dirty="0"/>
          </a:p>
          <a:p>
            <a:pPr marL="0" indent="0">
              <a:buNone/>
            </a:pPr>
            <a:endParaRPr lang="en-US" dirty="0"/>
          </a:p>
        </p:txBody>
      </p:sp>
      <p:pic>
        <p:nvPicPr>
          <p:cNvPr id="4" name="Picture 3">
            <a:extLst>
              <a:ext uri="{FF2B5EF4-FFF2-40B4-BE49-F238E27FC236}">
                <a16:creationId xmlns:a16="http://schemas.microsoft.com/office/drawing/2014/main" id="{D1D85A61-ADF9-AE4E-AA31-220543FF6BD2}"/>
              </a:ext>
            </a:extLst>
          </p:cNvPr>
          <p:cNvPicPr>
            <a:picLocks noChangeAspect="1"/>
          </p:cNvPicPr>
          <p:nvPr/>
        </p:nvPicPr>
        <p:blipFill>
          <a:blip r:embed="rId2"/>
          <a:stretch>
            <a:fillRect/>
          </a:stretch>
        </p:blipFill>
        <p:spPr>
          <a:xfrm>
            <a:off x="1646307" y="2021632"/>
            <a:ext cx="6118671" cy="4041543"/>
          </a:xfrm>
          <a:prstGeom prst="rect">
            <a:avLst/>
          </a:prstGeom>
        </p:spPr>
      </p:pic>
    </p:spTree>
    <p:extLst>
      <p:ext uri="{BB962C8B-B14F-4D97-AF65-F5344CB8AC3E}">
        <p14:creationId xmlns:p14="http://schemas.microsoft.com/office/powerpoint/2010/main" val="1647968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RQ2.3</a:t>
            </a:r>
            <a:r>
              <a:rPr lang="en-US" dirty="0"/>
              <a:t>: How much test execution time can </a:t>
            </a:r>
            <a:r>
              <a:rPr lang="en-US" b="1" dirty="0"/>
              <a:t>DECOMPOSER</a:t>
            </a:r>
            <a:r>
              <a:rPr lang="en-US" dirty="0"/>
              <a:t> save?</a:t>
            </a:r>
          </a:p>
        </p:txBody>
      </p:sp>
      <p:graphicFrame>
        <p:nvGraphicFramePr>
          <p:cNvPr id="6" name="Chart 5">
            <a:extLst>
              <a:ext uri="{FF2B5EF4-FFF2-40B4-BE49-F238E27FC236}">
                <a16:creationId xmlns:a16="http://schemas.microsoft.com/office/drawing/2014/main" id="{53C35325-C625-8F47-9AAA-12D0655E3B81}"/>
              </a:ext>
            </a:extLst>
          </p:cNvPr>
          <p:cNvGraphicFramePr/>
          <p:nvPr>
            <p:extLst>
              <p:ext uri="{D42A27DB-BD31-4B8C-83A1-F6EECF244321}">
                <p14:modId xmlns:p14="http://schemas.microsoft.com/office/powerpoint/2010/main" val="2091443684"/>
              </p:ext>
            </p:extLst>
          </p:nvPr>
        </p:nvGraphicFramePr>
        <p:xfrm>
          <a:off x="1524000" y="2178623"/>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777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RQ2.4</a:t>
            </a:r>
            <a:r>
              <a:rPr lang="en-US" dirty="0"/>
              <a:t>: What percentage of test execution time can </a:t>
            </a:r>
            <a:r>
              <a:rPr lang="en-US" b="1" dirty="0"/>
              <a:t>DECOMPOSER</a:t>
            </a:r>
            <a:r>
              <a:rPr lang="en-US" dirty="0"/>
              <a:t> save?</a:t>
            </a:r>
          </a:p>
          <a:p>
            <a:pPr marL="0" indent="0">
              <a:buNone/>
            </a:pPr>
            <a:endParaRPr lang="en-US" dirty="0"/>
          </a:p>
        </p:txBody>
      </p:sp>
      <p:pic>
        <p:nvPicPr>
          <p:cNvPr id="2" name="Picture 1">
            <a:extLst>
              <a:ext uri="{FF2B5EF4-FFF2-40B4-BE49-F238E27FC236}">
                <a16:creationId xmlns:a16="http://schemas.microsoft.com/office/drawing/2014/main" id="{045BAACC-59EA-9441-B2A1-9493B18EF9DF}"/>
              </a:ext>
            </a:extLst>
          </p:cNvPr>
          <p:cNvPicPr>
            <a:picLocks noChangeAspect="1"/>
          </p:cNvPicPr>
          <p:nvPr/>
        </p:nvPicPr>
        <p:blipFill>
          <a:blip r:embed="rId2"/>
          <a:stretch>
            <a:fillRect/>
          </a:stretch>
        </p:blipFill>
        <p:spPr>
          <a:xfrm>
            <a:off x="1692442" y="1893458"/>
            <a:ext cx="5759116" cy="4409323"/>
          </a:xfrm>
          <a:prstGeom prst="rect">
            <a:avLst/>
          </a:prstGeom>
        </p:spPr>
      </p:pic>
    </p:spTree>
    <p:extLst>
      <p:ext uri="{BB962C8B-B14F-4D97-AF65-F5344CB8AC3E}">
        <p14:creationId xmlns:p14="http://schemas.microsoft.com/office/powerpoint/2010/main" val="84619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441A4CC-B0B4-3040-AE74-7D2FA8318384}"/>
              </a:ext>
            </a:extLst>
          </p:cNvPr>
          <p:cNvPicPr>
            <a:picLocks noGrp="1" noChangeAspect="1"/>
          </p:cNvPicPr>
          <p:nvPr>
            <p:ph idx="1"/>
          </p:nvPr>
        </p:nvPicPr>
        <p:blipFill>
          <a:blip r:embed="rId3"/>
          <a:stretch>
            <a:fillRect/>
          </a:stretch>
        </p:blipFill>
        <p:spPr>
          <a:xfrm>
            <a:off x="436563" y="1547052"/>
            <a:ext cx="8270875" cy="3949634"/>
          </a:xfrm>
          <a:prstGeom prst="rect">
            <a:avLst/>
          </a:prstGeom>
        </p:spPr>
      </p:pic>
      <p:sp>
        <p:nvSpPr>
          <p:cNvPr id="3" name="Title 2">
            <a:extLst>
              <a:ext uri="{FF2B5EF4-FFF2-40B4-BE49-F238E27FC236}">
                <a16:creationId xmlns:a16="http://schemas.microsoft.com/office/drawing/2014/main" id="{D0B9574C-DA35-7342-A767-4AEC47FE640E}"/>
              </a:ext>
            </a:extLst>
          </p:cNvPr>
          <p:cNvSpPr>
            <a:spLocks noGrp="1"/>
          </p:cNvSpPr>
          <p:nvPr>
            <p:ph type="title"/>
          </p:nvPr>
        </p:nvSpPr>
        <p:spPr/>
        <p:txBody>
          <a:bodyPr/>
          <a:lstStyle/>
          <a:p>
            <a:r>
              <a:rPr lang="en-US" altLang="zh-CN" dirty="0"/>
              <a:t>Java</a:t>
            </a:r>
            <a:r>
              <a:rPr lang="zh-CN" altLang="en-US" dirty="0"/>
              <a:t> </a:t>
            </a:r>
            <a:r>
              <a:rPr lang="en-US" altLang="zh-CN" dirty="0"/>
              <a:t>Build</a:t>
            </a:r>
            <a:r>
              <a:rPr lang="zh-CN" altLang="en-US" dirty="0"/>
              <a:t> </a:t>
            </a:r>
            <a:r>
              <a:rPr lang="en-US" altLang="zh-CN" dirty="0"/>
              <a:t>Process</a:t>
            </a:r>
            <a:endParaRPr lang="en-US" dirty="0"/>
          </a:p>
        </p:txBody>
      </p:sp>
    </p:spTree>
    <p:extLst>
      <p:ext uri="{BB962C8B-B14F-4D97-AF65-F5344CB8AC3E}">
        <p14:creationId xmlns:p14="http://schemas.microsoft.com/office/powerpoint/2010/main" val="2643538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RQ2.4</a:t>
            </a:r>
            <a:r>
              <a:rPr lang="en-US" dirty="0"/>
              <a:t>: What percentage of test execution time can </a:t>
            </a:r>
            <a:r>
              <a:rPr lang="en-US" b="1" dirty="0"/>
              <a:t>DECOMPOSER</a:t>
            </a:r>
            <a:r>
              <a:rPr lang="en-US" dirty="0"/>
              <a:t> save?</a:t>
            </a:r>
          </a:p>
        </p:txBody>
      </p:sp>
      <p:graphicFrame>
        <p:nvGraphicFramePr>
          <p:cNvPr id="7" name="Chart 6">
            <a:extLst>
              <a:ext uri="{FF2B5EF4-FFF2-40B4-BE49-F238E27FC236}">
                <a16:creationId xmlns:a16="http://schemas.microsoft.com/office/drawing/2014/main" id="{E6CB2DE7-177E-2F49-93F8-EBEDEC072949}"/>
              </a:ext>
            </a:extLst>
          </p:cNvPr>
          <p:cNvGraphicFramePr/>
          <p:nvPr>
            <p:extLst>
              <p:ext uri="{D42A27DB-BD31-4B8C-83A1-F6EECF244321}">
                <p14:modId xmlns:p14="http://schemas.microsoft.com/office/powerpoint/2010/main" val="4184784265"/>
              </p:ext>
            </p:extLst>
          </p:nvPr>
        </p:nvGraphicFramePr>
        <p:xfrm>
          <a:off x="1524000" y="2178623"/>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4384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RQ3</a:t>
            </a:r>
            <a:r>
              <a:rPr lang="en-US" dirty="0"/>
              <a:t>: How efficient is </a:t>
            </a:r>
            <a:r>
              <a:rPr lang="en-US" b="1" dirty="0"/>
              <a:t>DECOMPOSER</a:t>
            </a:r>
            <a:r>
              <a:rPr lang="en-US" dirty="0"/>
              <a:t>? </a:t>
            </a:r>
          </a:p>
          <a:p>
            <a:endParaRPr lang="en-US" dirty="0"/>
          </a:p>
          <a:p>
            <a:pPr lvl="1"/>
            <a:r>
              <a:rPr lang="en-US" dirty="0"/>
              <a:t>If sequentially processed, </a:t>
            </a:r>
            <a:r>
              <a:rPr lang="en-US" b="1" dirty="0"/>
              <a:t>DECOMPOSER </a:t>
            </a:r>
            <a:r>
              <a:rPr lang="en-US" dirty="0"/>
              <a:t>takes more than 55 days to finish</a:t>
            </a:r>
          </a:p>
          <a:p>
            <a:pPr lvl="1"/>
            <a:r>
              <a:rPr lang="en-US" dirty="0"/>
              <a:t>In parallel, only one night.</a:t>
            </a:r>
          </a:p>
          <a:p>
            <a:pPr marL="457200" lvl="1" indent="0">
              <a:buNone/>
            </a:pPr>
            <a:endParaRPr lang="en-US" dirty="0"/>
          </a:p>
        </p:txBody>
      </p:sp>
      <p:pic>
        <p:nvPicPr>
          <p:cNvPr id="6" name="Picture 5">
            <a:extLst>
              <a:ext uri="{FF2B5EF4-FFF2-40B4-BE49-F238E27FC236}">
                <a16:creationId xmlns:a16="http://schemas.microsoft.com/office/drawing/2014/main" id="{16D6DEA3-A94C-FE4C-AD2C-F6152603644D}"/>
              </a:ext>
            </a:extLst>
          </p:cNvPr>
          <p:cNvPicPr>
            <a:picLocks noChangeAspect="1"/>
          </p:cNvPicPr>
          <p:nvPr/>
        </p:nvPicPr>
        <p:blipFill>
          <a:blip r:embed="rId2"/>
          <a:stretch>
            <a:fillRect/>
          </a:stretch>
        </p:blipFill>
        <p:spPr>
          <a:xfrm>
            <a:off x="813064" y="3649908"/>
            <a:ext cx="7517872" cy="2205457"/>
          </a:xfrm>
          <a:prstGeom prst="rect">
            <a:avLst/>
          </a:prstGeom>
        </p:spPr>
      </p:pic>
    </p:spTree>
    <p:extLst>
      <p:ext uri="{BB962C8B-B14F-4D97-AF65-F5344CB8AC3E}">
        <p14:creationId xmlns:p14="http://schemas.microsoft.com/office/powerpoint/2010/main" val="3830119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7967E0-A62C-F34B-962B-433CC5A2B23A}"/>
              </a:ext>
            </a:extLst>
          </p:cNvPr>
          <p:cNvSpPr>
            <a:spLocks noGrp="1"/>
          </p:cNvSpPr>
          <p:nvPr>
            <p:ph type="title"/>
          </p:nvPr>
        </p:nvSpPr>
        <p:spPr/>
        <p:txBody>
          <a:bodyPr>
            <a:normAutofit/>
          </a:bodyPr>
          <a:lstStyle/>
          <a:p>
            <a:r>
              <a:rPr lang="en-US" sz="2400" dirty="0"/>
              <a:t>Empirical Results</a:t>
            </a:r>
          </a:p>
        </p:txBody>
      </p:sp>
      <p:sp>
        <p:nvSpPr>
          <p:cNvPr id="5" name="Content Placeholder 4">
            <a:extLst>
              <a:ext uri="{FF2B5EF4-FFF2-40B4-BE49-F238E27FC236}">
                <a16:creationId xmlns:a16="http://schemas.microsoft.com/office/drawing/2014/main" id="{70D59E00-1F84-9F48-90E4-E12B5D022ABC}"/>
              </a:ext>
            </a:extLst>
          </p:cNvPr>
          <p:cNvSpPr>
            <a:spLocks noGrp="1"/>
          </p:cNvSpPr>
          <p:nvPr>
            <p:ph idx="1"/>
          </p:nvPr>
        </p:nvSpPr>
        <p:spPr/>
        <p:txBody>
          <a:bodyPr/>
          <a:lstStyle/>
          <a:p>
            <a:r>
              <a:rPr lang="en-US" b="1" dirty="0"/>
              <a:t>RQ4</a:t>
            </a:r>
            <a:r>
              <a:rPr lang="en-US" dirty="0"/>
              <a:t>: How receptive are programmers to the changes that </a:t>
            </a:r>
            <a:r>
              <a:rPr lang="en-US" b="1" dirty="0"/>
              <a:t>DECOMPOSER</a:t>
            </a:r>
            <a:r>
              <a:rPr lang="en-US" dirty="0"/>
              <a:t> and </a:t>
            </a:r>
            <a:r>
              <a:rPr lang="en-US" b="1" dirty="0"/>
              <a:t>REFINER</a:t>
            </a:r>
            <a:r>
              <a:rPr lang="en-US" dirty="0"/>
              <a:t> propose? </a:t>
            </a:r>
          </a:p>
          <a:p>
            <a:r>
              <a:rPr lang="en-US" b="1" dirty="0"/>
              <a:t>DECOMPOSER</a:t>
            </a:r>
          </a:p>
          <a:p>
            <a:pPr lvl="1"/>
            <a:r>
              <a:rPr lang="en-US" dirty="0"/>
              <a:t>Seven targets was selected for decomposition</a:t>
            </a:r>
          </a:p>
          <a:p>
            <a:pPr lvl="1"/>
            <a:r>
              <a:rPr lang="en-US" dirty="0"/>
              <a:t>Six code changes got reviewed, four of which got approved.</a:t>
            </a:r>
          </a:p>
          <a:p>
            <a:pPr lvl="1"/>
            <a:r>
              <a:rPr lang="en-US" dirty="0"/>
              <a:t>Two code changes got rejected, because the reviewer expected the target to change rarely.</a:t>
            </a:r>
            <a:endParaRPr lang="en-US" b="1" dirty="0"/>
          </a:p>
          <a:p>
            <a:r>
              <a:rPr lang="en-US" b="1" dirty="0"/>
              <a:t>REFINER</a:t>
            </a:r>
          </a:p>
          <a:p>
            <a:pPr lvl="1"/>
            <a:r>
              <a:rPr lang="en-US" dirty="0"/>
              <a:t>Two code changes created by REFINER, both of which got approved</a:t>
            </a:r>
          </a:p>
        </p:txBody>
      </p:sp>
    </p:spTree>
    <p:extLst>
      <p:ext uri="{BB962C8B-B14F-4D97-AF65-F5344CB8AC3E}">
        <p14:creationId xmlns:p14="http://schemas.microsoft.com/office/powerpoint/2010/main" val="1501476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723A62-4571-E342-8009-454A99CAB955}"/>
              </a:ext>
            </a:extLst>
          </p:cNvPr>
          <p:cNvPicPr>
            <a:picLocks noChangeAspect="1"/>
          </p:cNvPicPr>
          <p:nvPr/>
        </p:nvPicPr>
        <p:blipFill>
          <a:blip r:embed="rId3"/>
          <a:stretch>
            <a:fillRect/>
          </a:stretch>
        </p:blipFill>
        <p:spPr>
          <a:xfrm>
            <a:off x="4881966" y="3023876"/>
            <a:ext cx="2092271" cy="2749244"/>
          </a:xfrm>
          <a:prstGeom prst="rect">
            <a:avLst/>
          </a:prstGeom>
        </p:spPr>
      </p:pic>
      <p:sp>
        <p:nvSpPr>
          <p:cNvPr id="5" name="Title 4">
            <a:extLst>
              <a:ext uri="{FF2B5EF4-FFF2-40B4-BE49-F238E27FC236}">
                <a16:creationId xmlns:a16="http://schemas.microsoft.com/office/drawing/2014/main" id="{47115119-C30D-3D46-A301-5CFDF7890A94}"/>
              </a:ext>
            </a:extLst>
          </p:cNvPr>
          <p:cNvSpPr>
            <a:spLocks noGrp="1"/>
          </p:cNvSpPr>
          <p:nvPr>
            <p:ph type="title"/>
          </p:nvPr>
        </p:nvSpPr>
        <p:spPr/>
        <p:txBody>
          <a:bodyPr/>
          <a:lstStyle/>
          <a:p>
            <a:r>
              <a:rPr lang="en-US" altLang="zh-CN" dirty="0"/>
              <a:t>Thank</a:t>
            </a:r>
            <a:r>
              <a:rPr lang="zh-CN" altLang="en-US" dirty="0"/>
              <a:t> </a:t>
            </a:r>
            <a:r>
              <a:rPr lang="en-US" altLang="zh-CN" dirty="0"/>
              <a:t>you</a:t>
            </a:r>
            <a:endParaRPr lang="en-US" dirty="0"/>
          </a:p>
        </p:txBody>
      </p:sp>
    </p:spTree>
    <p:extLst>
      <p:ext uri="{BB962C8B-B14F-4D97-AF65-F5344CB8AC3E}">
        <p14:creationId xmlns:p14="http://schemas.microsoft.com/office/powerpoint/2010/main" val="3491974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C77059-17FC-B547-BA55-04B122B26CC2}"/>
              </a:ext>
            </a:extLst>
          </p:cNvPr>
          <p:cNvSpPr>
            <a:spLocks noGrp="1"/>
          </p:cNvSpPr>
          <p:nvPr>
            <p:ph idx="1"/>
          </p:nvPr>
        </p:nvSpPr>
        <p:spPr/>
        <p:txBody>
          <a:bodyPr/>
          <a:lstStyle/>
          <a:p>
            <a:r>
              <a:rPr lang="en-US" altLang="zh-CN" dirty="0"/>
              <a:t>In</a:t>
            </a:r>
            <a:r>
              <a:rPr lang="zh-CN" altLang="en-US" dirty="0"/>
              <a:t> </a:t>
            </a:r>
            <a:r>
              <a:rPr lang="en-US" altLang="zh-CN" dirty="0"/>
              <a:t>this</a:t>
            </a:r>
            <a:r>
              <a:rPr lang="zh-CN" altLang="en-US" dirty="0"/>
              <a:t> </a:t>
            </a:r>
            <a:r>
              <a:rPr lang="en-US" altLang="zh-CN" dirty="0"/>
              <a:t>paper,</a:t>
            </a:r>
            <a:r>
              <a:rPr lang="zh-CN" altLang="en-US" dirty="0"/>
              <a:t> </a:t>
            </a:r>
            <a:r>
              <a:rPr lang="en-US" altLang="zh-CN" dirty="0"/>
              <a:t>the</a:t>
            </a:r>
            <a:r>
              <a:rPr lang="zh-CN" altLang="en-US" dirty="0"/>
              <a:t> </a:t>
            </a:r>
            <a:r>
              <a:rPr lang="en-US" altLang="zh-CN" dirty="0"/>
              <a:t>quantitative</a:t>
            </a:r>
            <a:r>
              <a:rPr lang="zh-CN" altLang="en-US" dirty="0"/>
              <a:t> </a:t>
            </a:r>
            <a:r>
              <a:rPr lang="en-US" altLang="zh-CN" dirty="0"/>
              <a:t>criteria</a:t>
            </a:r>
            <a:r>
              <a:rPr lang="zh-CN" altLang="en-US" dirty="0"/>
              <a:t> </a:t>
            </a:r>
            <a:r>
              <a:rPr lang="en-US" altLang="zh-CN" dirty="0"/>
              <a:t>of</a:t>
            </a:r>
            <a:r>
              <a:rPr lang="zh-CN" altLang="en-US" dirty="0"/>
              <a:t> </a:t>
            </a:r>
            <a:r>
              <a:rPr lang="en-US" altLang="zh-CN" dirty="0"/>
              <a:t>trigger</a:t>
            </a:r>
            <a:r>
              <a:rPr lang="zh-CN" altLang="en-US" dirty="0"/>
              <a:t> </a:t>
            </a:r>
            <a:r>
              <a:rPr lang="en-US" altLang="zh-CN" dirty="0"/>
              <a:t>saving</a:t>
            </a:r>
            <a:r>
              <a:rPr lang="zh-CN" altLang="en-US" dirty="0"/>
              <a:t> </a:t>
            </a:r>
            <a:r>
              <a:rPr lang="en-US" altLang="zh-CN" dirty="0"/>
              <a:t>is</a:t>
            </a:r>
            <a:r>
              <a:rPr lang="zh-CN" altLang="en-US" dirty="0"/>
              <a:t> </a:t>
            </a:r>
            <a:r>
              <a:rPr lang="en-US" altLang="zh-CN" dirty="0"/>
              <a:t>simply</a:t>
            </a:r>
            <a:r>
              <a:rPr lang="zh-CN" altLang="en-US" dirty="0"/>
              <a:t> </a:t>
            </a:r>
            <a:r>
              <a:rPr lang="en-US" altLang="zh-CN" dirty="0"/>
              <a:t>the</a:t>
            </a:r>
            <a:r>
              <a:rPr lang="zh-CN" altLang="en-US" dirty="0"/>
              <a:t> </a:t>
            </a:r>
            <a:r>
              <a:rPr lang="en-US" altLang="zh-CN" dirty="0"/>
              <a:t>numbers</a:t>
            </a:r>
            <a:r>
              <a:rPr lang="zh-CN" altLang="en-US" dirty="0"/>
              <a:t> </a:t>
            </a:r>
            <a:r>
              <a:rPr lang="en-US" altLang="zh-CN" dirty="0"/>
              <a:t>of</a:t>
            </a:r>
            <a:r>
              <a:rPr lang="zh-CN" altLang="en-US" dirty="0"/>
              <a:t> </a:t>
            </a:r>
            <a:r>
              <a:rPr lang="en-US" altLang="zh-CN" dirty="0"/>
              <a:t>binary</a:t>
            </a:r>
            <a:r>
              <a:rPr lang="zh-CN" altLang="en-US" dirty="0"/>
              <a:t> </a:t>
            </a:r>
            <a:r>
              <a:rPr lang="en-US" altLang="zh-CN" dirty="0"/>
              <a:t>and</a:t>
            </a:r>
            <a:r>
              <a:rPr lang="zh-CN" altLang="en-US" dirty="0"/>
              <a:t> </a:t>
            </a:r>
            <a:r>
              <a:rPr lang="en-US" altLang="zh-CN" dirty="0"/>
              <a:t>test</a:t>
            </a:r>
            <a:r>
              <a:rPr lang="zh-CN" altLang="en-US" dirty="0"/>
              <a:t> </a:t>
            </a:r>
            <a:r>
              <a:rPr lang="en-US" altLang="zh-CN" dirty="0"/>
              <a:t>files,</a:t>
            </a:r>
            <a:r>
              <a:rPr lang="zh-CN" altLang="en-US" dirty="0"/>
              <a:t> </a:t>
            </a:r>
            <a:r>
              <a:rPr lang="en-US" altLang="zh-CN" dirty="0"/>
              <a:t>how</a:t>
            </a:r>
            <a:r>
              <a:rPr lang="zh-CN" altLang="en-US" dirty="0"/>
              <a:t> </a:t>
            </a:r>
            <a:r>
              <a:rPr lang="en-US" altLang="zh-CN" dirty="0"/>
              <a:t>can</a:t>
            </a:r>
            <a:r>
              <a:rPr lang="zh-CN" altLang="en-US" dirty="0"/>
              <a:t> </a:t>
            </a:r>
            <a:r>
              <a:rPr lang="en-US" altLang="zh-CN" dirty="0"/>
              <a:t>we</a:t>
            </a:r>
            <a:r>
              <a:rPr lang="zh-CN" altLang="en-US" dirty="0"/>
              <a:t> </a:t>
            </a:r>
            <a:r>
              <a:rPr lang="en-US" altLang="zh-CN" dirty="0"/>
              <a:t>improve</a:t>
            </a:r>
            <a:r>
              <a:rPr lang="zh-CN" altLang="en-US" dirty="0"/>
              <a:t> </a:t>
            </a:r>
            <a:r>
              <a:rPr lang="en-US" altLang="zh-CN" dirty="0"/>
              <a:t>this</a:t>
            </a:r>
            <a:r>
              <a:rPr lang="zh-CN" altLang="en-US" dirty="0"/>
              <a:t> </a:t>
            </a:r>
            <a:r>
              <a:rPr lang="en-US" altLang="zh-CN" dirty="0"/>
              <a:t>standard?</a:t>
            </a:r>
          </a:p>
          <a:p>
            <a:r>
              <a:rPr lang="en-US" altLang="zh-CN" dirty="0"/>
              <a:t>Extension to other program language?</a:t>
            </a:r>
          </a:p>
          <a:p>
            <a:r>
              <a:rPr lang="en-US" altLang="zh-CN" dirty="0"/>
              <a:t>Is there any better solution than greedy algorithm?</a:t>
            </a:r>
          </a:p>
          <a:p>
            <a:r>
              <a:rPr lang="en-US" altLang="zh-CN" dirty="0"/>
              <a:t>How to improve</a:t>
            </a:r>
            <a:r>
              <a:rPr lang="zh-CN" altLang="en-US" dirty="0"/>
              <a:t> </a:t>
            </a:r>
            <a:r>
              <a:rPr lang="en-US" altLang="zh-CN" dirty="0"/>
              <a:t>the degree of automation</a:t>
            </a:r>
            <a:r>
              <a:rPr lang="zh-CN" altLang="en-US" dirty="0"/>
              <a:t> </a:t>
            </a:r>
            <a:r>
              <a:rPr lang="en-US" altLang="zh-CN" dirty="0"/>
              <a:t>in</a:t>
            </a:r>
            <a:r>
              <a:rPr lang="zh-CN" altLang="en-US" dirty="0"/>
              <a:t> </a:t>
            </a:r>
            <a:r>
              <a:rPr lang="en-US" altLang="zh-CN" dirty="0"/>
              <a:t>build</a:t>
            </a:r>
            <a:r>
              <a:rPr lang="zh-CN" altLang="en-US" dirty="0"/>
              <a:t> </a:t>
            </a:r>
            <a:r>
              <a:rPr lang="en-US" altLang="zh-CN" dirty="0"/>
              <a:t>specifications?</a:t>
            </a:r>
          </a:p>
          <a:p>
            <a:r>
              <a:rPr lang="en-US" altLang="zh-CN" dirty="0"/>
              <a:t>Is</a:t>
            </a:r>
            <a:r>
              <a:rPr lang="zh-CN" altLang="en-US" dirty="0"/>
              <a:t> </a:t>
            </a:r>
            <a:r>
              <a:rPr lang="en-US" altLang="zh-CN" dirty="0"/>
              <a:t>there</a:t>
            </a:r>
            <a:r>
              <a:rPr lang="zh-CN" altLang="en-US" dirty="0"/>
              <a:t> </a:t>
            </a:r>
            <a:r>
              <a:rPr lang="en-US" altLang="zh-CN" dirty="0"/>
              <a:t>any</a:t>
            </a:r>
            <a:r>
              <a:rPr lang="zh-CN" altLang="en-US" dirty="0"/>
              <a:t> </a:t>
            </a:r>
            <a:r>
              <a:rPr lang="en-US" altLang="zh-CN" dirty="0"/>
              <a:t>algorithm</a:t>
            </a:r>
            <a:r>
              <a:rPr lang="zh-CN" altLang="en-US" dirty="0"/>
              <a:t> </a:t>
            </a:r>
            <a:r>
              <a:rPr lang="en-US" altLang="zh-CN" dirty="0"/>
              <a:t>to</a:t>
            </a:r>
            <a:r>
              <a:rPr lang="zh-CN" altLang="en-US" dirty="0"/>
              <a:t> </a:t>
            </a:r>
            <a:r>
              <a:rPr lang="en-US" altLang="zh-CN" dirty="0"/>
              <a:t>find</a:t>
            </a:r>
            <a:r>
              <a:rPr lang="zh-CN" altLang="en-US" dirty="0"/>
              <a:t> </a:t>
            </a:r>
            <a:r>
              <a:rPr lang="en-US" altLang="zh-CN" dirty="0"/>
              <a:t>the</a:t>
            </a:r>
            <a:r>
              <a:rPr lang="zh-CN" altLang="en-US" dirty="0"/>
              <a:t> </a:t>
            </a:r>
            <a:r>
              <a:rPr lang="en-US" altLang="zh-CN" dirty="0"/>
              <a:t>best</a:t>
            </a:r>
            <a:r>
              <a:rPr lang="zh-CN" altLang="en-US" dirty="0"/>
              <a:t> </a:t>
            </a:r>
            <a:r>
              <a:rPr lang="en-US" altLang="zh-CN" dirty="0"/>
              <a:t>number</a:t>
            </a:r>
            <a:r>
              <a:rPr lang="zh-CN" altLang="en-US" dirty="0"/>
              <a:t> </a:t>
            </a:r>
            <a:r>
              <a:rPr lang="en-US" altLang="zh-CN" dirty="0"/>
              <a:t>of</a:t>
            </a:r>
            <a:r>
              <a:rPr lang="zh-CN" altLang="en-US" dirty="0"/>
              <a:t> </a:t>
            </a:r>
            <a:r>
              <a:rPr lang="en-US" altLang="zh-CN" dirty="0"/>
              <a:t>decomposed</a:t>
            </a:r>
            <a:r>
              <a:rPr lang="zh-CN" altLang="en-US" dirty="0"/>
              <a:t> </a:t>
            </a:r>
            <a:r>
              <a:rPr lang="en-US" altLang="zh-CN" dirty="0"/>
              <a:t>constituent ?</a:t>
            </a:r>
          </a:p>
          <a:p>
            <a:endParaRPr lang="en-US" dirty="0"/>
          </a:p>
          <a:p>
            <a:endParaRPr lang="en-US" dirty="0"/>
          </a:p>
        </p:txBody>
      </p:sp>
      <p:sp>
        <p:nvSpPr>
          <p:cNvPr id="3" name="Title 2">
            <a:extLst>
              <a:ext uri="{FF2B5EF4-FFF2-40B4-BE49-F238E27FC236}">
                <a16:creationId xmlns:a16="http://schemas.microsoft.com/office/drawing/2014/main" id="{25704D4B-3B33-7F40-8DB7-7E448A20B839}"/>
              </a:ext>
            </a:extLst>
          </p:cNvPr>
          <p:cNvSpPr>
            <a:spLocks noGrp="1"/>
          </p:cNvSpPr>
          <p:nvPr>
            <p:ph type="title"/>
          </p:nvPr>
        </p:nvSpPr>
        <p:spPr/>
        <p:txBody>
          <a:bodyPr/>
          <a:lstStyle/>
          <a:p>
            <a:r>
              <a:rPr lang="en-US" altLang="zh-CN" dirty="0"/>
              <a:t>Discussion</a:t>
            </a:r>
            <a:r>
              <a:rPr lang="zh-CN" altLang="en-US" dirty="0"/>
              <a:t> </a:t>
            </a:r>
            <a:r>
              <a:rPr lang="en-US" altLang="zh-CN" dirty="0"/>
              <a:t>Questions</a:t>
            </a:r>
            <a:endParaRPr lang="en-US" dirty="0"/>
          </a:p>
        </p:txBody>
      </p:sp>
    </p:spTree>
    <p:extLst>
      <p:ext uri="{BB962C8B-B14F-4D97-AF65-F5344CB8AC3E}">
        <p14:creationId xmlns:p14="http://schemas.microsoft.com/office/powerpoint/2010/main" val="159834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59471-E0FF-BE41-AFA1-BB644DB33533}"/>
              </a:ext>
            </a:extLst>
          </p:cNvPr>
          <p:cNvSpPr>
            <a:spLocks noGrp="1"/>
          </p:cNvSpPr>
          <p:nvPr>
            <p:ph idx="1"/>
          </p:nvPr>
        </p:nvSpPr>
        <p:spPr/>
        <p:txBody>
          <a:bodyPr/>
          <a:lstStyle/>
          <a:p>
            <a:r>
              <a:rPr lang="en-US" dirty="0"/>
              <a:t>For</a:t>
            </a:r>
            <a:r>
              <a:rPr lang="zh-CN" altLang="en-US" dirty="0"/>
              <a:t> </a:t>
            </a:r>
            <a:r>
              <a:rPr lang="en-US" altLang="zh-CN" dirty="0"/>
              <a:t>JAVA</a:t>
            </a:r>
            <a:br>
              <a:rPr lang="en-US" altLang="zh-CN" dirty="0"/>
            </a:br>
            <a:endParaRPr lang="en-US" altLang="zh-CN" dirty="0"/>
          </a:p>
          <a:p>
            <a:pPr lvl="1"/>
            <a:r>
              <a:rPr lang="en-US" altLang="zh-CN" dirty="0"/>
              <a:t>Ant</a:t>
            </a:r>
          </a:p>
          <a:p>
            <a:pPr lvl="1"/>
            <a:endParaRPr lang="en-US" altLang="zh-CN" dirty="0"/>
          </a:p>
          <a:p>
            <a:pPr marL="457200" lvl="1" indent="0">
              <a:buNone/>
            </a:pPr>
            <a:endParaRPr lang="en-US" altLang="zh-CN" dirty="0"/>
          </a:p>
          <a:p>
            <a:pPr lvl="1"/>
            <a:r>
              <a:rPr lang="en-US" altLang="zh-CN" dirty="0"/>
              <a:t>Maven</a:t>
            </a:r>
          </a:p>
          <a:p>
            <a:pPr lvl="1"/>
            <a:endParaRPr lang="en-US" altLang="zh-CN" dirty="0"/>
          </a:p>
          <a:p>
            <a:pPr lvl="1"/>
            <a:endParaRPr lang="en-US" altLang="zh-CN" dirty="0"/>
          </a:p>
          <a:p>
            <a:pPr lvl="1"/>
            <a:endParaRPr lang="en-US" altLang="zh-CN" dirty="0"/>
          </a:p>
          <a:p>
            <a:pPr lvl="1"/>
            <a:r>
              <a:rPr lang="en-US" altLang="zh-CN" dirty="0"/>
              <a:t>Gradle</a:t>
            </a:r>
            <a:endParaRPr lang="en-US" dirty="0"/>
          </a:p>
        </p:txBody>
      </p:sp>
      <p:sp>
        <p:nvSpPr>
          <p:cNvPr id="3" name="Title 2">
            <a:extLst>
              <a:ext uri="{FF2B5EF4-FFF2-40B4-BE49-F238E27FC236}">
                <a16:creationId xmlns:a16="http://schemas.microsoft.com/office/drawing/2014/main" id="{D70B7032-6B2C-4F48-8971-ECDA1A0D408A}"/>
              </a:ext>
            </a:extLst>
          </p:cNvPr>
          <p:cNvSpPr>
            <a:spLocks noGrp="1"/>
          </p:cNvSpPr>
          <p:nvPr>
            <p:ph type="title"/>
          </p:nvPr>
        </p:nvSpPr>
        <p:spPr/>
        <p:txBody>
          <a:bodyPr>
            <a:normAutofit/>
          </a:bodyPr>
          <a:lstStyle/>
          <a:p>
            <a:r>
              <a:rPr lang="en-US" altLang="zh-CN" dirty="0"/>
              <a:t>B</a:t>
            </a:r>
            <a:r>
              <a:rPr lang="en-US" dirty="0"/>
              <a:t>uild </a:t>
            </a:r>
            <a:r>
              <a:rPr lang="en-US" altLang="zh-CN" dirty="0"/>
              <a:t>A</a:t>
            </a:r>
            <a:r>
              <a:rPr lang="en-US" dirty="0"/>
              <a:t>utomation </a:t>
            </a:r>
            <a:r>
              <a:rPr lang="en-US" altLang="zh-CN" dirty="0"/>
              <a:t>S</a:t>
            </a:r>
            <a:r>
              <a:rPr lang="en-US" dirty="0"/>
              <a:t>oftware</a:t>
            </a:r>
          </a:p>
        </p:txBody>
      </p:sp>
      <p:pic>
        <p:nvPicPr>
          <p:cNvPr id="7" name="Picture 6">
            <a:extLst>
              <a:ext uri="{FF2B5EF4-FFF2-40B4-BE49-F238E27FC236}">
                <a16:creationId xmlns:a16="http://schemas.microsoft.com/office/drawing/2014/main" id="{05C9B931-303B-E747-95A8-FFBB937CF92C}"/>
              </a:ext>
            </a:extLst>
          </p:cNvPr>
          <p:cNvPicPr>
            <a:picLocks noChangeAspect="1"/>
          </p:cNvPicPr>
          <p:nvPr/>
        </p:nvPicPr>
        <p:blipFill>
          <a:blip r:embed="rId3"/>
          <a:stretch>
            <a:fillRect/>
          </a:stretch>
        </p:blipFill>
        <p:spPr>
          <a:xfrm>
            <a:off x="4705643" y="2829624"/>
            <a:ext cx="4381500" cy="1193800"/>
          </a:xfrm>
          <a:prstGeom prst="rect">
            <a:avLst/>
          </a:prstGeom>
        </p:spPr>
      </p:pic>
      <p:pic>
        <p:nvPicPr>
          <p:cNvPr id="8" name="Picture 7">
            <a:extLst>
              <a:ext uri="{FF2B5EF4-FFF2-40B4-BE49-F238E27FC236}">
                <a16:creationId xmlns:a16="http://schemas.microsoft.com/office/drawing/2014/main" id="{C8B34116-EA52-E842-95A7-B822358474D1}"/>
              </a:ext>
            </a:extLst>
          </p:cNvPr>
          <p:cNvPicPr>
            <a:picLocks noChangeAspect="1"/>
          </p:cNvPicPr>
          <p:nvPr/>
        </p:nvPicPr>
        <p:blipFill>
          <a:blip r:embed="rId4"/>
          <a:stretch>
            <a:fillRect/>
          </a:stretch>
        </p:blipFill>
        <p:spPr>
          <a:xfrm>
            <a:off x="5643181" y="4225175"/>
            <a:ext cx="2413000" cy="1866900"/>
          </a:xfrm>
          <a:prstGeom prst="rect">
            <a:avLst/>
          </a:prstGeom>
        </p:spPr>
      </p:pic>
      <p:pic>
        <p:nvPicPr>
          <p:cNvPr id="9" name="Picture 8">
            <a:extLst>
              <a:ext uri="{FF2B5EF4-FFF2-40B4-BE49-F238E27FC236}">
                <a16:creationId xmlns:a16="http://schemas.microsoft.com/office/drawing/2014/main" id="{B2D8BE5A-BF99-534E-A656-5A66DCB31756}"/>
              </a:ext>
            </a:extLst>
          </p:cNvPr>
          <p:cNvPicPr>
            <a:picLocks noChangeAspect="1"/>
          </p:cNvPicPr>
          <p:nvPr/>
        </p:nvPicPr>
        <p:blipFill>
          <a:blip r:embed="rId5"/>
          <a:stretch>
            <a:fillRect/>
          </a:stretch>
        </p:blipFill>
        <p:spPr>
          <a:xfrm>
            <a:off x="5901043" y="801859"/>
            <a:ext cx="2794000" cy="1727200"/>
          </a:xfrm>
          <a:prstGeom prst="rect">
            <a:avLst/>
          </a:prstGeom>
        </p:spPr>
      </p:pic>
    </p:spTree>
    <p:extLst>
      <p:ext uri="{BB962C8B-B14F-4D97-AF65-F5344CB8AC3E}">
        <p14:creationId xmlns:p14="http://schemas.microsoft.com/office/powerpoint/2010/main" val="212141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125893-66AC-7940-8895-7E4AA304263F}"/>
              </a:ext>
            </a:extLst>
          </p:cNvPr>
          <p:cNvPicPr>
            <a:picLocks noGrp="1" noChangeAspect="1"/>
          </p:cNvPicPr>
          <p:nvPr>
            <p:ph idx="1"/>
          </p:nvPr>
        </p:nvPicPr>
        <p:blipFill>
          <a:blip r:embed="rId3"/>
          <a:stretch>
            <a:fillRect/>
          </a:stretch>
        </p:blipFill>
        <p:spPr>
          <a:xfrm>
            <a:off x="1105788" y="981075"/>
            <a:ext cx="6932425" cy="5081588"/>
          </a:xfrm>
          <a:prstGeom prst="rect">
            <a:avLst/>
          </a:prstGeom>
        </p:spPr>
      </p:pic>
      <p:sp>
        <p:nvSpPr>
          <p:cNvPr id="3" name="Title 2">
            <a:extLst>
              <a:ext uri="{FF2B5EF4-FFF2-40B4-BE49-F238E27FC236}">
                <a16:creationId xmlns:a16="http://schemas.microsoft.com/office/drawing/2014/main" id="{7B31EA79-FFF5-EC45-93C6-CC056D339921}"/>
              </a:ext>
            </a:extLst>
          </p:cNvPr>
          <p:cNvSpPr>
            <a:spLocks noGrp="1"/>
          </p:cNvSpPr>
          <p:nvPr>
            <p:ph type="title"/>
          </p:nvPr>
        </p:nvSpPr>
        <p:spPr/>
        <p:txBody>
          <a:bodyPr/>
          <a:lstStyle/>
          <a:p>
            <a:r>
              <a:rPr lang="en-US" altLang="zh-CN" dirty="0"/>
              <a:t>Dependency</a:t>
            </a:r>
            <a:r>
              <a:rPr lang="zh-CN" altLang="en-US" dirty="0"/>
              <a:t> </a:t>
            </a:r>
            <a:r>
              <a:rPr lang="en-US" altLang="zh-CN" dirty="0"/>
              <a:t>Graphs</a:t>
            </a:r>
            <a:endParaRPr lang="en-US" dirty="0"/>
          </a:p>
        </p:txBody>
      </p:sp>
    </p:spTree>
    <p:extLst>
      <p:ext uri="{BB962C8B-B14F-4D97-AF65-F5344CB8AC3E}">
        <p14:creationId xmlns:p14="http://schemas.microsoft.com/office/powerpoint/2010/main" val="258969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31EA79-FFF5-EC45-93C6-CC056D339921}"/>
              </a:ext>
            </a:extLst>
          </p:cNvPr>
          <p:cNvSpPr>
            <a:spLocks noGrp="1"/>
          </p:cNvSpPr>
          <p:nvPr>
            <p:ph type="title"/>
          </p:nvPr>
        </p:nvSpPr>
        <p:spPr/>
        <p:txBody>
          <a:bodyPr/>
          <a:lstStyle/>
          <a:p>
            <a:r>
              <a:rPr lang="en-US" altLang="zh-CN" dirty="0"/>
              <a:t>Dependency</a:t>
            </a:r>
            <a:r>
              <a:rPr lang="zh-CN" altLang="en-US" dirty="0"/>
              <a:t> </a:t>
            </a:r>
            <a:r>
              <a:rPr lang="en-US" altLang="zh-CN" dirty="0"/>
              <a:t>Graphs</a:t>
            </a:r>
            <a:endParaRPr lang="en-US" dirty="0"/>
          </a:p>
        </p:txBody>
      </p:sp>
      <p:pic>
        <p:nvPicPr>
          <p:cNvPr id="9" name="Content Placeholder 8">
            <a:extLst>
              <a:ext uri="{FF2B5EF4-FFF2-40B4-BE49-F238E27FC236}">
                <a16:creationId xmlns:a16="http://schemas.microsoft.com/office/drawing/2014/main" id="{DB90770B-3547-284D-9479-5D928033DB10}"/>
              </a:ext>
            </a:extLst>
          </p:cNvPr>
          <p:cNvPicPr>
            <a:picLocks noGrp="1" noChangeAspect="1"/>
          </p:cNvPicPr>
          <p:nvPr>
            <p:ph idx="1"/>
          </p:nvPr>
        </p:nvPicPr>
        <p:blipFill>
          <a:blip r:embed="rId3"/>
          <a:stretch>
            <a:fillRect/>
          </a:stretch>
        </p:blipFill>
        <p:spPr>
          <a:xfrm>
            <a:off x="131552" y="1908531"/>
            <a:ext cx="8880895" cy="3751290"/>
          </a:xfrm>
          <a:prstGeom prst="rect">
            <a:avLst/>
          </a:prstGeom>
        </p:spPr>
      </p:pic>
    </p:spTree>
    <p:extLst>
      <p:ext uri="{BB962C8B-B14F-4D97-AF65-F5344CB8AC3E}">
        <p14:creationId xmlns:p14="http://schemas.microsoft.com/office/powerpoint/2010/main" val="264202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E2B50E-E2A7-E347-9994-10D3A6BCB518}"/>
              </a:ext>
            </a:extLst>
          </p:cNvPr>
          <p:cNvPicPr>
            <a:picLocks noGrp="1" noChangeAspect="1"/>
          </p:cNvPicPr>
          <p:nvPr>
            <p:ph idx="1"/>
          </p:nvPr>
        </p:nvPicPr>
        <p:blipFill>
          <a:blip r:embed="rId3"/>
          <a:stretch>
            <a:fillRect/>
          </a:stretch>
        </p:blipFill>
        <p:spPr>
          <a:xfrm>
            <a:off x="540741" y="981075"/>
            <a:ext cx="8062519" cy="5081588"/>
          </a:xfrm>
          <a:prstGeom prst="rect">
            <a:avLst/>
          </a:prstGeom>
        </p:spPr>
      </p:pic>
      <p:sp>
        <p:nvSpPr>
          <p:cNvPr id="3" name="Title 2">
            <a:extLst>
              <a:ext uri="{FF2B5EF4-FFF2-40B4-BE49-F238E27FC236}">
                <a16:creationId xmlns:a16="http://schemas.microsoft.com/office/drawing/2014/main" id="{3C03A1F7-0B11-B744-B017-95101FD9AC31}"/>
              </a:ext>
            </a:extLst>
          </p:cNvPr>
          <p:cNvSpPr>
            <a:spLocks noGrp="1"/>
          </p:cNvSpPr>
          <p:nvPr>
            <p:ph type="title"/>
          </p:nvPr>
        </p:nvSpPr>
        <p:spPr/>
        <p:txBody>
          <a:bodyPr>
            <a:normAutofit/>
          </a:bodyPr>
          <a:lstStyle/>
          <a:p>
            <a:r>
              <a:rPr lang="en-US" altLang="zh-CN" dirty="0"/>
              <a:t>Continuous Integration</a:t>
            </a:r>
            <a:endParaRPr lang="en-US" dirty="0"/>
          </a:p>
        </p:txBody>
      </p:sp>
    </p:spTree>
    <p:extLst>
      <p:ext uri="{BB962C8B-B14F-4D97-AF65-F5344CB8AC3E}">
        <p14:creationId xmlns:p14="http://schemas.microsoft.com/office/powerpoint/2010/main" val="143688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01C97F-0635-454A-8751-1508FD6B84C7}"/>
              </a:ext>
            </a:extLst>
          </p:cNvPr>
          <p:cNvSpPr>
            <a:spLocks noGrp="1"/>
          </p:cNvSpPr>
          <p:nvPr>
            <p:ph idx="1"/>
          </p:nvPr>
        </p:nvSpPr>
        <p:spPr/>
        <p:txBody>
          <a:bodyPr/>
          <a:lstStyle/>
          <a:p>
            <a:r>
              <a:rPr lang="en-US" dirty="0"/>
              <a:t>Some</a:t>
            </a:r>
            <a:r>
              <a:rPr lang="zh-CN" altLang="en-US" dirty="0"/>
              <a:t> </a:t>
            </a:r>
            <a:r>
              <a:rPr lang="en-US" altLang="zh-CN" dirty="0"/>
              <a:t>numbers</a:t>
            </a:r>
            <a:r>
              <a:rPr lang="zh-CN" altLang="en-US" dirty="0"/>
              <a:t> </a:t>
            </a:r>
            <a:r>
              <a:rPr lang="en-US" altLang="zh-CN" dirty="0"/>
              <a:t>here:</a:t>
            </a:r>
          </a:p>
          <a:p>
            <a:endParaRPr lang="en-US" altLang="zh-CN" dirty="0"/>
          </a:p>
          <a:p>
            <a:pPr lvl="1"/>
            <a:r>
              <a:rPr lang="en-US" dirty="0"/>
              <a:t>On average, the Google code repository receives over 5,500 code changes per day, which make the CI system run over 100 million test cases per day</a:t>
            </a:r>
            <a:r>
              <a:rPr lang="en-US" altLang="zh-CN" dirty="0"/>
              <a:t>.</a:t>
            </a:r>
            <a:r>
              <a:rPr lang="en-US" dirty="0"/>
              <a:t> </a:t>
            </a:r>
          </a:p>
          <a:p>
            <a:pPr lvl="1"/>
            <a:endParaRPr lang="en-US" dirty="0"/>
          </a:p>
          <a:p>
            <a:pPr lvl="1"/>
            <a:r>
              <a:rPr lang="en-US" dirty="0"/>
              <a:t>Research suggests that build maintenance accounts for 27% and 44% of code and test development, respectively</a:t>
            </a:r>
            <a:r>
              <a:rPr lang="en-US" altLang="zh-CN" dirty="0"/>
              <a:t>.</a:t>
            </a:r>
            <a:endParaRPr lang="en-US" dirty="0"/>
          </a:p>
        </p:txBody>
      </p:sp>
      <p:sp>
        <p:nvSpPr>
          <p:cNvPr id="3" name="Title 2">
            <a:extLst>
              <a:ext uri="{FF2B5EF4-FFF2-40B4-BE49-F238E27FC236}">
                <a16:creationId xmlns:a16="http://schemas.microsoft.com/office/drawing/2014/main" id="{0BFCBCAB-A32A-7248-8A65-B80C2A89BD66}"/>
              </a:ext>
            </a:extLst>
          </p:cNvPr>
          <p:cNvSpPr>
            <a:spLocks noGrp="1"/>
          </p:cNvSpPr>
          <p:nvPr>
            <p:ph type="title"/>
          </p:nvPr>
        </p:nvSpPr>
        <p:spPr/>
        <p:txBody>
          <a:bodyPr/>
          <a:lstStyle/>
          <a:p>
            <a:r>
              <a:rPr lang="en-US" altLang="zh-CN" dirty="0"/>
              <a:t>Issues</a:t>
            </a:r>
            <a:endParaRPr lang="en-US" dirty="0"/>
          </a:p>
        </p:txBody>
      </p:sp>
    </p:spTree>
    <p:extLst>
      <p:ext uri="{BB962C8B-B14F-4D97-AF65-F5344CB8AC3E}">
        <p14:creationId xmlns:p14="http://schemas.microsoft.com/office/powerpoint/2010/main" val="3985240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T" id="{40E7678A-4245-D843-9A94-0F3AA6829684}" vid="{F010DDF2-EC34-C44A-AB34-D4033165F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31134</TotalTime>
  <Words>1841</Words>
  <Application>Microsoft Macintosh PowerPoint</Application>
  <PresentationFormat>On-screen Show (4:3)</PresentationFormat>
  <Paragraphs>206</Paragraphs>
  <Slides>44</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Cambria Math</vt:lpstr>
      <vt:lpstr>Helvetica</vt:lpstr>
      <vt:lpstr>Times New Roman</vt:lpstr>
      <vt:lpstr>Office Theme</vt:lpstr>
      <vt:lpstr>CS 6704 Software Engineering Research Spring 2019</vt:lpstr>
      <vt:lpstr>Background</vt:lpstr>
      <vt:lpstr>Build System</vt:lpstr>
      <vt:lpstr>Java Build Process</vt:lpstr>
      <vt:lpstr>Build Automation Software</vt:lpstr>
      <vt:lpstr>Dependency Graphs</vt:lpstr>
      <vt:lpstr>Dependency Graphs</vt:lpstr>
      <vt:lpstr>Continuous Integration</vt:lpstr>
      <vt:lpstr>Issues</vt:lpstr>
      <vt:lpstr>Problem</vt:lpstr>
      <vt:lpstr>A Motivating Example</vt:lpstr>
      <vt:lpstr>Dependency Granularity </vt:lpstr>
      <vt:lpstr>Drawbacks of file-level dependency</vt:lpstr>
      <vt:lpstr>Target Decomposition</vt:lpstr>
      <vt:lpstr>Trigger Saving</vt:lpstr>
      <vt:lpstr>A Motivating Example</vt:lpstr>
      <vt:lpstr>Formal Equation</vt:lpstr>
      <vt:lpstr>Hardness of Decomposition</vt:lpstr>
      <vt:lpstr>Alternative Solution</vt:lpstr>
      <vt:lpstr>Strongly Connected Components (SCCs) </vt:lpstr>
      <vt:lpstr>Condensation Graph </vt:lpstr>
      <vt:lpstr>Unifying Components</vt:lpstr>
      <vt:lpstr>Avoiding Invalid Decompositions</vt:lpstr>
      <vt:lpstr>Invalid Examples</vt:lpstr>
      <vt:lpstr>Iterative Unification</vt:lpstr>
      <vt:lpstr>Valid Examples</vt:lpstr>
      <vt:lpstr>Constituent Targets</vt:lpstr>
      <vt:lpstr>Dependency Refinement</vt:lpstr>
      <vt:lpstr>Soundness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Empirical Results</vt:lpstr>
      <vt:lpstr>Thank you</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DLRL Hadoop Cluster Upgrade  </dc:title>
  <dc:creator>Microsoft Office User</dc:creator>
  <cp:lastModifiedBy>shen bowen</cp:lastModifiedBy>
  <cp:revision>619</cp:revision>
  <cp:lastPrinted>2019-04-09T14:00:01Z</cp:lastPrinted>
  <dcterms:created xsi:type="dcterms:W3CDTF">2016-03-30T17:58:57Z</dcterms:created>
  <dcterms:modified xsi:type="dcterms:W3CDTF">2019-04-24T18:35:29Z</dcterms:modified>
</cp:coreProperties>
</file>