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52f04c7e0_0_3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52f04c7e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52f04c7e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52f04c7e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52f04c7e0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52f04c7e0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52f04c7e0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52f04c7e0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52f04c7e0_0_3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52f04c7e0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52f04c7e0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52f04c7e0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2f04c7e0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2f04c7e0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52f04c7e0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52f04c7e0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2f04c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2f04c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52f04c7e0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52f04c7e0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2f04c7e0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2f04c7e0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52f04c7e0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52f04c7e0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52f04c7e0_0_3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52f04c7e0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52f04c7e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52f04c7e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2f04c7e0_0_4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52f04c7e0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52f04c7e0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52f04c7e0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52f04c7e0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52f04c7e0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52f04c7e0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52f04c7e0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52f04c7e0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52f04c7e0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52f04c7e0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52f04c7e0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2f04c7e0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2f04c7e0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2f04c7e0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2f04c7e0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52f04c7e0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52f04c7e0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52f04c7e0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52f04c7e0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52f04c7e0_0_6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52f04c7e0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52f04c7e0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52f04c7e0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52f04c7e0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52f04c7e0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52f04c7e0_0_5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52f04c7e0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52f04c7e0_0_6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52f04c7e0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52f04c7e0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52f04c7e0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52f04c7e0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52f04c7e0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52f04c7e0_0_6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52f04c7e0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52f04c7e0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52f04c7e0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52f04c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52f04c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2f04c7e0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2f04c7e0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2f04c7e0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2f04c7e0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2f04c7e0_0_3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2f04c7e0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52f04c7e0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52f04c7e0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55CC"/>
                </a:solidFill>
              </a:rPr>
              <a:t>MAPO: Mining and Recommending API Usage Patterns</a:t>
            </a:r>
            <a:endParaRPr b="1" sz="3600">
              <a:solidFill>
                <a:srgbClr val="1155CC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042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Authors: Hao Zhong, Tao Xie, Lu Zhang, Jian Pei, and Hong Mei (2006)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Presented By: Aabhas Bhatia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155CC"/>
                </a:solidFill>
              </a:rPr>
              <a:t>Code Analyzer</a:t>
            </a:r>
            <a:endParaRPr b="1" sz="2800">
              <a:solidFill>
                <a:srgbClr val="1155CC"/>
              </a:solidFill>
            </a:endParaRPr>
          </a:p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Extracts API usage information from code snippets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Organizes information according to the methods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Code Analyzer - parsing code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Looks at following locations for API method call</a:t>
            </a:r>
            <a:r>
              <a:rPr lang="en" sz="2000"/>
              <a:t>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Super constructor call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Class cast expression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Method call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Class instance creations</a:t>
            </a:r>
            <a:endParaRPr sz="2000"/>
          </a:p>
        </p:txBody>
      </p:sp>
      <p:sp>
        <p:nvSpPr>
          <p:cNvPr id="124" name="Google Shape;124;p23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900" y="3050588"/>
            <a:ext cx="5429250" cy="1838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Code Analyzer - selecting API sequences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asas</a:t>
            </a:r>
            <a:endParaRPr sz="2000"/>
          </a:p>
        </p:txBody>
      </p:sp>
      <p:sp>
        <p:nvSpPr>
          <p:cNvPr id="132" name="Google Shape;132;p24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50" y="1189666"/>
            <a:ext cx="7542299" cy="22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779025"/>
            <a:ext cx="694631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00" y="4300925"/>
            <a:ext cx="4612999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Code Analyzer - selecting API sequences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Choose a subset that covers all API calls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Avoid Method and Common-path overweight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Greedy way - select longest first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Recursive Method Inlining for developer’s methods</a:t>
            </a:r>
            <a:endParaRPr sz="2000"/>
          </a:p>
        </p:txBody>
      </p:sp>
      <p:sp>
        <p:nvSpPr>
          <p:cNvPr id="143" name="Google Shape;143;p25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155CC"/>
                </a:solidFill>
              </a:rPr>
              <a:t>API usage miner</a:t>
            </a:r>
            <a:endParaRPr b="1" sz="2800">
              <a:solidFill>
                <a:srgbClr val="1155CC"/>
              </a:solidFill>
            </a:endParaRPr>
          </a:p>
        </p:txBody>
      </p:sp>
      <p:sp>
        <p:nvSpPr>
          <p:cNvPr id="150" name="Google Shape;150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Groups API usage information into cluster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Mines patterns from each cluster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API usage miner - clustering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Precursor for mining-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Reduce the total scenarios by clustering similar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ones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Different API usage scenarios might interfere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while mining</a:t>
            </a:r>
            <a:endParaRPr sz="2000"/>
          </a:p>
        </p:txBody>
      </p:sp>
      <p:sp>
        <p:nvSpPr>
          <p:cNvPr id="157" name="Google Shape;157;p27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950" y="1802325"/>
            <a:ext cx="2836875" cy="29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Clustering - similarity metrics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average of 3 (equal weights??)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Class Name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Method Name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Called API methods</a:t>
            </a:r>
            <a:endParaRPr sz="2000"/>
          </a:p>
        </p:txBody>
      </p:sp>
      <p:sp>
        <p:nvSpPr>
          <p:cNvPr id="166" name="Google Shape;166;p28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475" y="1902278"/>
            <a:ext cx="3608950" cy="28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225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S</a:t>
            </a:r>
            <a:r>
              <a:rPr b="1" lang="en">
                <a:solidFill>
                  <a:srgbClr val="1155CC"/>
                </a:solidFill>
              </a:rPr>
              <a:t>imilarity metrics - names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5" name="Google Shape;175;p29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32" y="798388"/>
            <a:ext cx="6758843" cy="429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9"/>
          <p:cNvCxnSpPr/>
          <p:nvPr/>
        </p:nvCxnSpPr>
        <p:spPr>
          <a:xfrm>
            <a:off x="2973100" y="1563225"/>
            <a:ext cx="1160700" cy="12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9"/>
          <p:cNvCxnSpPr/>
          <p:nvPr/>
        </p:nvCxnSpPr>
        <p:spPr>
          <a:xfrm flipH="1" rot="10800000">
            <a:off x="2140575" y="1942775"/>
            <a:ext cx="256500" cy="12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9"/>
          <p:cNvCxnSpPr/>
          <p:nvPr/>
        </p:nvCxnSpPr>
        <p:spPr>
          <a:xfrm>
            <a:off x="1629200" y="2162875"/>
            <a:ext cx="1050600" cy="123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9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Similarity metrics - names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7" name="Google Shape;187;p30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30"/>
          <p:cNvCxnSpPr/>
          <p:nvPr/>
        </p:nvCxnSpPr>
        <p:spPr>
          <a:xfrm>
            <a:off x="3351825" y="1771925"/>
            <a:ext cx="1160700" cy="12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30"/>
          <p:cNvCxnSpPr/>
          <p:nvPr/>
        </p:nvCxnSpPr>
        <p:spPr>
          <a:xfrm flipH="1" rot="10800000">
            <a:off x="2032375" y="2113925"/>
            <a:ext cx="256500" cy="12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30"/>
          <p:cNvCxnSpPr/>
          <p:nvPr/>
        </p:nvCxnSpPr>
        <p:spPr>
          <a:xfrm>
            <a:off x="2056800" y="2321700"/>
            <a:ext cx="1050600" cy="123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14" y="793338"/>
            <a:ext cx="6851861" cy="43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9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Similarity metrics - Called API methods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311700" y="80845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Similar feature but with different set of API methods called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two sequences s1 and s2 :</a:t>
            </a:r>
            <a:endParaRPr sz="2000"/>
          </a:p>
        </p:txBody>
      </p:sp>
      <p:sp>
        <p:nvSpPr>
          <p:cNvPr id="199" name="Google Shape;199;p31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800" y="2472000"/>
            <a:ext cx="6439725" cy="9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Motivating Examples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49775" y="12706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Reading File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Pre-written APIs in every language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Can simply use them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Need to look them up</a:t>
            </a:r>
            <a:endParaRPr sz="18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850" y="1116850"/>
            <a:ext cx="3153750" cy="31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API Usage miner - mining from each cluster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Mines frequent API method calls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Sequences with support greater than threshold reported(??)</a:t>
            </a:r>
            <a:endParaRPr sz="2000"/>
          </a:p>
        </p:txBody>
      </p:sp>
      <p:sp>
        <p:nvSpPr>
          <p:cNvPr id="208" name="Google Shape;208;p32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813" y="1115150"/>
            <a:ext cx="26574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0" y="2762100"/>
            <a:ext cx="6621210" cy="8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155CC"/>
                </a:solidFill>
              </a:rPr>
              <a:t>Recommender</a:t>
            </a:r>
            <a:endParaRPr b="1" sz="2800">
              <a:solidFill>
                <a:srgbClr val="1155CC"/>
              </a:solidFill>
            </a:endParaRPr>
          </a:p>
        </p:txBody>
      </p:sp>
      <p:sp>
        <p:nvSpPr>
          <p:cNvPr id="217" name="Google Shape;21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Recommends API usage pattern upon requests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Eclipse plugin ranks and shows code snippets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13" y="103450"/>
            <a:ext cx="7902575" cy="50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Evaluation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29" name="Google Shape;22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Experimental Study - is MAPO effective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Empirical Study - can MAPO lead to lesser bugs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Experimental Study - setup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Mined 20 projects that use Eclipse’s Graphical Editing Framework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Support value 0.7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Filtered out clusters not calling any GEF APIs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93 patterns, 157 API sequences, 856 API methods explored</a:t>
            </a:r>
            <a:endParaRPr sz="2000"/>
          </a:p>
        </p:txBody>
      </p:sp>
      <p:sp>
        <p:nvSpPr>
          <p:cNvPr id="236" name="Google Shape;236;p36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Experimental Study - quantitative comparison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Results were compared against code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searching tools: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Strathcona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Google code Search with limited search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scope(??)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13 tasks created from a book on GEF</a:t>
            </a:r>
            <a:endParaRPr sz="2000"/>
          </a:p>
        </p:txBody>
      </p:sp>
      <p:sp>
        <p:nvSpPr>
          <p:cNvPr id="244" name="Google Shape;244;p37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7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038" y="1285875"/>
            <a:ext cx="35718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Experimental Study - results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53" name="Google Shape;253;p38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50" y="1155575"/>
            <a:ext cx="7619100" cy="389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Experimental Study - design decisions validation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Greedy subsequence selection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Inlining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Clustering</a:t>
            </a:r>
            <a:endParaRPr sz="2000"/>
          </a:p>
        </p:txBody>
      </p:sp>
      <p:sp>
        <p:nvSpPr>
          <p:cNvPr id="262" name="Google Shape;262;p39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9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00" y="1313175"/>
            <a:ext cx="6621210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 rotWithShape="1">
          <a:blip r:embed="rId4">
            <a:alphaModFix/>
          </a:blip>
          <a:srcRect b="10120" l="0" r="0" t="0"/>
          <a:stretch/>
        </p:blipFill>
        <p:spPr>
          <a:xfrm>
            <a:off x="2453625" y="3856700"/>
            <a:ext cx="3936575" cy="6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Experimental </a:t>
            </a:r>
            <a:r>
              <a:rPr b="1" lang="en">
                <a:solidFill>
                  <a:srgbClr val="1155CC"/>
                </a:solidFill>
              </a:rPr>
              <a:t>Study - design decisions validation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72" name="Google Shape;272;p40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0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700" y="1072628"/>
            <a:ext cx="7408575" cy="38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Empirical </a:t>
            </a:r>
            <a:r>
              <a:rPr b="1" lang="en">
                <a:solidFill>
                  <a:srgbClr val="1155CC"/>
                </a:solidFill>
              </a:rPr>
              <a:t>Study - setup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Goal - min bugs for tasks in 1 hour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Task implemented by authors and then code removed to form an incomplete code base(??)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Users can refer MAPO, Google and Strathcona</a:t>
            </a:r>
            <a:endParaRPr sz="2000"/>
          </a:p>
        </p:txBody>
      </p:sp>
      <p:sp>
        <p:nvSpPr>
          <p:cNvPr id="281" name="Google Shape;281;p41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Create HTTP Request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63" y="1017725"/>
            <a:ext cx="6338475" cy="39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892250" y="2898125"/>
            <a:ext cx="19464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keys encoded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Empirical Study - setup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263" y="1289013"/>
            <a:ext cx="5885466" cy="16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025" y="3249450"/>
            <a:ext cx="6139949" cy="11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Empirical Study - results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3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081575"/>
            <a:ext cx="8520599" cy="340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Related Work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05" name="Google Shape;305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Recommending Code Snippets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Mining API properties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Recommending Code Snippets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Strathcona </a:t>
            </a:r>
            <a:r>
              <a:rPr lang="en" sz="1800"/>
              <a:t>locates a set of relevant code snippets from a repository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Prospector </a:t>
            </a:r>
            <a:r>
              <a:rPr lang="en" sz="1800"/>
              <a:t>synthesizes solution jungloids from a jungloid query.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XSnippet</a:t>
            </a:r>
            <a:r>
              <a:rPr lang="en" sz="1800"/>
              <a:t> extends Prospector and adds additional queries, ranking heuristics, and mining algorithms to query a repository for relevant code snippets.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PARSEWeb</a:t>
            </a:r>
            <a:r>
              <a:rPr lang="en" sz="1800"/>
              <a:t> mines snippets from Google code search to                           find solution jungloids.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45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5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700" y="3209375"/>
            <a:ext cx="2820050" cy="15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Mine Association Rules among software </a:t>
            </a:r>
            <a:r>
              <a:rPr lang="en" sz="2000"/>
              <a:t>artifacts</a:t>
            </a:r>
            <a:r>
              <a:rPr lang="en" sz="2000"/>
              <a:t>: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-But properties mined without any temporal information                                                -MAPO mines more complicated API usage patterns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Mine frequent call sequences from API client code or traces</a:t>
            </a:r>
            <a:r>
              <a:rPr lang="en" sz="2000"/>
              <a:t>:                                               -</a:t>
            </a:r>
            <a:r>
              <a:rPr lang="en" sz="1800"/>
              <a:t>MAPO mines patterns related to multiple APIs.                                  -MAPO takes programming context into consideration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Mining API properties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21" name="Google Shape;321;p46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6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63" y="26446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Conclusion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29" name="Google Shape;329;p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Mined patterns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Easier to find snippets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Less snippets to look at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Reduction in bugs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Eclipse IDE </a:t>
            </a:r>
            <a:r>
              <a:rPr lang="en" sz="2400"/>
              <a:t>integration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Discussion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35" name="Google Shape;335;p4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Design decisions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Experiments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Design Decisions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41" name="Google Shape;341;p49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Equal weights to similarity metrics?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about uncommon and security APIs?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when API upgrades?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State of the art clustering schemes?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Threshold for support score?</a:t>
            </a:r>
            <a:endParaRPr sz="2000"/>
          </a:p>
        </p:txBody>
      </p:sp>
      <p:sp>
        <p:nvSpPr>
          <p:cNvPr id="342" name="Google Shape;342;p49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9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050" y="2678975"/>
            <a:ext cx="3475251" cy="18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Experiments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50" name="Google Shape;350;p50"/>
          <p:cNvSpPr txBox="1"/>
          <p:nvPr/>
        </p:nvSpPr>
        <p:spPr>
          <a:xfrm>
            <a:off x="311700" y="1429400"/>
            <a:ext cx="761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Limited Google code search over 20 repos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Scalability</a:t>
            </a:r>
            <a:r>
              <a:rPr lang="en" sz="2000"/>
              <a:t> issues with offline mining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Skeletal of tasks was written by authors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Can I actually use this when writing code from scratch?</a:t>
            </a:r>
            <a:endParaRPr sz="2000"/>
          </a:p>
        </p:txBody>
      </p:sp>
      <p:sp>
        <p:nvSpPr>
          <p:cNvPr id="351" name="Google Shape;351;p50"/>
          <p:cNvSpPr txBox="1"/>
          <p:nvPr/>
        </p:nvSpPr>
        <p:spPr>
          <a:xfrm>
            <a:off x="7078125" y="2859275"/>
            <a:ext cx="965100" cy="17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0"/>
          <p:cNvSpPr txBox="1"/>
          <p:nvPr/>
        </p:nvSpPr>
        <p:spPr>
          <a:xfrm>
            <a:off x="7750175" y="43009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825" y="515700"/>
            <a:ext cx="3697650" cy="17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Thanks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359" name="Google Shape;359;p51"/>
          <p:cNvSpPr txBox="1"/>
          <p:nvPr>
            <p:ph idx="2" type="body"/>
          </p:nvPr>
        </p:nvSpPr>
        <p:spPr>
          <a:xfrm>
            <a:off x="4862500" y="341250"/>
            <a:ext cx="3913800" cy="38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1155CC"/>
                </a:solidFill>
              </a:rPr>
              <a:t>Questions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Add file to body of HTTP request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49775" y="12706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Reading File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Pre-written APIs in every language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Can simply use them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Need to look them up</a:t>
            </a:r>
            <a:endParaRPr sz="18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13" y="928350"/>
            <a:ext cx="8882576" cy="40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The Problem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APIs exist for reuse, </a:t>
            </a:r>
            <a:r>
              <a:rPr b="1" lang="en" sz="2400">
                <a:solidFill>
                  <a:srgbClr val="CC0000"/>
                </a:solidFill>
              </a:rPr>
              <a:t>but</a:t>
            </a:r>
            <a:endParaRPr b="1" sz="2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Complex and difficult to reuse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to organize different API methods together?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750" y="171450"/>
            <a:ext cx="2846300" cy="28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Search for code snippets?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not look at existing code snippets?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Which one is relevant?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APIs to call?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Look at more snippets?</a:t>
            </a:r>
            <a:endParaRPr sz="24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125" y="1956325"/>
            <a:ext cx="3914100" cy="29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151" y="4374200"/>
            <a:ext cx="1367600" cy="4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Solution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11700" y="1429400"/>
            <a:ext cx="754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MAPO - </a:t>
            </a:r>
            <a:r>
              <a:rPr b="1" lang="en" sz="2400">
                <a:solidFill>
                  <a:srgbClr val="6AA84F"/>
                </a:solidFill>
              </a:rPr>
              <a:t>M</a:t>
            </a:r>
            <a:r>
              <a:rPr lang="en" sz="2400"/>
              <a:t>ining </a:t>
            </a:r>
            <a:r>
              <a:rPr b="1" lang="en" sz="2400">
                <a:solidFill>
                  <a:srgbClr val="6AA84F"/>
                </a:solidFill>
              </a:rPr>
              <a:t>A</a:t>
            </a:r>
            <a:r>
              <a:rPr lang="en" sz="2400"/>
              <a:t>PI usage </a:t>
            </a:r>
            <a:r>
              <a:rPr b="1" lang="en" sz="2400">
                <a:solidFill>
                  <a:srgbClr val="6AA84F"/>
                </a:solidFill>
              </a:rPr>
              <a:t>P</a:t>
            </a:r>
            <a:r>
              <a:rPr lang="en" sz="2400"/>
              <a:t>atterns from </a:t>
            </a:r>
            <a:r>
              <a:rPr b="1" lang="en" sz="2400">
                <a:solidFill>
                  <a:srgbClr val="6AA84F"/>
                </a:solidFill>
              </a:rPr>
              <a:t>O</a:t>
            </a:r>
            <a:r>
              <a:rPr lang="en" sz="2400"/>
              <a:t>pen source repositories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Offline mining (scalable??)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Real time recommendations</a:t>
            </a:r>
            <a:endParaRPr sz="2400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20794" l="0" r="0" t="10575"/>
          <a:stretch/>
        </p:blipFill>
        <p:spPr>
          <a:xfrm>
            <a:off x="4770375" y="2077350"/>
            <a:ext cx="3834925" cy="28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100" y="3079150"/>
            <a:ext cx="613425" cy="6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Approach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Code </a:t>
            </a:r>
            <a:r>
              <a:rPr lang="en" sz="2400"/>
              <a:t>Extraction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Pattern Mining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Recommendation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938" y="1017725"/>
            <a:ext cx="7250125" cy="397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Overview</a:t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