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70" r:id="rId13"/>
    <p:sldId id="271" r:id="rId14"/>
    <p:sldId id="269" r:id="rId15"/>
    <p:sldId id="275" r:id="rId16"/>
    <p:sldId id="272" r:id="rId17"/>
    <p:sldId id="273" r:id="rId18"/>
    <p:sldId id="274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2671-CD16-481D-850A-811518845C25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A70726-912F-4FF1-AB71-6CA99AFBB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5DF80-B0F0-4B05-BBAB-BE06712743B0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8580B-8F34-4BDF-92C0-ACCD9B1DD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7F79-AF2E-4226-8E52-F9EA6E23992B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4CDA0-B5FD-48E6-B8D0-64612DB9B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6B04B-281C-4C5F-9F0E-05E7CB88AE1C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25FE-C881-4C14-9728-85779130C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3750A-6B79-4F89-94F5-809D1CD3B5B0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5960-0629-43E6-8771-3D5013F77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D90A-3654-428A-A89D-B638704A6341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E85AC-F4B2-46EE-BA29-24AE24EF2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73F50-CE14-417B-B7EA-F67484C2A838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1F90-5E85-4B31-AD1E-FB19E5B9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977B5-C6E9-4503-97AC-A3DBE8F757CA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EEED-ED65-4D16-A99E-2808A16ED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1B53-1BAD-4AAA-ACF1-C89299CBAD4D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B14A-7230-4AEE-AEFD-672D74B0A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27A1-B73E-428C-84ED-6C1121F42B29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4791-723B-4E57-91FF-B4E116B31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876A7-3D1C-4EE4-AB4B-F9723C68E8D2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99C55-71ED-4DF6-975D-254F1BE94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175711F-EB58-4CD6-B3EF-8FE73C71F811}" type="datetimeFigureOut">
              <a:rPr lang="en-US"/>
              <a:pPr>
                <a:defRPr/>
              </a:pPr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8A733B9-4C69-4ACB-ACE7-239806CE4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 Saoud</a:t>
            </a:r>
          </a:p>
        </p:txBody>
      </p:sp>
      <p:sp>
        <p:nvSpPr>
          <p:cNvPr id="13314" name="Title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Object Based </a:t>
            </a:r>
            <a:br>
              <a:rPr smtClean="0"/>
            </a:br>
            <a:r>
              <a:rPr smtClean="0"/>
              <a:t>Transactional Memory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 Writing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76400" y="2438400"/>
            <a:ext cx="838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1447800" y="1981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66800" y="28956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11"/>
          <p:cNvSpPr txBox="1">
            <a:spLocks noChangeArrowheads="1"/>
          </p:cNvSpPr>
          <p:nvPr/>
        </p:nvSpPr>
        <p:spPr bwMode="auto">
          <a:xfrm>
            <a:off x="609600" y="3505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T1(open)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5146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2438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6" name="TextBox 15"/>
          <p:cNvSpPr txBox="1">
            <a:spLocks noChangeArrowheads="1"/>
          </p:cNvSpPr>
          <p:nvPr/>
        </p:nvSpPr>
        <p:spPr bwMode="auto">
          <a:xfrm>
            <a:off x="3429000" y="251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5200" y="2895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05200" y="3352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20"/>
          <p:cNvSpPr txBox="1">
            <a:spLocks noChangeArrowheads="1"/>
          </p:cNvSpPr>
          <p:nvPr/>
        </p:nvSpPr>
        <p:spPr bwMode="auto">
          <a:xfrm>
            <a:off x="6096000" y="24384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T0: aborted</a:t>
            </a:r>
          </a:p>
        </p:txBody>
      </p:sp>
      <p:cxnSp>
        <p:nvCxnSpPr>
          <p:cNvPr id="23" name="Straight Arrow Connector 22"/>
          <p:cNvCxnSpPr>
            <a:stCxn id="17" idx="3"/>
            <a:endCxn id="24" idx="1"/>
          </p:cNvCxnSpPr>
          <p:nvPr/>
        </p:nvCxnSpPr>
        <p:spPr>
          <a:xfrm flipV="1">
            <a:off x="4876800" y="30861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2819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4876800" y="36195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19800" y="3505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1981200" y="31242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52800" y="4267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47" name="TextBox 30"/>
          <p:cNvSpPr txBox="1">
            <a:spLocks noChangeArrowheads="1"/>
          </p:cNvSpPr>
          <p:nvPr/>
        </p:nvSpPr>
        <p:spPr bwMode="auto">
          <a:xfrm>
            <a:off x="3276600" y="4343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52800" y="4724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52800" y="51816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35" name="Straight Arrow Connector 34"/>
          <p:cNvCxnSpPr>
            <a:stCxn id="33" idx="3"/>
            <a:endCxn id="30" idx="1"/>
          </p:cNvCxnSpPr>
          <p:nvPr/>
        </p:nvCxnSpPr>
        <p:spPr>
          <a:xfrm flipV="1">
            <a:off x="4724400" y="37719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724400" y="49530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867400" y="4648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24400" y="4495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4" name="TextBox 39"/>
          <p:cNvSpPr txBox="1">
            <a:spLocks noChangeArrowheads="1"/>
          </p:cNvSpPr>
          <p:nvPr/>
        </p:nvSpPr>
        <p:spPr bwMode="auto">
          <a:xfrm>
            <a:off x="6019800" y="4343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 active</a:t>
            </a:r>
          </a:p>
        </p:txBody>
      </p:sp>
      <p:cxnSp>
        <p:nvCxnSpPr>
          <p:cNvPr id="42" name="Shape 41"/>
          <p:cNvCxnSpPr>
            <a:stCxn id="30" idx="3"/>
          </p:cNvCxnSpPr>
          <p:nvPr/>
        </p:nvCxnSpPr>
        <p:spPr>
          <a:xfrm>
            <a:off x="7620000" y="3771900"/>
            <a:ext cx="609600" cy="1333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7467600" y="5105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7" name="TextBox 45"/>
          <p:cNvSpPr txBox="1">
            <a:spLocks noChangeArrowheads="1"/>
          </p:cNvSpPr>
          <p:nvPr/>
        </p:nvSpPr>
        <p:spPr bwMode="auto">
          <a:xfrm>
            <a:off x="8153400" y="3810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Copy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 Writing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76400" y="2438400"/>
            <a:ext cx="838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1447800" y="1981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66800" y="28956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11"/>
          <p:cNvSpPr txBox="1">
            <a:spLocks noChangeArrowheads="1"/>
          </p:cNvSpPr>
          <p:nvPr/>
        </p:nvSpPr>
        <p:spPr bwMode="auto">
          <a:xfrm>
            <a:off x="609600" y="35052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T1(open) Active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5146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2438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60" name="TextBox 15"/>
          <p:cNvSpPr txBox="1">
            <a:spLocks noChangeArrowheads="1"/>
          </p:cNvSpPr>
          <p:nvPr/>
        </p:nvSpPr>
        <p:spPr bwMode="auto">
          <a:xfrm>
            <a:off x="3429000" y="251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5200" y="2895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05200" y="3352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TextBox 20"/>
          <p:cNvSpPr txBox="1">
            <a:spLocks noChangeArrowheads="1"/>
          </p:cNvSpPr>
          <p:nvPr/>
        </p:nvSpPr>
        <p:spPr bwMode="auto">
          <a:xfrm>
            <a:off x="6096000" y="24384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T0: Active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953000" y="3124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2819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4876800" y="36195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19800" y="3505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sp>
        <p:nvSpPr>
          <p:cNvPr id="23569" name="TextBox 18"/>
          <p:cNvSpPr txBox="1">
            <a:spLocks noChangeArrowheads="1"/>
          </p:cNvSpPr>
          <p:nvPr/>
        </p:nvSpPr>
        <p:spPr bwMode="auto">
          <a:xfrm>
            <a:off x="685800" y="4271963"/>
            <a:ext cx="79248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 transaction goes through a novel contention management protocol to decide whether to abort itself or the TM Object's current ACTIVE owner transaction.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Perpetua" pitchFamily="18" charset="0"/>
              </a:rPr>
              <a:t>aggressive –always/immediately aborts conflicting transaction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Perpetua" pitchFamily="18" charset="0"/>
              </a:rPr>
              <a:t>polite –adaptive back-off</a:t>
            </a:r>
          </a:p>
          <a:p>
            <a:r>
              <a:rPr lang="en-US">
                <a:latin typeface="Perpetua" pitchFamily="18" charset="0"/>
              </a:rPr>
              <a:t>contention reduced by “early release”: reference to object dropped before transaction commits and subsequent changes to the released object does not jeopardize consistency</a:t>
            </a:r>
          </a:p>
          <a:p>
            <a:endParaRPr lang="en-US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 Reading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76400" y="2438400"/>
            <a:ext cx="838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1447800" y="1981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1524000" y="36576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TextBox 11"/>
          <p:cNvSpPr txBox="1">
            <a:spLocks noChangeArrowheads="1"/>
          </p:cNvSpPr>
          <p:nvPr/>
        </p:nvSpPr>
        <p:spPr bwMode="auto">
          <a:xfrm>
            <a:off x="609600" y="3505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 Active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5146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2438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4" name="TextBox 15"/>
          <p:cNvSpPr txBox="1">
            <a:spLocks noChangeArrowheads="1"/>
          </p:cNvSpPr>
          <p:nvPr/>
        </p:nvSpPr>
        <p:spPr bwMode="auto">
          <a:xfrm>
            <a:off x="3429000" y="251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5200" y="2895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05200" y="3352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Box 20"/>
          <p:cNvSpPr txBox="1">
            <a:spLocks noChangeArrowheads="1"/>
          </p:cNvSpPr>
          <p:nvPr/>
        </p:nvSpPr>
        <p:spPr bwMode="auto">
          <a:xfrm>
            <a:off x="6019800" y="24384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T0: Committed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953000" y="3124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2819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4876800" y="36195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19800" y="3505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3400" y="38100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Read only list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71600" y="44958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86000" y="47244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86000" y="5334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Value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86000" y="58674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Next</a:t>
            </a:r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 rot="5400000">
            <a:off x="2609850" y="66103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429000" y="3352800"/>
            <a:ext cx="25146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 Reading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76400" y="2438400"/>
            <a:ext cx="838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1447800" y="1981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1524000" y="36576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extBox 11"/>
          <p:cNvSpPr txBox="1">
            <a:spLocks noChangeArrowheads="1"/>
          </p:cNvSpPr>
          <p:nvPr/>
        </p:nvSpPr>
        <p:spPr bwMode="auto">
          <a:xfrm>
            <a:off x="609600" y="3505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 Active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5146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2438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8" name="TextBox 15"/>
          <p:cNvSpPr txBox="1">
            <a:spLocks noChangeArrowheads="1"/>
          </p:cNvSpPr>
          <p:nvPr/>
        </p:nvSpPr>
        <p:spPr bwMode="auto">
          <a:xfrm>
            <a:off x="3429000" y="251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5200" y="2895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05200" y="3352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TextBox 20"/>
          <p:cNvSpPr txBox="1">
            <a:spLocks noChangeArrowheads="1"/>
          </p:cNvSpPr>
          <p:nvPr/>
        </p:nvSpPr>
        <p:spPr bwMode="auto">
          <a:xfrm>
            <a:off x="6019800" y="24384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T0: Committed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953000" y="3124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2819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4876800" y="36195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19800" y="3505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3400" y="3810000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Read only list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71600" y="44958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86000" y="47244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86000" y="5334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Value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286000" y="58674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Next</a:t>
            </a:r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 rot="5400000">
            <a:off x="2609850" y="66103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429000" y="4038600"/>
            <a:ext cx="2667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FSTM</a:t>
            </a: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090738"/>
            <a:ext cx="6705600" cy="3286125"/>
          </a:xfrm>
        </p:spPr>
      </p:pic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1447800" y="5257800"/>
            <a:ext cx="662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Perpetua" pitchFamily="18" charset="0"/>
            </a:endParaRPr>
          </a:p>
          <a:p>
            <a:r>
              <a:rPr lang="en-US">
                <a:latin typeface="Perpetua" pitchFamily="18" charset="0"/>
              </a:rPr>
              <a:t>Conflicts among transactions are detected and resolved at commit-time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FSTM</a:t>
            </a: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090738"/>
            <a:ext cx="6705600" cy="3286125"/>
          </a:xfrm>
        </p:spPr>
      </p:pic>
      <p:cxnSp>
        <p:nvCxnSpPr>
          <p:cNvPr id="7" name="Straight Arrow Connector 6"/>
          <p:cNvCxnSpPr/>
          <p:nvPr/>
        </p:nvCxnSpPr>
        <p:spPr>
          <a:xfrm rot="10800000">
            <a:off x="1905000" y="24384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2133600" y="2286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2476500" y="23241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4" name="TextBox 19"/>
          <p:cNvSpPr txBox="1">
            <a:spLocks noChangeArrowheads="1"/>
          </p:cNvSpPr>
          <p:nvPr/>
        </p:nvSpPr>
        <p:spPr bwMode="auto">
          <a:xfrm>
            <a:off x="914400" y="2438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Aborted</a:t>
            </a:r>
          </a:p>
        </p:txBody>
      </p:sp>
      <p:sp>
        <p:nvSpPr>
          <p:cNvPr id="27655" name="TextBox 20"/>
          <p:cNvSpPr txBox="1">
            <a:spLocks noChangeArrowheads="1"/>
          </p:cNvSpPr>
          <p:nvPr/>
        </p:nvSpPr>
        <p:spPr bwMode="auto">
          <a:xfrm>
            <a:off x="914400" y="19050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Committed </a:t>
            </a:r>
          </a:p>
        </p:txBody>
      </p:sp>
      <p:sp>
        <p:nvSpPr>
          <p:cNvPr id="27656" name="TextBox 21"/>
          <p:cNvSpPr txBox="1">
            <a:spLocks noChangeArrowheads="1"/>
          </p:cNvSpPr>
          <p:nvPr/>
        </p:nvSpPr>
        <p:spPr bwMode="auto">
          <a:xfrm>
            <a:off x="2209800" y="16002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Read_checking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Commit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Acquire </a:t>
            </a:r>
          </a:p>
          <a:p>
            <a:pPr eaLnBrk="1" hangingPunct="1"/>
            <a:endParaRPr lang="en-US" sz="2800" smtClean="0"/>
          </a:p>
          <a:p>
            <a:pPr lvl="1" eaLnBrk="1" hangingPunct="1"/>
            <a:r>
              <a:rPr lang="en-US" sz="2000" smtClean="0"/>
              <a:t>Acquire each object in the read-write list in global total order using atomic CAS for each object</a:t>
            </a:r>
          </a:p>
          <a:p>
            <a:pPr lvl="2" eaLnBrk="1" hangingPunct="1"/>
            <a:r>
              <a:rPr lang="en-US" sz="1800" smtClean="0"/>
              <a:t>Abort if conflict with committed transaction detected</a:t>
            </a:r>
          </a:p>
          <a:p>
            <a:pPr lvl="2" eaLnBrk="1" hangingPunct="1"/>
            <a:r>
              <a:rPr lang="en-US" sz="1800" smtClean="0"/>
              <a:t>Help if conflict with uncommitted transaction detected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Commit 2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Read-checking 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Verify consistency of each object in the read-only list </a:t>
            </a:r>
          </a:p>
          <a:p>
            <a:pPr lvl="2" eaLnBrk="1" hangingPunct="1"/>
            <a:r>
              <a:rPr lang="en-US" smtClean="0"/>
              <a:t>Abort if change is detected in object held by Undecided transaction	</a:t>
            </a:r>
          </a:p>
          <a:p>
            <a:pPr lvl="2" eaLnBrk="1" hangingPunct="1"/>
            <a:r>
              <a:rPr lang="en-US" smtClean="0"/>
              <a:t>If conflict detected with Read-checking transaction:</a:t>
            </a:r>
          </a:p>
          <a:p>
            <a:pPr lvl="3" eaLnBrk="1" hangingPunct="1"/>
            <a:r>
              <a:rPr lang="en-US" smtClean="0"/>
              <a:t>Help if other transaction precedes current transaction</a:t>
            </a:r>
          </a:p>
          <a:p>
            <a:pPr lvl="3" eaLnBrk="1" hangingPunct="1"/>
            <a:r>
              <a:rPr lang="en-US" smtClean="0"/>
              <a:t>Abort if current transaction precedes other transaction</a:t>
            </a:r>
          </a:p>
          <a:p>
            <a:pPr eaLnBrk="1" hangingPunct="1"/>
            <a:r>
              <a:rPr lang="en-US" smtClean="0"/>
              <a:t>Release acquired transactions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</a:t>
            </a: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3" y="1371600"/>
            <a:ext cx="8856662" cy="51831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Resent trends go towards object based SMT because it’s dynamic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Word-based STM systems are more suitable for data structures that may require concurrent access at a high level of granularity (e.g. multi-dimensional arrays).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Dynamic Software Transactional Memory (DSTM)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9763" y="2500313"/>
            <a:ext cx="5781675" cy="2466975"/>
          </a:xfrm>
        </p:spPr>
      </p:pic>
      <p:cxnSp>
        <p:nvCxnSpPr>
          <p:cNvPr id="6" name="Straight Arrow Connector 5"/>
          <p:cNvCxnSpPr/>
          <p:nvPr/>
        </p:nvCxnSpPr>
        <p:spPr>
          <a:xfrm rot="5400000">
            <a:off x="1828800" y="32004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295400" y="4038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914400" y="541020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The locator is the main key to the design of the DSTM.</a:t>
            </a:r>
          </a:p>
          <a:p>
            <a:r>
              <a:rPr lang="en-US">
                <a:latin typeface="Perpetua" pitchFamily="18" charset="0"/>
              </a:rPr>
              <a:t>Every pointer goes through a level of indirection.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Dynamic Software Transactional Memory (DSTM)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9763" y="2500313"/>
            <a:ext cx="5781675" cy="2466975"/>
          </a:xfrm>
        </p:spPr>
      </p:pic>
      <p:cxnSp>
        <p:nvCxnSpPr>
          <p:cNvPr id="6" name="Straight Arrow Connector 5"/>
          <p:cNvCxnSpPr/>
          <p:nvPr/>
        </p:nvCxnSpPr>
        <p:spPr>
          <a:xfrm rot="5400000">
            <a:off x="1828800" y="32004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1295400" y="4038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553200" y="26670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629400" y="22860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05600" y="28194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14"/>
          <p:cNvSpPr txBox="1">
            <a:spLocks noChangeArrowheads="1"/>
          </p:cNvSpPr>
          <p:nvPr/>
        </p:nvSpPr>
        <p:spPr bwMode="auto">
          <a:xfrm>
            <a:off x="7467600" y="2057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Active </a:t>
            </a:r>
          </a:p>
        </p:txBody>
      </p:sp>
      <p:sp>
        <p:nvSpPr>
          <p:cNvPr id="16393" name="TextBox 15"/>
          <p:cNvSpPr txBox="1">
            <a:spLocks noChangeArrowheads="1"/>
          </p:cNvSpPr>
          <p:nvPr/>
        </p:nvSpPr>
        <p:spPr bwMode="auto">
          <a:xfrm>
            <a:off x="7620000" y="2514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committed</a:t>
            </a:r>
          </a:p>
        </p:txBody>
      </p:sp>
      <p:sp>
        <p:nvSpPr>
          <p:cNvPr id="16394" name="TextBox 16"/>
          <p:cNvSpPr txBox="1">
            <a:spLocks noChangeArrowheads="1"/>
          </p:cNvSpPr>
          <p:nvPr/>
        </p:nvSpPr>
        <p:spPr bwMode="auto">
          <a:xfrm>
            <a:off x="7543800" y="2971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Aborted</a:t>
            </a:r>
          </a:p>
        </p:txBody>
      </p:sp>
      <p:sp>
        <p:nvSpPr>
          <p:cNvPr id="16395" name="TextBox 17"/>
          <p:cNvSpPr txBox="1">
            <a:spLocks noChangeArrowheads="1"/>
          </p:cNvSpPr>
          <p:nvPr/>
        </p:nvSpPr>
        <p:spPr bwMode="auto">
          <a:xfrm>
            <a:off x="685800" y="4648200"/>
            <a:ext cx="8229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If the transaction is ACTIVE or ABORTED, the most recent valid version of the data object is the old version referenced by the locator.</a:t>
            </a:r>
          </a:p>
          <a:p>
            <a:endParaRPr lang="en-US">
              <a:latin typeface="Perpetua" pitchFamily="18" charset="0"/>
            </a:endParaRPr>
          </a:p>
          <a:p>
            <a:r>
              <a:rPr lang="en-US">
                <a:latin typeface="Perpetua" pitchFamily="18" charset="0"/>
              </a:rPr>
              <a:t> If the transaction is COMMITTED, the most recent valid version of the data object is the new version referenced by the locator.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Dynamic Software Transactional Memory (DSTM)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9763" y="2500313"/>
            <a:ext cx="5781675" cy="2466975"/>
          </a:xfrm>
        </p:spPr>
      </p:pic>
      <p:cxnSp>
        <p:nvCxnSpPr>
          <p:cNvPr id="6" name="Straight Arrow Connector 5"/>
          <p:cNvCxnSpPr/>
          <p:nvPr/>
        </p:nvCxnSpPr>
        <p:spPr>
          <a:xfrm rot="5400000">
            <a:off x="1828800" y="32004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1295400" y="4038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553200" y="26670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629400" y="22860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05600" y="28194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7467600" y="2057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Active </a:t>
            </a:r>
          </a:p>
        </p:txBody>
      </p:sp>
      <p:sp>
        <p:nvSpPr>
          <p:cNvPr id="17417" name="TextBox 15"/>
          <p:cNvSpPr txBox="1">
            <a:spLocks noChangeArrowheads="1"/>
          </p:cNvSpPr>
          <p:nvPr/>
        </p:nvSpPr>
        <p:spPr bwMode="auto">
          <a:xfrm>
            <a:off x="7620000" y="2514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Committed</a:t>
            </a:r>
          </a:p>
        </p:txBody>
      </p:sp>
      <p:sp>
        <p:nvSpPr>
          <p:cNvPr id="17418" name="TextBox 16"/>
          <p:cNvSpPr txBox="1">
            <a:spLocks noChangeArrowheads="1"/>
          </p:cNvSpPr>
          <p:nvPr/>
        </p:nvSpPr>
        <p:spPr bwMode="auto">
          <a:xfrm>
            <a:off x="7543800" y="2971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Aborted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629400" y="38100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8"/>
          <p:cNvSpPr txBox="1">
            <a:spLocks noChangeArrowheads="1"/>
          </p:cNvSpPr>
          <p:nvPr/>
        </p:nvSpPr>
        <p:spPr bwMode="auto">
          <a:xfrm>
            <a:off x="7315200" y="43434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Data to be Modified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5867401" y="5029200"/>
            <a:ext cx="914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2" name="TextBox 22"/>
          <p:cNvSpPr txBox="1">
            <a:spLocks noChangeArrowheads="1"/>
          </p:cNvSpPr>
          <p:nvPr/>
        </p:nvSpPr>
        <p:spPr bwMode="auto">
          <a:xfrm>
            <a:off x="5410200" y="5486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Current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 Writing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76400" y="2438400"/>
            <a:ext cx="838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447800" y="1981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66800" y="28956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TextBox 11"/>
          <p:cNvSpPr txBox="1">
            <a:spLocks noChangeArrowheads="1"/>
          </p:cNvSpPr>
          <p:nvPr/>
        </p:nvSpPr>
        <p:spPr bwMode="auto">
          <a:xfrm>
            <a:off x="609600" y="3505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T1(open)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 Writing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76400" y="2438400"/>
            <a:ext cx="838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1447800" y="1981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66800" y="28956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609600" y="3505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T1(open)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5146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2438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3429000" y="251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5200" y="2895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05200" y="3352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8" name="TextBox 20"/>
          <p:cNvSpPr txBox="1">
            <a:spLocks noChangeArrowheads="1"/>
          </p:cNvSpPr>
          <p:nvPr/>
        </p:nvSpPr>
        <p:spPr bwMode="auto">
          <a:xfrm>
            <a:off x="6096000" y="24384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T0: committed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953000" y="3124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2819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4876800" y="36195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19800" y="3505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 Writing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76400" y="2438400"/>
            <a:ext cx="838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1447800" y="1981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66800" y="28956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11"/>
          <p:cNvSpPr txBox="1">
            <a:spLocks noChangeArrowheads="1"/>
          </p:cNvSpPr>
          <p:nvPr/>
        </p:nvSpPr>
        <p:spPr bwMode="auto">
          <a:xfrm>
            <a:off x="609600" y="3505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T1(open)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5146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2438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8" name="TextBox 15"/>
          <p:cNvSpPr txBox="1">
            <a:spLocks noChangeArrowheads="1"/>
          </p:cNvSpPr>
          <p:nvPr/>
        </p:nvSpPr>
        <p:spPr bwMode="auto">
          <a:xfrm>
            <a:off x="3429000" y="251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5200" y="2895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05200" y="3352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20"/>
          <p:cNvSpPr txBox="1">
            <a:spLocks noChangeArrowheads="1"/>
          </p:cNvSpPr>
          <p:nvPr/>
        </p:nvSpPr>
        <p:spPr bwMode="auto">
          <a:xfrm>
            <a:off x="6096000" y="24384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T0: committed</a:t>
            </a:r>
          </a:p>
        </p:txBody>
      </p:sp>
      <p:cxnSp>
        <p:nvCxnSpPr>
          <p:cNvPr id="23" name="Straight Arrow Connector 22"/>
          <p:cNvCxnSpPr>
            <a:stCxn id="17" idx="3"/>
            <a:endCxn id="24" idx="1"/>
          </p:cNvCxnSpPr>
          <p:nvPr/>
        </p:nvCxnSpPr>
        <p:spPr>
          <a:xfrm flipV="1">
            <a:off x="4876800" y="30861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2819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4876800" y="36195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19800" y="3505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1981200" y="31242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52800" y="4267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99" name="TextBox 30"/>
          <p:cNvSpPr txBox="1">
            <a:spLocks noChangeArrowheads="1"/>
          </p:cNvSpPr>
          <p:nvPr/>
        </p:nvSpPr>
        <p:spPr bwMode="auto">
          <a:xfrm>
            <a:off x="3276600" y="4343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52800" y="4724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52800" y="51816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 flipV="1">
            <a:off x="4724400" y="3200400"/>
            <a:ext cx="1295400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724400" y="49530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867400" y="4648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24400" y="4495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6" name="TextBox 39"/>
          <p:cNvSpPr txBox="1">
            <a:spLocks noChangeArrowheads="1"/>
          </p:cNvSpPr>
          <p:nvPr/>
        </p:nvSpPr>
        <p:spPr bwMode="auto">
          <a:xfrm>
            <a:off x="6019800" y="4343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 active</a:t>
            </a:r>
          </a:p>
        </p:txBody>
      </p:sp>
      <p:cxnSp>
        <p:nvCxnSpPr>
          <p:cNvPr id="42" name="Shape 41"/>
          <p:cNvCxnSpPr>
            <a:stCxn id="24" idx="3"/>
          </p:cNvCxnSpPr>
          <p:nvPr/>
        </p:nvCxnSpPr>
        <p:spPr>
          <a:xfrm>
            <a:off x="7620000" y="3086100"/>
            <a:ext cx="609600" cy="2019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7467600" y="5105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9" name="TextBox 45"/>
          <p:cNvSpPr txBox="1">
            <a:spLocks noChangeArrowheads="1"/>
          </p:cNvSpPr>
          <p:nvPr/>
        </p:nvSpPr>
        <p:spPr bwMode="auto">
          <a:xfrm>
            <a:off x="8153400" y="3810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Copy</a:t>
            </a:r>
          </a:p>
        </p:txBody>
      </p:sp>
      <p:sp>
        <p:nvSpPr>
          <p:cNvPr id="20510" name="TextBox 46"/>
          <p:cNvSpPr txBox="1">
            <a:spLocks noChangeArrowheads="1"/>
          </p:cNvSpPr>
          <p:nvPr/>
        </p:nvSpPr>
        <p:spPr bwMode="auto">
          <a:xfrm>
            <a:off x="381000" y="5715000"/>
            <a:ext cx="853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A successful CAS guarantees that the current transaction is visible to the entire concurrent system. A failure in CAS implies that some other transaction has opened (acquired) the TM Object in between.</a:t>
            </a:r>
          </a:p>
        </p:txBody>
      </p:sp>
      <p:sp>
        <p:nvSpPr>
          <p:cNvPr id="48" name="Bent Arrow 47"/>
          <p:cNvSpPr/>
          <p:nvPr/>
        </p:nvSpPr>
        <p:spPr>
          <a:xfrm rot="8763134">
            <a:off x="2476500" y="2825750"/>
            <a:ext cx="298450" cy="2508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12" name="TextBox 48"/>
          <p:cNvSpPr txBox="1">
            <a:spLocks noChangeArrowheads="1"/>
          </p:cNvSpPr>
          <p:nvPr/>
        </p:nvSpPr>
        <p:spPr bwMode="auto">
          <a:xfrm>
            <a:off x="2667000" y="2895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CAS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For Writing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676400" y="2438400"/>
            <a:ext cx="838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1447800" y="1981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Handler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66800" y="28956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609600" y="3505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T1(open)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5146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2438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2" name="TextBox 15"/>
          <p:cNvSpPr txBox="1">
            <a:spLocks noChangeArrowheads="1"/>
          </p:cNvSpPr>
          <p:nvPr/>
        </p:nvSpPr>
        <p:spPr bwMode="auto">
          <a:xfrm>
            <a:off x="3429000" y="251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Transaction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5200" y="2895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New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05200" y="33528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Old object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2667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6" name="TextBox 20"/>
          <p:cNvSpPr txBox="1">
            <a:spLocks noChangeArrowheads="1"/>
          </p:cNvSpPr>
          <p:nvPr/>
        </p:nvSpPr>
        <p:spPr bwMode="auto">
          <a:xfrm>
            <a:off x="6096000" y="24384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T0: Aborted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953000" y="3124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2819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  <p:cxnSp>
        <p:nvCxnSpPr>
          <p:cNvPr id="26" name="Straight Arrow Connector 25"/>
          <p:cNvCxnSpPr>
            <a:stCxn id="18" idx="3"/>
          </p:cNvCxnSpPr>
          <p:nvPr/>
        </p:nvCxnSpPr>
        <p:spPr>
          <a:xfrm>
            <a:off x="4876800" y="36195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19800" y="3505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Object Data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469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Franklin Gothic Book</vt:lpstr>
      <vt:lpstr>Perpetua</vt:lpstr>
      <vt:lpstr>Wingdings 2</vt:lpstr>
      <vt:lpstr>Calibri</vt:lpstr>
      <vt:lpstr>Equity</vt:lpstr>
      <vt:lpstr>Equity</vt:lpstr>
      <vt:lpstr>Equity</vt:lpstr>
      <vt:lpstr>Equity</vt:lpstr>
      <vt:lpstr>Equity</vt:lpstr>
      <vt:lpstr>Object Based  Transactional Memory</vt:lpstr>
      <vt:lpstr>Introduction</vt:lpstr>
      <vt:lpstr>Dynamic Software Transactional Memory (DSTM)</vt:lpstr>
      <vt:lpstr>Dynamic Software Transactional Memory (DSTM)</vt:lpstr>
      <vt:lpstr>Dynamic Software Transactional Memory (DSTM)</vt:lpstr>
      <vt:lpstr>Open For Writing</vt:lpstr>
      <vt:lpstr>Open For Writing</vt:lpstr>
      <vt:lpstr>Open For Writing</vt:lpstr>
      <vt:lpstr>Open For Writing</vt:lpstr>
      <vt:lpstr>Open For Writing</vt:lpstr>
      <vt:lpstr>Open For Writing</vt:lpstr>
      <vt:lpstr>Open For Reading</vt:lpstr>
      <vt:lpstr>Open For Reading</vt:lpstr>
      <vt:lpstr>FSTM</vt:lpstr>
      <vt:lpstr>FSTM</vt:lpstr>
      <vt:lpstr>Commit</vt:lpstr>
      <vt:lpstr>Commit 2</vt:lpstr>
      <vt:lpstr>Comparison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Based  Transactional Memory</dc:title>
  <dc:creator>Your account</dc:creator>
  <cp:lastModifiedBy>Dennis Kafura</cp:lastModifiedBy>
  <cp:revision>5</cp:revision>
  <dcterms:created xsi:type="dcterms:W3CDTF">2009-09-29T19:13:34Z</dcterms:created>
  <dcterms:modified xsi:type="dcterms:W3CDTF">2009-10-01T15:55:48Z</dcterms:modified>
</cp:coreProperties>
</file>