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7" r:id="rId12"/>
    <p:sldId id="268" r:id="rId13"/>
    <p:sldId id="270" r:id="rId14"/>
    <p:sldId id="273" r:id="rId15"/>
    <p:sldId id="272" r:id="rId16"/>
    <p:sldId id="271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567" autoAdjust="0"/>
  </p:normalViewPr>
  <p:slideViewPr>
    <p:cSldViewPr>
      <p:cViewPr varScale="1">
        <p:scale>
          <a:sx n="84" d="100"/>
          <a:sy n="84" d="100"/>
        </p:scale>
        <p:origin x="-54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fld id="{BC3A916B-96D5-4B1F-A092-778937F6ED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-128"/>
                  <a:cs typeface="+mn-cs"/>
                </a:endParaRPr>
              </a:p>
            </p:txBody>
          </p:sp>
        </p:grpSp>
      </p:grp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charset="-128"/>
              <a:cs typeface="+mn-cs"/>
            </a:endParaRPr>
          </a:p>
        </p:txBody>
      </p:sp>
      <p:pic>
        <p:nvPicPr>
          <p:cNvPr id="19" name="Picture 22" descr="vt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29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09/22/2009</a:t>
            </a:r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CS 5204 – Fall 2009</a:t>
            </a:r>
          </a:p>
        </p:txBody>
      </p:sp>
      <p:sp>
        <p:nvSpPr>
          <p:cNvPr id="22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530ED-BBA4-42B1-BB2D-058FEBE2E7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charset="-128"/>
              <a:cs typeface="+mn-cs"/>
            </a:endParaRPr>
          </a:p>
        </p:txBody>
      </p:sp>
      <p:pic>
        <p:nvPicPr>
          <p:cNvPr id="15" name="Picture 18" descr="vt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45"/>
          <p:cNvSpPr txBox="1">
            <a:spLocks noChangeArrowheads="1"/>
          </p:cNvSpPr>
          <p:nvPr userDrawn="1"/>
        </p:nvSpPr>
        <p:spPr bwMode="auto">
          <a:xfrm>
            <a:off x="6477000" y="152400"/>
            <a:ext cx="2057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 dirty="0">
                <a:ea typeface="ＭＳ Ｐゴシック" charset="-128"/>
                <a:cs typeface="+mn-cs"/>
              </a:rPr>
              <a:t>Transactional 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5204 – Fall, 2008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39DBE-71CE-4AAB-BC2C-AB85514C0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charset="-128"/>
              <a:cs typeface="+mn-cs"/>
            </a:endParaRPr>
          </a:p>
        </p:txBody>
      </p:sp>
      <p:pic>
        <p:nvPicPr>
          <p:cNvPr id="15" name="Picture 18" descr="vt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45"/>
          <p:cNvSpPr txBox="1">
            <a:spLocks noChangeArrowheads="1"/>
          </p:cNvSpPr>
          <p:nvPr userDrawn="1"/>
        </p:nvSpPr>
        <p:spPr bwMode="auto">
          <a:xfrm>
            <a:off x="6477000" y="152400"/>
            <a:ext cx="2057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 dirty="0">
                <a:ea typeface="ＭＳ Ｐゴシック" charset="-128"/>
                <a:cs typeface="+mn-cs"/>
              </a:rPr>
              <a:t>Transactional Memory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5204 – Fall, 2008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9FF62-0A59-4F5F-9878-599C8BD45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charset="-128"/>
              <a:cs typeface="+mn-cs"/>
            </a:endParaRPr>
          </a:p>
        </p:txBody>
      </p:sp>
      <p:pic>
        <p:nvPicPr>
          <p:cNvPr id="15" name="Picture 18" descr="vt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45"/>
          <p:cNvSpPr txBox="1">
            <a:spLocks noChangeArrowheads="1"/>
          </p:cNvSpPr>
          <p:nvPr userDrawn="1"/>
        </p:nvSpPr>
        <p:spPr bwMode="auto">
          <a:xfrm>
            <a:off x="6477000" y="152400"/>
            <a:ext cx="2057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 dirty="0">
                <a:ea typeface="ＭＳ Ｐゴシック" charset="-128"/>
                <a:cs typeface="+mn-cs"/>
              </a:rPr>
              <a:t>Transactional 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5204 – Operating Systems</a:t>
            </a:r>
          </a:p>
        </p:txBody>
      </p:sp>
      <p:sp>
        <p:nvSpPr>
          <p:cNvPr id="18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5204 – Fall, 2009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8E952-13B7-447C-A2D2-9E3C9DE4B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charset="-128"/>
              <a:cs typeface="+mn-cs"/>
            </a:endParaRPr>
          </a:p>
        </p:txBody>
      </p:sp>
      <p:pic>
        <p:nvPicPr>
          <p:cNvPr id="15" name="Picture 18" descr="vt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45"/>
          <p:cNvSpPr txBox="1">
            <a:spLocks noChangeArrowheads="1"/>
          </p:cNvSpPr>
          <p:nvPr userDrawn="1"/>
        </p:nvSpPr>
        <p:spPr bwMode="auto">
          <a:xfrm>
            <a:off x="6477000" y="152400"/>
            <a:ext cx="2057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 dirty="0">
                <a:ea typeface="ＭＳ Ｐゴシック" charset="-128"/>
                <a:cs typeface="+mn-cs"/>
              </a:rPr>
              <a:t>Transactional 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5204 – Fall, 2008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DB272-1E6A-495C-B7FE-97B454A6F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</p:grp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charset="-128"/>
              <a:cs typeface="+mn-cs"/>
            </a:endParaRPr>
          </a:p>
        </p:txBody>
      </p:sp>
      <p:pic>
        <p:nvPicPr>
          <p:cNvPr id="16" name="Picture 18" descr="vt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45"/>
          <p:cNvSpPr txBox="1">
            <a:spLocks noChangeArrowheads="1"/>
          </p:cNvSpPr>
          <p:nvPr userDrawn="1"/>
        </p:nvSpPr>
        <p:spPr bwMode="auto">
          <a:xfrm>
            <a:off x="6477000" y="152400"/>
            <a:ext cx="2057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 dirty="0">
                <a:ea typeface="ＭＳ Ｐゴシック" charset="-128"/>
                <a:cs typeface="+mn-cs"/>
              </a:rPr>
              <a:t>Transactional 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5204 – Fall, 2008</a:t>
            </a:r>
          </a:p>
        </p:txBody>
      </p:sp>
      <p:sp>
        <p:nvSpPr>
          <p:cNvPr id="19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A3705-8A8C-4A71-8021-CC9EE89F1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</p:grp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charset="-128"/>
              <a:cs typeface="+mn-cs"/>
            </a:endParaRPr>
          </a:p>
        </p:txBody>
      </p:sp>
      <p:pic>
        <p:nvPicPr>
          <p:cNvPr id="18" name="Picture 18" descr="vt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45"/>
          <p:cNvSpPr txBox="1">
            <a:spLocks noChangeArrowheads="1"/>
          </p:cNvSpPr>
          <p:nvPr userDrawn="1"/>
        </p:nvSpPr>
        <p:spPr bwMode="auto">
          <a:xfrm>
            <a:off x="6477000" y="152400"/>
            <a:ext cx="2057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 dirty="0">
                <a:ea typeface="ＭＳ Ｐゴシック" charset="-128"/>
                <a:cs typeface="+mn-cs"/>
              </a:rPr>
              <a:t>Transactional 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5204 – Fall, 2008</a:t>
            </a:r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736C6-6BB4-4466-BDE3-2A4A03EB7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</p:grpSp>
      <p:sp>
        <p:nvSpPr>
          <p:cNvPr id="13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charset="-128"/>
              <a:cs typeface="+mn-cs"/>
            </a:endParaRPr>
          </a:p>
        </p:txBody>
      </p:sp>
      <p:pic>
        <p:nvPicPr>
          <p:cNvPr id="14" name="Picture 18" descr="vt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45"/>
          <p:cNvSpPr txBox="1">
            <a:spLocks noChangeArrowheads="1"/>
          </p:cNvSpPr>
          <p:nvPr userDrawn="1"/>
        </p:nvSpPr>
        <p:spPr bwMode="auto">
          <a:xfrm>
            <a:off x="6477000" y="152400"/>
            <a:ext cx="2057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 dirty="0">
                <a:ea typeface="ＭＳ Ｐゴシック" charset="-128"/>
                <a:cs typeface="+mn-cs"/>
              </a:rPr>
              <a:t>Transactional 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5204 – Fall, 2008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44606-D784-4EC8-803B-A471BAE4E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</p:grpSp>
      <p:sp>
        <p:nvSpPr>
          <p:cNvPr id="12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charset="-128"/>
              <a:cs typeface="+mn-cs"/>
            </a:endParaRPr>
          </a:p>
        </p:txBody>
      </p:sp>
      <p:pic>
        <p:nvPicPr>
          <p:cNvPr id="13" name="Picture 18" descr="vt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45"/>
          <p:cNvSpPr txBox="1">
            <a:spLocks noChangeArrowheads="1"/>
          </p:cNvSpPr>
          <p:nvPr userDrawn="1"/>
        </p:nvSpPr>
        <p:spPr bwMode="auto">
          <a:xfrm>
            <a:off x="6477000" y="152400"/>
            <a:ext cx="2057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 dirty="0">
                <a:ea typeface="ＭＳ Ｐゴシック" charset="-128"/>
                <a:cs typeface="+mn-cs"/>
              </a:rPr>
              <a:t>Transactional Memory</a:t>
            </a: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5204 – Fall, 2008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AF4D2-7290-47BA-8850-45B0ECC44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</p:grp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charset="-128"/>
              <a:cs typeface="+mn-cs"/>
            </a:endParaRPr>
          </a:p>
        </p:txBody>
      </p:sp>
      <p:pic>
        <p:nvPicPr>
          <p:cNvPr id="16" name="Picture 18" descr="vt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45"/>
          <p:cNvSpPr txBox="1">
            <a:spLocks noChangeArrowheads="1"/>
          </p:cNvSpPr>
          <p:nvPr userDrawn="1"/>
        </p:nvSpPr>
        <p:spPr bwMode="auto">
          <a:xfrm>
            <a:off x="6477000" y="152400"/>
            <a:ext cx="2057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 dirty="0">
                <a:ea typeface="ＭＳ Ｐゴシック" charset="-128"/>
                <a:cs typeface="+mn-cs"/>
              </a:rPr>
              <a:t>Transactional 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5204 – Fall, 2008</a:t>
            </a:r>
          </a:p>
        </p:txBody>
      </p:sp>
      <p:sp>
        <p:nvSpPr>
          <p:cNvPr id="19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DDE5-64B3-468A-8156-2452EAF96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</p:grp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charset="-128"/>
              <a:cs typeface="+mn-cs"/>
            </a:endParaRPr>
          </a:p>
        </p:txBody>
      </p:sp>
      <p:pic>
        <p:nvPicPr>
          <p:cNvPr id="16" name="Picture 18" descr="vt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45"/>
          <p:cNvSpPr txBox="1">
            <a:spLocks noChangeArrowheads="1"/>
          </p:cNvSpPr>
          <p:nvPr userDrawn="1"/>
        </p:nvSpPr>
        <p:spPr bwMode="auto">
          <a:xfrm>
            <a:off x="6477000" y="152400"/>
            <a:ext cx="2057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 dirty="0">
                <a:ea typeface="ＭＳ Ｐゴシック" charset="-128"/>
                <a:cs typeface="+mn-cs"/>
              </a:rPr>
              <a:t>Transactional 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5204 – Fall, 2008</a:t>
            </a:r>
          </a:p>
        </p:txBody>
      </p:sp>
      <p:sp>
        <p:nvSpPr>
          <p:cNvPr id="19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ACDDB-3C75-455E-A335-536C00390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-128"/>
                <a:cs typeface="+mn-cs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ea typeface="ＭＳ Ｐゴシック" charset="-128"/>
                <a:cs typeface="+mn-cs"/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chemeClr val="accent1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 5204 – Fall, 2009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34CE685-FBB2-4F12-8979-6ADF5C6A6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ＭＳ Ｐゴシック" charset="-128"/>
              <a:cs typeface="+mn-cs"/>
            </a:endParaRPr>
          </a:p>
        </p:txBody>
      </p:sp>
      <p:pic>
        <p:nvPicPr>
          <p:cNvPr id="1033" name="Picture 18" descr="vtlogo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7" name="Text Box 45"/>
          <p:cNvSpPr txBox="1">
            <a:spLocks noChangeArrowheads="1"/>
          </p:cNvSpPr>
          <p:nvPr userDrawn="1"/>
        </p:nvSpPr>
        <p:spPr bwMode="auto">
          <a:xfrm>
            <a:off x="6400800" y="1524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 dirty="0">
                <a:ea typeface="ＭＳ Ｐゴシック" charset="-128"/>
                <a:cs typeface="+mn-cs"/>
              </a:rPr>
              <a:t>Transactional Memory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Transactional Memory: Architectural Support for Lock-Free Data Structures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Maurice Herlihy (DEC), J. Eliot &amp; B. Moss (UMass)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Presenter: Mariano Diaz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CS 5204 – Fall, 2009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 States</a:t>
            </a:r>
          </a:p>
        </p:txBody>
      </p:sp>
      <p:grpSp>
        <p:nvGrpSpPr>
          <p:cNvPr id="24579" name="Group 4"/>
          <p:cNvGrpSpPr>
            <a:grpSpLocks/>
          </p:cNvGrpSpPr>
          <p:nvPr/>
        </p:nvGrpSpPr>
        <p:grpSpPr bwMode="auto">
          <a:xfrm>
            <a:off x="990600" y="3581400"/>
            <a:ext cx="7543800" cy="2438400"/>
            <a:chOff x="624" y="1680"/>
            <a:chExt cx="4752" cy="1536"/>
          </a:xfrm>
        </p:grpSpPr>
        <p:grpSp>
          <p:nvGrpSpPr>
            <p:cNvPr id="24614" name="Group 5"/>
            <p:cNvGrpSpPr>
              <a:grpSpLocks/>
            </p:cNvGrpSpPr>
            <p:nvPr/>
          </p:nvGrpSpPr>
          <p:grpSpPr bwMode="auto">
            <a:xfrm>
              <a:off x="1824" y="2784"/>
              <a:ext cx="2352" cy="432"/>
              <a:chOff x="1824" y="2784"/>
              <a:chExt cx="2352" cy="432"/>
            </a:xfrm>
          </p:grpSpPr>
          <p:sp>
            <p:nvSpPr>
              <p:cNvPr id="24634" name="Rectangle 6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2352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4635" name="Text Box 7"/>
              <p:cNvSpPr txBox="1">
                <a:spLocks noChangeArrowheads="1"/>
              </p:cNvSpPr>
              <p:nvPr/>
            </p:nvSpPr>
            <p:spPr bwMode="auto">
              <a:xfrm>
                <a:off x="2304" y="2832"/>
                <a:ext cx="14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/>
                  <a:t>Shared Memory</a:t>
                </a:r>
              </a:p>
            </p:txBody>
          </p:sp>
        </p:grpSp>
        <p:sp>
          <p:nvSpPr>
            <p:cNvPr id="24615" name="Line 8"/>
            <p:cNvSpPr>
              <a:spLocks noChangeShapeType="1"/>
            </p:cNvSpPr>
            <p:nvPr/>
          </p:nvSpPr>
          <p:spPr bwMode="auto">
            <a:xfrm>
              <a:off x="624" y="2496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Text Box 9"/>
            <p:cNvSpPr txBox="1">
              <a:spLocks noChangeArrowheads="1"/>
            </p:cNvSpPr>
            <p:nvPr/>
          </p:nvSpPr>
          <p:spPr bwMode="auto">
            <a:xfrm>
              <a:off x="4896" y="2448"/>
              <a:ext cx="4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Bus</a:t>
              </a:r>
            </a:p>
          </p:txBody>
        </p:sp>
        <p:sp>
          <p:nvSpPr>
            <p:cNvPr id="24617" name="Line 10"/>
            <p:cNvSpPr>
              <a:spLocks noChangeShapeType="1"/>
            </p:cNvSpPr>
            <p:nvPr/>
          </p:nvSpPr>
          <p:spPr bwMode="auto">
            <a:xfrm flipV="1">
              <a:off x="2976" y="249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Rectangle 11"/>
            <p:cNvSpPr>
              <a:spLocks noChangeArrowheads="1"/>
            </p:cNvSpPr>
            <p:nvPr/>
          </p:nvSpPr>
          <p:spPr bwMode="auto">
            <a:xfrm>
              <a:off x="3408" y="1824"/>
              <a:ext cx="148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24619" name="Group 12"/>
            <p:cNvGrpSpPr>
              <a:grpSpLocks/>
            </p:cNvGrpSpPr>
            <p:nvPr/>
          </p:nvGrpSpPr>
          <p:grpSpPr bwMode="auto">
            <a:xfrm>
              <a:off x="720" y="1824"/>
              <a:ext cx="1536" cy="480"/>
              <a:chOff x="720" y="1824"/>
              <a:chExt cx="1536" cy="480"/>
            </a:xfrm>
          </p:grpSpPr>
          <p:sp>
            <p:nvSpPr>
              <p:cNvPr id="24624" name="Rectangle 13"/>
              <p:cNvSpPr>
                <a:spLocks noChangeArrowheads="1"/>
              </p:cNvSpPr>
              <p:nvPr/>
            </p:nvSpPr>
            <p:spPr bwMode="auto">
              <a:xfrm>
                <a:off x="768" y="1824"/>
                <a:ext cx="1488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4625" name="Line 14"/>
              <p:cNvSpPr>
                <a:spLocks noChangeShapeType="1"/>
              </p:cNvSpPr>
              <p:nvPr/>
            </p:nvSpPr>
            <p:spPr bwMode="auto">
              <a:xfrm>
                <a:off x="768" y="1968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6" name="Line 15"/>
              <p:cNvSpPr>
                <a:spLocks noChangeShapeType="1"/>
              </p:cNvSpPr>
              <p:nvPr/>
            </p:nvSpPr>
            <p:spPr bwMode="auto">
              <a:xfrm>
                <a:off x="768" y="2112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7" name="Text Box 16"/>
              <p:cNvSpPr txBox="1">
                <a:spLocks noChangeArrowheads="1"/>
              </p:cNvSpPr>
              <p:nvPr/>
            </p:nvSpPr>
            <p:spPr bwMode="auto">
              <a:xfrm>
                <a:off x="720" y="1939"/>
                <a:ext cx="48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/>
                  <a:t>address</a:t>
                </a:r>
              </a:p>
            </p:txBody>
          </p:sp>
          <p:sp>
            <p:nvSpPr>
              <p:cNvPr id="24628" name="Line 17"/>
              <p:cNvSpPr>
                <a:spLocks noChangeShapeType="1"/>
              </p:cNvSpPr>
              <p:nvPr/>
            </p:nvSpPr>
            <p:spPr bwMode="auto">
              <a:xfrm>
                <a:off x="1200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9" name="Text Box 18"/>
              <p:cNvSpPr txBox="1">
                <a:spLocks noChangeArrowheads="1"/>
              </p:cNvSpPr>
              <p:nvPr/>
            </p:nvSpPr>
            <p:spPr bwMode="auto">
              <a:xfrm>
                <a:off x="1175" y="1939"/>
                <a:ext cx="36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/>
                  <a:t>value</a:t>
                </a:r>
              </a:p>
            </p:txBody>
          </p:sp>
          <p:sp>
            <p:nvSpPr>
              <p:cNvPr id="24630" name="Text Box 19"/>
              <p:cNvSpPr txBox="1">
                <a:spLocks noChangeArrowheads="1"/>
              </p:cNvSpPr>
              <p:nvPr/>
            </p:nvSpPr>
            <p:spPr bwMode="auto">
              <a:xfrm>
                <a:off x="1533" y="1939"/>
                <a:ext cx="33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/>
                  <a:t>state</a:t>
                </a:r>
              </a:p>
            </p:txBody>
          </p:sp>
          <p:sp>
            <p:nvSpPr>
              <p:cNvPr id="24631" name="Text Box 20"/>
              <p:cNvSpPr txBox="1">
                <a:spLocks noChangeArrowheads="1"/>
              </p:cNvSpPr>
              <p:nvPr/>
            </p:nvSpPr>
            <p:spPr bwMode="auto">
              <a:xfrm>
                <a:off x="1872" y="1939"/>
                <a:ext cx="31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/>
                  <a:t>tags</a:t>
                </a:r>
              </a:p>
            </p:txBody>
          </p:sp>
          <p:sp>
            <p:nvSpPr>
              <p:cNvPr id="24632" name="Line 21"/>
              <p:cNvSpPr>
                <a:spLocks noChangeShapeType="1"/>
              </p:cNvSpPr>
              <p:nvPr/>
            </p:nvSpPr>
            <p:spPr bwMode="auto">
              <a:xfrm>
                <a:off x="1536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3" name="Line 22"/>
              <p:cNvSpPr>
                <a:spLocks noChangeShapeType="1"/>
              </p:cNvSpPr>
              <p:nvPr/>
            </p:nvSpPr>
            <p:spPr bwMode="auto">
              <a:xfrm>
                <a:off x="1872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20" name="Line 23"/>
            <p:cNvSpPr>
              <a:spLocks noChangeShapeType="1"/>
            </p:cNvSpPr>
            <p:nvPr/>
          </p:nvSpPr>
          <p:spPr bwMode="auto">
            <a:xfrm>
              <a:off x="1440" y="23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1" name="Line 24"/>
            <p:cNvSpPr>
              <a:spLocks noChangeShapeType="1"/>
            </p:cNvSpPr>
            <p:nvPr/>
          </p:nvSpPr>
          <p:spPr bwMode="auto">
            <a:xfrm>
              <a:off x="4176" y="23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Text Box 25"/>
            <p:cNvSpPr txBox="1">
              <a:spLocks noChangeArrowheads="1"/>
            </p:cNvSpPr>
            <p:nvPr/>
          </p:nvSpPr>
          <p:spPr bwMode="auto">
            <a:xfrm>
              <a:off x="3883" y="1872"/>
              <a:ext cx="6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cache</a:t>
              </a:r>
            </a:p>
          </p:txBody>
        </p:sp>
        <p:sp>
          <p:nvSpPr>
            <p:cNvPr id="24623" name="Text Box 26"/>
            <p:cNvSpPr txBox="1">
              <a:spLocks noChangeArrowheads="1"/>
            </p:cNvSpPr>
            <p:nvPr/>
          </p:nvSpPr>
          <p:spPr bwMode="auto">
            <a:xfrm>
              <a:off x="2496" y="1680"/>
              <a:ext cx="67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4800" b="1"/>
                <a:t>. . .</a:t>
              </a:r>
            </a:p>
          </p:txBody>
        </p:sp>
      </p:grpSp>
      <p:graphicFrame>
        <p:nvGraphicFramePr>
          <p:cNvPr id="203848" name="Group 72"/>
          <p:cNvGraphicFramePr>
            <a:graphicFrameLocks noGrp="1"/>
          </p:cNvGraphicFramePr>
          <p:nvPr>
            <p:ph idx="1"/>
          </p:nvPr>
        </p:nvGraphicFramePr>
        <p:xfrm>
          <a:off x="4343400" y="1371600"/>
          <a:ext cx="4267200" cy="1828800"/>
        </p:xfrm>
        <a:graphic>
          <a:graphicData uri="http://schemas.openxmlformats.org/drawingml/2006/table">
            <a:tbl>
              <a:tblPr/>
              <a:tblGrid>
                <a:gridCol w="1181100"/>
                <a:gridCol w="984250"/>
                <a:gridCol w="958850"/>
                <a:gridCol w="114300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Shared?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Modified?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invalid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dirty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R, 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reserved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R, 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12" name="Line 73"/>
          <p:cNvSpPr>
            <a:spLocks noChangeShapeType="1"/>
          </p:cNvSpPr>
          <p:nvPr/>
        </p:nvSpPr>
        <p:spPr bwMode="auto">
          <a:xfrm flipH="1">
            <a:off x="2743200" y="2286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13" name="Line 74"/>
          <p:cNvSpPr>
            <a:spLocks noChangeShapeType="1"/>
          </p:cNvSpPr>
          <p:nvPr/>
        </p:nvSpPr>
        <p:spPr bwMode="auto">
          <a:xfrm>
            <a:off x="2743200" y="2286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Transactional Tags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CS 5204 – Fall, 2009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762000" y="3429000"/>
            <a:ext cx="7543800" cy="2438400"/>
            <a:chOff x="624" y="1680"/>
            <a:chExt cx="4752" cy="1536"/>
          </a:xfrm>
        </p:grpSpPr>
        <p:grpSp>
          <p:nvGrpSpPr>
            <p:cNvPr id="25627" name="Group 5"/>
            <p:cNvGrpSpPr>
              <a:grpSpLocks/>
            </p:cNvGrpSpPr>
            <p:nvPr/>
          </p:nvGrpSpPr>
          <p:grpSpPr bwMode="auto">
            <a:xfrm>
              <a:off x="1824" y="2784"/>
              <a:ext cx="2352" cy="432"/>
              <a:chOff x="1824" y="2784"/>
              <a:chExt cx="2352" cy="432"/>
            </a:xfrm>
          </p:grpSpPr>
          <p:sp>
            <p:nvSpPr>
              <p:cNvPr id="25647" name="Rectangle 6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2352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5648" name="Text Box 7"/>
              <p:cNvSpPr txBox="1">
                <a:spLocks noChangeArrowheads="1"/>
              </p:cNvSpPr>
              <p:nvPr/>
            </p:nvSpPr>
            <p:spPr bwMode="auto">
              <a:xfrm>
                <a:off x="2304" y="2832"/>
                <a:ext cx="14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/>
                  <a:t>Shared Memory</a:t>
                </a:r>
              </a:p>
            </p:txBody>
          </p:sp>
        </p:grpSp>
        <p:sp>
          <p:nvSpPr>
            <p:cNvPr id="25628" name="Line 8"/>
            <p:cNvSpPr>
              <a:spLocks noChangeShapeType="1"/>
            </p:cNvSpPr>
            <p:nvPr/>
          </p:nvSpPr>
          <p:spPr bwMode="auto">
            <a:xfrm>
              <a:off x="624" y="2496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9" name="Text Box 9"/>
            <p:cNvSpPr txBox="1">
              <a:spLocks noChangeArrowheads="1"/>
            </p:cNvSpPr>
            <p:nvPr/>
          </p:nvSpPr>
          <p:spPr bwMode="auto">
            <a:xfrm>
              <a:off x="4896" y="2448"/>
              <a:ext cx="4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Bus</a:t>
              </a:r>
            </a:p>
          </p:txBody>
        </p:sp>
        <p:sp>
          <p:nvSpPr>
            <p:cNvPr id="25630" name="Line 10"/>
            <p:cNvSpPr>
              <a:spLocks noChangeShapeType="1"/>
            </p:cNvSpPr>
            <p:nvPr/>
          </p:nvSpPr>
          <p:spPr bwMode="auto">
            <a:xfrm flipV="1">
              <a:off x="2976" y="249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1" name="Rectangle 11"/>
            <p:cNvSpPr>
              <a:spLocks noChangeArrowheads="1"/>
            </p:cNvSpPr>
            <p:nvPr/>
          </p:nvSpPr>
          <p:spPr bwMode="auto">
            <a:xfrm>
              <a:off x="3408" y="1824"/>
              <a:ext cx="148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25632" name="Group 12"/>
            <p:cNvGrpSpPr>
              <a:grpSpLocks/>
            </p:cNvGrpSpPr>
            <p:nvPr/>
          </p:nvGrpSpPr>
          <p:grpSpPr bwMode="auto">
            <a:xfrm>
              <a:off x="720" y="1824"/>
              <a:ext cx="1536" cy="480"/>
              <a:chOff x="720" y="1824"/>
              <a:chExt cx="1536" cy="480"/>
            </a:xfrm>
          </p:grpSpPr>
          <p:sp>
            <p:nvSpPr>
              <p:cNvPr id="25637" name="Rectangle 13"/>
              <p:cNvSpPr>
                <a:spLocks noChangeArrowheads="1"/>
              </p:cNvSpPr>
              <p:nvPr/>
            </p:nvSpPr>
            <p:spPr bwMode="auto">
              <a:xfrm>
                <a:off x="768" y="1824"/>
                <a:ext cx="1488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5638" name="Line 14"/>
              <p:cNvSpPr>
                <a:spLocks noChangeShapeType="1"/>
              </p:cNvSpPr>
              <p:nvPr/>
            </p:nvSpPr>
            <p:spPr bwMode="auto">
              <a:xfrm>
                <a:off x="768" y="1968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9" name="Line 15"/>
              <p:cNvSpPr>
                <a:spLocks noChangeShapeType="1"/>
              </p:cNvSpPr>
              <p:nvPr/>
            </p:nvSpPr>
            <p:spPr bwMode="auto">
              <a:xfrm>
                <a:off x="768" y="2112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0" name="Text Box 16"/>
              <p:cNvSpPr txBox="1">
                <a:spLocks noChangeArrowheads="1"/>
              </p:cNvSpPr>
              <p:nvPr/>
            </p:nvSpPr>
            <p:spPr bwMode="auto">
              <a:xfrm>
                <a:off x="720" y="1939"/>
                <a:ext cx="48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/>
                  <a:t>address</a:t>
                </a:r>
              </a:p>
            </p:txBody>
          </p:sp>
          <p:sp>
            <p:nvSpPr>
              <p:cNvPr id="25641" name="Line 17"/>
              <p:cNvSpPr>
                <a:spLocks noChangeShapeType="1"/>
              </p:cNvSpPr>
              <p:nvPr/>
            </p:nvSpPr>
            <p:spPr bwMode="auto">
              <a:xfrm>
                <a:off x="1200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2" name="Text Box 18"/>
              <p:cNvSpPr txBox="1">
                <a:spLocks noChangeArrowheads="1"/>
              </p:cNvSpPr>
              <p:nvPr/>
            </p:nvSpPr>
            <p:spPr bwMode="auto">
              <a:xfrm>
                <a:off x="1175" y="1939"/>
                <a:ext cx="36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/>
                  <a:t>value</a:t>
                </a:r>
              </a:p>
            </p:txBody>
          </p:sp>
          <p:sp>
            <p:nvSpPr>
              <p:cNvPr id="25643" name="Text Box 19"/>
              <p:cNvSpPr txBox="1">
                <a:spLocks noChangeArrowheads="1"/>
              </p:cNvSpPr>
              <p:nvPr/>
            </p:nvSpPr>
            <p:spPr bwMode="auto">
              <a:xfrm>
                <a:off x="1533" y="1939"/>
                <a:ext cx="33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/>
                  <a:t>state</a:t>
                </a:r>
              </a:p>
            </p:txBody>
          </p:sp>
          <p:sp>
            <p:nvSpPr>
              <p:cNvPr id="25644" name="Text Box 20"/>
              <p:cNvSpPr txBox="1">
                <a:spLocks noChangeArrowheads="1"/>
              </p:cNvSpPr>
              <p:nvPr/>
            </p:nvSpPr>
            <p:spPr bwMode="auto">
              <a:xfrm>
                <a:off x="1872" y="1939"/>
                <a:ext cx="31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/>
                  <a:t>tags</a:t>
                </a:r>
              </a:p>
            </p:txBody>
          </p:sp>
          <p:sp>
            <p:nvSpPr>
              <p:cNvPr id="25645" name="Line 21"/>
              <p:cNvSpPr>
                <a:spLocks noChangeShapeType="1"/>
              </p:cNvSpPr>
              <p:nvPr/>
            </p:nvSpPr>
            <p:spPr bwMode="auto">
              <a:xfrm>
                <a:off x="1536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6" name="Line 22"/>
              <p:cNvSpPr>
                <a:spLocks noChangeShapeType="1"/>
              </p:cNvSpPr>
              <p:nvPr/>
            </p:nvSpPr>
            <p:spPr bwMode="auto">
              <a:xfrm>
                <a:off x="1872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33" name="Line 23"/>
            <p:cNvSpPr>
              <a:spLocks noChangeShapeType="1"/>
            </p:cNvSpPr>
            <p:nvPr/>
          </p:nvSpPr>
          <p:spPr bwMode="auto">
            <a:xfrm>
              <a:off x="1440" y="23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4" name="Line 24"/>
            <p:cNvSpPr>
              <a:spLocks noChangeShapeType="1"/>
            </p:cNvSpPr>
            <p:nvPr/>
          </p:nvSpPr>
          <p:spPr bwMode="auto">
            <a:xfrm>
              <a:off x="4176" y="23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5" name="Text Box 25"/>
            <p:cNvSpPr txBox="1">
              <a:spLocks noChangeArrowheads="1"/>
            </p:cNvSpPr>
            <p:nvPr/>
          </p:nvSpPr>
          <p:spPr bwMode="auto">
            <a:xfrm>
              <a:off x="3883" y="1872"/>
              <a:ext cx="6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cache</a:t>
              </a:r>
            </a:p>
          </p:txBody>
        </p:sp>
        <p:sp>
          <p:nvSpPr>
            <p:cNvPr id="25636" name="Text Box 26"/>
            <p:cNvSpPr txBox="1">
              <a:spLocks noChangeArrowheads="1"/>
            </p:cNvSpPr>
            <p:nvPr/>
          </p:nvSpPr>
          <p:spPr bwMode="auto">
            <a:xfrm>
              <a:off x="2496" y="1680"/>
              <a:ext cx="67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4800" b="1"/>
                <a:t>. . .</a:t>
              </a:r>
            </a:p>
          </p:txBody>
        </p:sp>
      </p:grpSp>
      <p:graphicFrame>
        <p:nvGraphicFramePr>
          <p:cNvPr id="82" name="Group 59"/>
          <p:cNvGraphicFramePr>
            <a:graphicFrameLocks/>
          </p:cNvGraphicFramePr>
          <p:nvPr/>
        </p:nvGraphicFramePr>
        <p:xfrm>
          <a:off x="4267200" y="1447800"/>
          <a:ext cx="4114800" cy="1828800"/>
        </p:xfrm>
        <a:graphic>
          <a:graphicData uri="http://schemas.openxmlformats.org/drawingml/2006/table">
            <a:tbl>
              <a:tblPr/>
              <a:tblGrid>
                <a:gridCol w="1371600"/>
                <a:gridCol w="274320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EMPTY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contains no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contains committed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XCOMMIT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discard on commit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XABORT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discard on abort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5" name="Line 60"/>
          <p:cNvSpPr>
            <a:spLocks noChangeShapeType="1"/>
          </p:cNvSpPr>
          <p:nvPr/>
        </p:nvSpPr>
        <p:spPr bwMode="auto">
          <a:xfrm flipH="1">
            <a:off x="2971800" y="2362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6" name="Line 61"/>
          <p:cNvSpPr>
            <a:spLocks noChangeShapeType="1"/>
          </p:cNvSpPr>
          <p:nvPr/>
        </p:nvSpPr>
        <p:spPr bwMode="auto">
          <a:xfrm>
            <a:off x="2971800" y="2362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Bus Cycles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CS 5204 – Fall, 2009</a:t>
            </a: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914400" y="1143000"/>
            <a:ext cx="7543800" cy="2438400"/>
            <a:chOff x="624" y="1680"/>
            <a:chExt cx="4752" cy="1536"/>
          </a:xfrm>
        </p:grpSpPr>
        <p:grpSp>
          <p:nvGrpSpPr>
            <p:cNvPr id="26673" name="Group 5"/>
            <p:cNvGrpSpPr>
              <a:grpSpLocks/>
            </p:cNvGrpSpPr>
            <p:nvPr/>
          </p:nvGrpSpPr>
          <p:grpSpPr bwMode="auto">
            <a:xfrm>
              <a:off x="1824" y="2784"/>
              <a:ext cx="2352" cy="432"/>
              <a:chOff x="1824" y="2784"/>
              <a:chExt cx="2352" cy="432"/>
            </a:xfrm>
          </p:grpSpPr>
          <p:sp>
            <p:nvSpPr>
              <p:cNvPr id="26693" name="Rectangle 6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2352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6694" name="Text Box 7"/>
              <p:cNvSpPr txBox="1">
                <a:spLocks noChangeArrowheads="1"/>
              </p:cNvSpPr>
              <p:nvPr/>
            </p:nvSpPr>
            <p:spPr bwMode="auto">
              <a:xfrm>
                <a:off x="2304" y="2832"/>
                <a:ext cx="14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/>
                  <a:t>Shared Memory</a:t>
                </a:r>
              </a:p>
            </p:txBody>
          </p:sp>
        </p:grpSp>
        <p:sp>
          <p:nvSpPr>
            <p:cNvPr id="26674" name="Line 8"/>
            <p:cNvSpPr>
              <a:spLocks noChangeShapeType="1"/>
            </p:cNvSpPr>
            <p:nvPr/>
          </p:nvSpPr>
          <p:spPr bwMode="auto">
            <a:xfrm>
              <a:off x="624" y="2496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5" name="Text Box 9"/>
            <p:cNvSpPr txBox="1">
              <a:spLocks noChangeArrowheads="1"/>
            </p:cNvSpPr>
            <p:nvPr/>
          </p:nvSpPr>
          <p:spPr bwMode="auto">
            <a:xfrm>
              <a:off x="4896" y="2448"/>
              <a:ext cx="4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Bus</a:t>
              </a:r>
            </a:p>
          </p:txBody>
        </p:sp>
        <p:sp>
          <p:nvSpPr>
            <p:cNvPr id="26676" name="Line 10"/>
            <p:cNvSpPr>
              <a:spLocks noChangeShapeType="1"/>
            </p:cNvSpPr>
            <p:nvPr/>
          </p:nvSpPr>
          <p:spPr bwMode="auto">
            <a:xfrm flipV="1">
              <a:off x="2976" y="249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7" name="Rectangle 11"/>
            <p:cNvSpPr>
              <a:spLocks noChangeArrowheads="1"/>
            </p:cNvSpPr>
            <p:nvPr/>
          </p:nvSpPr>
          <p:spPr bwMode="auto">
            <a:xfrm>
              <a:off x="3408" y="1824"/>
              <a:ext cx="148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26678" name="Group 12"/>
            <p:cNvGrpSpPr>
              <a:grpSpLocks/>
            </p:cNvGrpSpPr>
            <p:nvPr/>
          </p:nvGrpSpPr>
          <p:grpSpPr bwMode="auto">
            <a:xfrm>
              <a:off x="720" y="1824"/>
              <a:ext cx="1536" cy="480"/>
              <a:chOff x="720" y="1824"/>
              <a:chExt cx="1536" cy="480"/>
            </a:xfrm>
          </p:grpSpPr>
          <p:sp>
            <p:nvSpPr>
              <p:cNvPr id="26683" name="Rectangle 13"/>
              <p:cNvSpPr>
                <a:spLocks noChangeArrowheads="1"/>
              </p:cNvSpPr>
              <p:nvPr/>
            </p:nvSpPr>
            <p:spPr bwMode="auto">
              <a:xfrm>
                <a:off x="768" y="1824"/>
                <a:ext cx="1488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6684" name="Line 14"/>
              <p:cNvSpPr>
                <a:spLocks noChangeShapeType="1"/>
              </p:cNvSpPr>
              <p:nvPr/>
            </p:nvSpPr>
            <p:spPr bwMode="auto">
              <a:xfrm>
                <a:off x="768" y="1968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5" name="Line 15"/>
              <p:cNvSpPr>
                <a:spLocks noChangeShapeType="1"/>
              </p:cNvSpPr>
              <p:nvPr/>
            </p:nvSpPr>
            <p:spPr bwMode="auto">
              <a:xfrm>
                <a:off x="768" y="2112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6" name="Text Box 16"/>
              <p:cNvSpPr txBox="1">
                <a:spLocks noChangeArrowheads="1"/>
              </p:cNvSpPr>
              <p:nvPr/>
            </p:nvSpPr>
            <p:spPr bwMode="auto">
              <a:xfrm>
                <a:off x="720" y="1939"/>
                <a:ext cx="48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/>
                  <a:t>address</a:t>
                </a:r>
              </a:p>
            </p:txBody>
          </p:sp>
          <p:sp>
            <p:nvSpPr>
              <p:cNvPr id="26687" name="Line 17"/>
              <p:cNvSpPr>
                <a:spLocks noChangeShapeType="1"/>
              </p:cNvSpPr>
              <p:nvPr/>
            </p:nvSpPr>
            <p:spPr bwMode="auto">
              <a:xfrm>
                <a:off x="1200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8" name="Text Box 18"/>
              <p:cNvSpPr txBox="1">
                <a:spLocks noChangeArrowheads="1"/>
              </p:cNvSpPr>
              <p:nvPr/>
            </p:nvSpPr>
            <p:spPr bwMode="auto">
              <a:xfrm>
                <a:off x="1175" y="1939"/>
                <a:ext cx="36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/>
                  <a:t>value</a:t>
                </a:r>
              </a:p>
            </p:txBody>
          </p:sp>
          <p:sp>
            <p:nvSpPr>
              <p:cNvPr id="26689" name="Text Box 19"/>
              <p:cNvSpPr txBox="1">
                <a:spLocks noChangeArrowheads="1"/>
              </p:cNvSpPr>
              <p:nvPr/>
            </p:nvSpPr>
            <p:spPr bwMode="auto">
              <a:xfrm>
                <a:off x="1533" y="1939"/>
                <a:ext cx="33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/>
                  <a:t>state</a:t>
                </a:r>
              </a:p>
            </p:txBody>
          </p:sp>
          <p:sp>
            <p:nvSpPr>
              <p:cNvPr id="26690" name="Text Box 20"/>
              <p:cNvSpPr txBox="1">
                <a:spLocks noChangeArrowheads="1"/>
              </p:cNvSpPr>
              <p:nvPr/>
            </p:nvSpPr>
            <p:spPr bwMode="auto">
              <a:xfrm>
                <a:off x="1872" y="1939"/>
                <a:ext cx="31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/>
                  <a:t>tags</a:t>
                </a:r>
              </a:p>
            </p:txBody>
          </p:sp>
          <p:sp>
            <p:nvSpPr>
              <p:cNvPr id="26691" name="Line 21"/>
              <p:cNvSpPr>
                <a:spLocks noChangeShapeType="1"/>
              </p:cNvSpPr>
              <p:nvPr/>
            </p:nvSpPr>
            <p:spPr bwMode="auto">
              <a:xfrm>
                <a:off x="1536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2" name="Line 22"/>
              <p:cNvSpPr>
                <a:spLocks noChangeShapeType="1"/>
              </p:cNvSpPr>
              <p:nvPr/>
            </p:nvSpPr>
            <p:spPr bwMode="auto">
              <a:xfrm>
                <a:off x="1872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79" name="Line 23"/>
            <p:cNvSpPr>
              <a:spLocks noChangeShapeType="1"/>
            </p:cNvSpPr>
            <p:nvPr/>
          </p:nvSpPr>
          <p:spPr bwMode="auto">
            <a:xfrm>
              <a:off x="1440" y="23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0" name="Line 24"/>
            <p:cNvSpPr>
              <a:spLocks noChangeShapeType="1"/>
            </p:cNvSpPr>
            <p:nvPr/>
          </p:nvSpPr>
          <p:spPr bwMode="auto">
            <a:xfrm>
              <a:off x="4176" y="23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81" name="Text Box 25"/>
            <p:cNvSpPr txBox="1">
              <a:spLocks noChangeArrowheads="1"/>
            </p:cNvSpPr>
            <p:nvPr/>
          </p:nvSpPr>
          <p:spPr bwMode="auto">
            <a:xfrm>
              <a:off x="3883" y="1872"/>
              <a:ext cx="6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cache</a:t>
              </a:r>
            </a:p>
          </p:txBody>
        </p:sp>
        <p:sp>
          <p:nvSpPr>
            <p:cNvPr id="26682" name="Text Box 26"/>
            <p:cNvSpPr txBox="1">
              <a:spLocks noChangeArrowheads="1"/>
            </p:cNvSpPr>
            <p:nvPr/>
          </p:nvSpPr>
          <p:spPr bwMode="auto">
            <a:xfrm>
              <a:off x="2496" y="1680"/>
              <a:ext cx="67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4800" b="1"/>
                <a:t>. . .</a:t>
              </a:r>
            </a:p>
          </p:txBody>
        </p:sp>
      </p:grpSp>
      <p:graphicFrame>
        <p:nvGraphicFramePr>
          <p:cNvPr id="28" name="Group 79"/>
          <p:cNvGraphicFramePr>
            <a:graphicFrameLocks/>
          </p:cNvGraphicFramePr>
          <p:nvPr/>
        </p:nvGraphicFramePr>
        <p:xfrm>
          <a:off x="1676400" y="3810000"/>
          <a:ext cx="5029200" cy="2133600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1295400"/>
                <a:gridCol w="1524000"/>
              </a:tblGrid>
              <a:tr h="13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access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shared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RFO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exclusive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write back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exclusive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T_READ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shared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T_RFO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exclusive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BUSY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refuse access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unchanged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71" name="Line 80"/>
          <p:cNvSpPr>
            <a:spLocks noChangeShapeType="1"/>
          </p:cNvSpPr>
          <p:nvPr/>
        </p:nvSpPr>
        <p:spPr bwMode="auto">
          <a:xfrm flipH="1">
            <a:off x="762000" y="4876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72" name="Line 81"/>
          <p:cNvSpPr>
            <a:spLocks noChangeShapeType="1"/>
          </p:cNvSpPr>
          <p:nvPr/>
        </p:nvSpPr>
        <p:spPr bwMode="auto">
          <a:xfrm flipV="1">
            <a:off x="762000" y="2438400"/>
            <a:ext cx="838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Processor Flags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Processor maintains two flags:</a:t>
            </a:r>
          </a:p>
          <a:p>
            <a:pPr lvl="1"/>
            <a:r>
              <a:rPr lang="en-US" smtClean="0"/>
              <a:t>Transaction active (TACTIVE)</a:t>
            </a:r>
          </a:p>
          <a:p>
            <a:pPr lvl="1"/>
            <a:r>
              <a:rPr lang="en-US" smtClean="0"/>
              <a:t>Transaction status (TSTATUS)</a:t>
            </a:r>
          </a:p>
          <a:p>
            <a:r>
              <a:rPr lang="en-US" smtClean="0"/>
              <a:t>TSTATUS indicates whether the transaction is active (True)</a:t>
            </a:r>
          </a:p>
          <a:p>
            <a:r>
              <a:rPr lang="en-US" smtClean="0"/>
              <a:t>TACTIVE is set when first </a:t>
            </a:r>
            <a:r>
              <a:rPr lang="en-US" u="sng" smtClean="0"/>
              <a:t>transactional</a:t>
            </a:r>
            <a:r>
              <a:rPr lang="en-US" smtClean="0"/>
              <a:t> operation is executed within transaction.</a:t>
            </a:r>
          </a:p>
          <a:p>
            <a:r>
              <a:rPr lang="en-US" smtClean="0"/>
              <a:t>Used directly by Commit, Abort, Validate instructions.</a:t>
            </a:r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CS 5204 – Fall,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CS 5204 – Operating Systems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Scenarios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 smtClean="0"/>
              <a:t>LT instruction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If XABORT entry in transactional cache: return value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If NORMAL entry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Change NORMAL to XABORT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Allocate second entry with XCOMMIT (same data)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Return value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Otherwise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Issue T_READ bus cycle</a:t>
            </a:r>
          </a:p>
          <a:p>
            <a:pPr lvl="3">
              <a:lnSpc>
                <a:spcPct val="80000"/>
              </a:lnSpc>
            </a:pPr>
            <a:r>
              <a:rPr lang="en-US" sz="1600" smtClean="0"/>
              <a:t>Successful: set up XABORT/XCOMMIT entries</a:t>
            </a:r>
          </a:p>
          <a:p>
            <a:pPr lvl="3">
              <a:lnSpc>
                <a:spcPct val="80000"/>
              </a:lnSpc>
            </a:pPr>
            <a:r>
              <a:rPr lang="en-US" sz="1600" smtClean="0"/>
              <a:t>BUSY: abort transaction</a:t>
            </a:r>
          </a:p>
          <a:p>
            <a:pPr>
              <a:lnSpc>
                <a:spcPct val="80000"/>
              </a:lnSpc>
            </a:pPr>
            <a:r>
              <a:rPr lang="en-US" sz="2600" smtClean="0"/>
              <a:t>LTX instruction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Same as LT instruction except that T_RFO bus cycle is used instead and cache line state is RESERVED</a:t>
            </a:r>
          </a:p>
          <a:p>
            <a:pPr>
              <a:lnSpc>
                <a:spcPct val="80000"/>
              </a:lnSpc>
            </a:pPr>
            <a:r>
              <a:rPr lang="en-US" sz="2600" smtClean="0"/>
              <a:t>ST instruction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Same as LTX except that the XABORT value is updated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Scenarios &amp; Transaction States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Validate</a:t>
            </a:r>
          </a:p>
          <a:p>
            <a:pPr lvl="1"/>
            <a:r>
              <a:rPr lang="en-US" smtClean="0"/>
              <a:t>Returns TSTATUS flag</a:t>
            </a:r>
          </a:p>
          <a:p>
            <a:pPr lvl="2"/>
            <a:r>
              <a:rPr lang="en-US" i="1" smtClean="0"/>
              <a:t>False</a:t>
            </a:r>
            <a:r>
              <a:rPr lang="en-US" smtClean="0"/>
              <a:t>:	set TACTIVE to </a:t>
            </a:r>
            <a:r>
              <a:rPr lang="en-US" i="1" smtClean="0"/>
              <a:t>False</a:t>
            </a:r>
          </a:p>
          <a:p>
            <a:pPr lvl="4">
              <a:buFont typeface="Wingdings" pitchFamily="2" charset="2"/>
              <a:buNone/>
            </a:pPr>
            <a:r>
              <a:rPr lang="en-US" i="1" smtClean="0"/>
              <a:t>		</a:t>
            </a:r>
            <a:r>
              <a:rPr lang="en-US" sz="2400" smtClean="0"/>
              <a:t>set TSTATUS to </a:t>
            </a:r>
            <a:r>
              <a:rPr lang="en-US" sz="2400" i="1" smtClean="0"/>
              <a:t>True</a:t>
            </a:r>
          </a:p>
          <a:p>
            <a:r>
              <a:rPr lang="en-US" smtClean="0"/>
              <a:t>Abort</a:t>
            </a:r>
          </a:p>
          <a:p>
            <a:pPr lvl="1"/>
            <a:r>
              <a:rPr lang="en-US" smtClean="0"/>
              <a:t>Sets TSTATUS to </a:t>
            </a:r>
            <a:r>
              <a:rPr lang="en-US" i="1" smtClean="0"/>
              <a:t>True</a:t>
            </a:r>
            <a:endParaRPr lang="en-US" smtClean="0"/>
          </a:p>
          <a:p>
            <a:pPr lvl="1"/>
            <a:r>
              <a:rPr lang="en-US" smtClean="0"/>
              <a:t>Sets TACTIVE to </a:t>
            </a:r>
            <a:r>
              <a:rPr lang="en-US" i="1" smtClean="0"/>
              <a:t>False</a:t>
            </a:r>
          </a:p>
          <a:p>
            <a:r>
              <a:rPr lang="en-US" smtClean="0"/>
              <a:t>Commit</a:t>
            </a:r>
          </a:p>
          <a:p>
            <a:pPr lvl="1"/>
            <a:r>
              <a:rPr lang="en-US" smtClean="0"/>
              <a:t>Returns TSTATUS</a:t>
            </a:r>
          </a:p>
          <a:p>
            <a:pPr lvl="1"/>
            <a:r>
              <a:rPr lang="en-US" smtClean="0"/>
              <a:t>Sets TSTATUS to </a:t>
            </a:r>
            <a:r>
              <a:rPr lang="en-US" i="1" smtClean="0"/>
              <a:t>True</a:t>
            </a:r>
          </a:p>
          <a:p>
            <a:pPr lvl="1"/>
            <a:r>
              <a:rPr lang="en-US" smtClean="0"/>
              <a:t>sets TACTIVE to </a:t>
            </a:r>
            <a:r>
              <a:rPr lang="en-US" i="1" smtClean="0"/>
              <a:t>False</a:t>
            </a:r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CS 5204 – Fall,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Performance (Counting Benchmark)</a:t>
            </a:r>
          </a:p>
        </p:txBody>
      </p:sp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CS 5204 – Fall, 2009</a:t>
            </a:r>
          </a:p>
        </p:txBody>
      </p:sp>
      <p:pic>
        <p:nvPicPr>
          <p:cNvPr id="307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19400" y="1066800"/>
            <a:ext cx="3662363" cy="5168900"/>
          </a:xfrm>
        </p:spPr>
      </p:pic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6553200" y="1600200"/>
            <a:ext cx="8429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/>
              <a:t>TTS Lock</a:t>
            </a:r>
          </a:p>
        </p:txBody>
      </p:sp>
      <p:sp>
        <p:nvSpPr>
          <p:cNvPr id="30725" name="TextBox 6"/>
          <p:cNvSpPr txBox="1">
            <a:spLocks noChangeArrowheads="1"/>
          </p:cNvSpPr>
          <p:nvPr/>
        </p:nvSpPr>
        <p:spPr bwMode="auto">
          <a:xfrm>
            <a:off x="6629400" y="3276600"/>
            <a:ext cx="8937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/>
              <a:t>MCS Lock</a:t>
            </a:r>
          </a:p>
        </p:txBody>
      </p:sp>
      <p:sp>
        <p:nvSpPr>
          <p:cNvPr id="30726" name="TextBox 7"/>
          <p:cNvSpPr txBox="1">
            <a:spLocks noChangeArrowheads="1"/>
          </p:cNvSpPr>
          <p:nvPr/>
        </p:nvSpPr>
        <p:spPr bwMode="auto">
          <a:xfrm>
            <a:off x="6705600" y="3962400"/>
            <a:ext cx="6302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/>
              <a:t>QOSB</a:t>
            </a:r>
          </a:p>
        </p:txBody>
      </p:sp>
      <p:sp>
        <p:nvSpPr>
          <p:cNvPr id="30727" name="TextBox 9"/>
          <p:cNvSpPr txBox="1">
            <a:spLocks noChangeArrowheads="1"/>
          </p:cNvSpPr>
          <p:nvPr/>
        </p:nvSpPr>
        <p:spPr bwMode="auto">
          <a:xfrm>
            <a:off x="6705600" y="4724400"/>
            <a:ext cx="4079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/>
              <a:t>TM</a:t>
            </a:r>
          </a:p>
        </p:txBody>
      </p:sp>
      <p:sp>
        <p:nvSpPr>
          <p:cNvPr id="30728" name="TextBox 10"/>
          <p:cNvSpPr txBox="1">
            <a:spLocks noChangeArrowheads="1"/>
          </p:cNvSpPr>
          <p:nvPr/>
        </p:nvSpPr>
        <p:spPr bwMode="auto">
          <a:xfrm>
            <a:off x="6781800" y="5105400"/>
            <a:ext cx="10556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/>
              <a:t>LL/SC Direct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CS 5204 – Fall, 2009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66713"/>
          </a:xfrm>
        </p:spPr>
        <p:txBody>
          <a:bodyPr/>
          <a:lstStyle/>
          <a:p>
            <a:pPr eaLnBrk="1" hangingPunct="1"/>
            <a:r>
              <a:rPr lang="en-US" sz="1600" smtClean="0"/>
              <a:t>Part 1: Concepts and Hardware-based Approaches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Introduction</a:t>
            </a:r>
          </a:p>
          <a:p>
            <a:pPr eaLnBrk="1" hangingPunct="1"/>
            <a:r>
              <a:rPr lang="en-US" smtClean="0"/>
              <a:t>What’s a transaction?</a:t>
            </a:r>
          </a:p>
          <a:p>
            <a:pPr eaLnBrk="1" hangingPunct="1"/>
            <a:r>
              <a:rPr lang="en-US" smtClean="0"/>
              <a:t>Transaction: a finite sequence of machine instructions, executed by a single process, that satisfies the following:</a:t>
            </a:r>
          </a:p>
          <a:p>
            <a:pPr lvl="1" eaLnBrk="1" hangingPunct="1"/>
            <a:r>
              <a:rPr lang="en-US" smtClean="0"/>
              <a:t>Serializability/Isolation</a:t>
            </a:r>
          </a:p>
          <a:p>
            <a:pPr lvl="1" eaLnBrk="1" hangingPunct="1"/>
            <a:r>
              <a:rPr lang="en-US" smtClean="0"/>
              <a:t>Atomicity</a:t>
            </a:r>
          </a:p>
          <a:p>
            <a:pPr eaLnBrk="1" hangingPunct="1"/>
            <a:r>
              <a:rPr lang="en-US" smtClean="0"/>
              <a:t>Concept “borrowed” from databases..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con’t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 what’s transaction memory? </a:t>
            </a:r>
          </a:p>
          <a:p>
            <a:r>
              <a:rPr lang="en-US" smtClean="0"/>
              <a:t>Allows for concurrent, lock-free synchronization of shared memory using transactions on a multicore platform.</a:t>
            </a:r>
          </a:p>
          <a:p>
            <a:r>
              <a:rPr lang="en-US" smtClean="0"/>
              <a:t>Why lock-free?</a:t>
            </a:r>
          </a:p>
          <a:p>
            <a:pPr lvl="1"/>
            <a:r>
              <a:rPr lang="en-US" smtClean="0"/>
              <a:t>Priority inversion</a:t>
            </a:r>
          </a:p>
          <a:p>
            <a:pPr lvl="1"/>
            <a:r>
              <a:rPr lang="en-US" smtClean="0"/>
              <a:t>Convoying </a:t>
            </a:r>
          </a:p>
          <a:p>
            <a:pPr lvl="1"/>
            <a:r>
              <a:rPr lang="en-US" smtClean="0"/>
              <a:t>Deadlock</a:t>
            </a:r>
          </a:p>
          <a:p>
            <a:pPr lvl="1"/>
            <a:r>
              <a:rPr lang="en-US" smtClean="0"/>
              <a:t>Nasty programming!..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CS 5204 – Fall,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con’t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Approaches</a:t>
            </a:r>
          </a:p>
          <a:p>
            <a:pPr lvl="1"/>
            <a:r>
              <a:rPr lang="en-US" smtClean="0"/>
              <a:t>Hardware (faster, size-limitations, platform dependent)</a:t>
            </a:r>
          </a:p>
          <a:p>
            <a:pPr lvl="1"/>
            <a:r>
              <a:rPr lang="en-US" smtClean="0"/>
              <a:t>Software (slower, unlimited size, platform independent)</a:t>
            </a:r>
          </a:p>
          <a:p>
            <a:pPr lvl="1"/>
            <a:r>
              <a:rPr lang="en-US" smtClean="0"/>
              <a:t>Hybrid (common cases resolved in hardware, exceptions in software)</a:t>
            </a:r>
          </a:p>
          <a:p>
            <a:pPr lvl="2"/>
            <a:r>
              <a:rPr lang="en-US" smtClean="0"/>
              <a:t>Object-based (course-grained)</a:t>
            </a:r>
          </a:p>
          <a:p>
            <a:pPr lvl="2"/>
            <a:r>
              <a:rPr lang="en-US" smtClean="0"/>
              <a:t>Word-based (fine-grained)..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CS 5204 – Fall,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Intended Use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replace short critical sections.</a:t>
            </a:r>
          </a:p>
          <a:p>
            <a:r>
              <a:rPr lang="en-US" smtClean="0"/>
              <a:t>Instructions for accessing memory:</a:t>
            </a:r>
          </a:p>
          <a:p>
            <a:pPr lvl="1"/>
            <a:r>
              <a:rPr lang="en-US" smtClean="0"/>
              <a:t>LT (Load-transactional)</a:t>
            </a:r>
          </a:p>
          <a:p>
            <a:pPr lvl="1"/>
            <a:r>
              <a:rPr lang="en-US" smtClean="0"/>
              <a:t>LTX (Load-transactional-exclusive)</a:t>
            </a:r>
          </a:p>
          <a:p>
            <a:pPr lvl="1"/>
            <a:r>
              <a:rPr lang="en-US" smtClean="0"/>
              <a:t>ST (Store-transactional)</a:t>
            </a:r>
          </a:p>
          <a:p>
            <a:r>
              <a:rPr lang="en-US" smtClean="0"/>
              <a:t>Instructions to manipulate transaction state:</a:t>
            </a:r>
          </a:p>
          <a:p>
            <a:pPr lvl="1"/>
            <a:r>
              <a:rPr lang="en-US" smtClean="0"/>
              <a:t>Commit</a:t>
            </a:r>
          </a:p>
          <a:p>
            <a:pPr lvl="1"/>
            <a:r>
              <a:rPr lang="en-US" smtClean="0"/>
              <a:t>Abort</a:t>
            </a:r>
          </a:p>
          <a:p>
            <a:pPr lvl="1"/>
            <a:r>
              <a:rPr lang="en-US" smtClean="0"/>
              <a:t>Validate</a:t>
            </a: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CS 5204 – Fall,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Intended Use con’t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Typical process:</a:t>
            </a:r>
          </a:p>
          <a:p>
            <a:pPr lvl="1"/>
            <a:r>
              <a:rPr lang="en-US" smtClean="0"/>
              <a:t>LT/ LTX to read from locations</a:t>
            </a:r>
          </a:p>
          <a:p>
            <a:pPr lvl="1"/>
            <a:r>
              <a:rPr lang="en-US" smtClean="0"/>
              <a:t>Validate</a:t>
            </a:r>
          </a:p>
          <a:p>
            <a:pPr lvl="1"/>
            <a:r>
              <a:rPr lang="en-US" smtClean="0"/>
              <a:t>ST to modify locations</a:t>
            </a:r>
          </a:p>
          <a:p>
            <a:pPr lvl="1"/>
            <a:r>
              <a:rPr lang="en-US" smtClean="0"/>
              <a:t>Commit</a:t>
            </a:r>
          </a:p>
          <a:p>
            <a:pPr lvl="1"/>
            <a:r>
              <a:rPr lang="en-US" smtClean="0"/>
              <a:t>If fail rinse and repeat</a:t>
            </a:r>
          </a:p>
          <a:p>
            <a:endParaRPr lang="en-US" smtClean="0"/>
          </a:p>
          <a:p>
            <a:r>
              <a:rPr lang="en-US" smtClean="0"/>
              <a:t>When contention is high, use adaptive backoff before retrying.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CS 5204 – Fall,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CS 5204 – Fall, 2009</a:t>
            </a:r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67000" y="914400"/>
            <a:ext cx="4191000" cy="5340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Cache Implementation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hardware are we working with?</a:t>
            </a:r>
          </a:p>
          <a:p>
            <a:r>
              <a:rPr lang="en-US" smtClean="0"/>
              <a:t>Two types of cache:</a:t>
            </a:r>
          </a:p>
          <a:p>
            <a:pPr lvl="1"/>
            <a:r>
              <a:rPr lang="en-US" smtClean="0"/>
              <a:t>Regular</a:t>
            </a:r>
          </a:p>
          <a:p>
            <a:pPr lvl="1"/>
            <a:r>
              <a:rPr lang="en-US" smtClean="0"/>
              <a:t>Transactional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CS 5204 – Fall, 2009</a:t>
            </a:r>
          </a:p>
        </p:txBody>
      </p:sp>
      <p:grpSp>
        <p:nvGrpSpPr>
          <p:cNvPr id="22532" name="Group 38"/>
          <p:cNvGrpSpPr>
            <a:grpSpLocks/>
          </p:cNvGrpSpPr>
          <p:nvPr/>
        </p:nvGrpSpPr>
        <p:grpSpPr bwMode="auto">
          <a:xfrm>
            <a:off x="914400" y="3352800"/>
            <a:ext cx="7543800" cy="2438400"/>
            <a:chOff x="624" y="1680"/>
            <a:chExt cx="4752" cy="1536"/>
          </a:xfrm>
        </p:grpSpPr>
        <p:grpSp>
          <p:nvGrpSpPr>
            <p:cNvPr id="22533" name="Group 6"/>
            <p:cNvGrpSpPr>
              <a:grpSpLocks/>
            </p:cNvGrpSpPr>
            <p:nvPr/>
          </p:nvGrpSpPr>
          <p:grpSpPr bwMode="auto">
            <a:xfrm>
              <a:off x="1824" y="2784"/>
              <a:ext cx="2352" cy="432"/>
              <a:chOff x="1824" y="2784"/>
              <a:chExt cx="2352" cy="432"/>
            </a:xfrm>
          </p:grpSpPr>
          <p:sp>
            <p:nvSpPr>
              <p:cNvPr id="22553" name="Rectangle 4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2352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2554" name="Text Box 5"/>
              <p:cNvSpPr txBox="1">
                <a:spLocks noChangeArrowheads="1"/>
              </p:cNvSpPr>
              <p:nvPr/>
            </p:nvSpPr>
            <p:spPr bwMode="auto">
              <a:xfrm>
                <a:off x="2304" y="2832"/>
                <a:ext cx="14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/>
                  <a:t>Shared Memory</a:t>
                </a:r>
              </a:p>
            </p:txBody>
          </p:sp>
        </p:grpSp>
        <p:sp>
          <p:nvSpPr>
            <p:cNvPr id="22534" name="Line 7"/>
            <p:cNvSpPr>
              <a:spLocks noChangeShapeType="1"/>
            </p:cNvSpPr>
            <p:nvPr/>
          </p:nvSpPr>
          <p:spPr bwMode="auto">
            <a:xfrm>
              <a:off x="624" y="2496"/>
              <a:ext cx="4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5" name="Text Box 8"/>
            <p:cNvSpPr txBox="1">
              <a:spLocks noChangeArrowheads="1"/>
            </p:cNvSpPr>
            <p:nvPr/>
          </p:nvSpPr>
          <p:spPr bwMode="auto">
            <a:xfrm>
              <a:off x="4896" y="2448"/>
              <a:ext cx="4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Bus</a:t>
              </a:r>
            </a:p>
          </p:txBody>
        </p:sp>
        <p:sp>
          <p:nvSpPr>
            <p:cNvPr id="22536" name="Line 9"/>
            <p:cNvSpPr>
              <a:spLocks noChangeShapeType="1"/>
            </p:cNvSpPr>
            <p:nvPr/>
          </p:nvSpPr>
          <p:spPr bwMode="auto">
            <a:xfrm flipV="1">
              <a:off x="2976" y="249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7" name="Rectangle 11"/>
            <p:cNvSpPr>
              <a:spLocks noChangeArrowheads="1"/>
            </p:cNvSpPr>
            <p:nvPr/>
          </p:nvSpPr>
          <p:spPr bwMode="auto">
            <a:xfrm>
              <a:off x="3408" y="1824"/>
              <a:ext cx="148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22538" name="Group 22"/>
            <p:cNvGrpSpPr>
              <a:grpSpLocks/>
            </p:cNvGrpSpPr>
            <p:nvPr/>
          </p:nvGrpSpPr>
          <p:grpSpPr bwMode="auto">
            <a:xfrm>
              <a:off x="720" y="1824"/>
              <a:ext cx="1536" cy="480"/>
              <a:chOff x="720" y="1824"/>
              <a:chExt cx="1536" cy="480"/>
            </a:xfrm>
          </p:grpSpPr>
          <p:sp>
            <p:nvSpPr>
              <p:cNvPr id="22543" name="Rectangle 10"/>
              <p:cNvSpPr>
                <a:spLocks noChangeArrowheads="1"/>
              </p:cNvSpPr>
              <p:nvPr/>
            </p:nvSpPr>
            <p:spPr bwMode="auto">
              <a:xfrm>
                <a:off x="768" y="1824"/>
                <a:ext cx="1488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2544" name="Line 12"/>
              <p:cNvSpPr>
                <a:spLocks noChangeShapeType="1"/>
              </p:cNvSpPr>
              <p:nvPr/>
            </p:nvSpPr>
            <p:spPr bwMode="auto">
              <a:xfrm>
                <a:off x="768" y="1968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5" name="Line 13"/>
              <p:cNvSpPr>
                <a:spLocks noChangeShapeType="1"/>
              </p:cNvSpPr>
              <p:nvPr/>
            </p:nvSpPr>
            <p:spPr bwMode="auto">
              <a:xfrm>
                <a:off x="768" y="2112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6" name="Text Box 14"/>
              <p:cNvSpPr txBox="1">
                <a:spLocks noChangeArrowheads="1"/>
              </p:cNvSpPr>
              <p:nvPr/>
            </p:nvSpPr>
            <p:spPr bwMode="auto">
              <a:xfrm>
                <a:off x="720" y="1939"/>
                <a:ext cx="48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/>
                  <a:t>address</a:t>
                </a:r>
              </a:p>
            </p:txBody>
          </p:sp>
          <p:sp>
            <p:nvSpPr>
              <p:cNvPr id="22547" name="Line 15"/>
              <p:cNvSpPr>
                <a:spLocks noChangeShapeType="1"/>
              </p:cNvSpPr>
              <p:nvPr/>
            </p:nvSpPr>
            <p:spPr bwMode="auto">
              <a:xfrm>
                <a:off x="1200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8" name="Text Box 17"/>
              <p:cNvSpPr txBox="1">
                <a:spLocks noChangeArrowheads="1"/>
              </p:cNvSpPr>
              <p:nvPr/>
            </p:nvSpPr>
            <p:spPr bwMode="auto">
              <a:xfrm>
                <a:off x="1175" y="1939"/>
                <a:ext cx="36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/>
                  <a:t>value</a:t>
                </a:r>
              </a:p>
            </p:txBody>
          </p:sp>
          <p:sp>
            <p:nvSpPr>
              <p:cNvPr id="22549" name="Text Box 18"/>
              <p:cNvSpPr txBox="1">
                <a:spLocks noChangeArrowheads="1"/>
              </p:cNvSpPr>
              <p:nvPr/>
            </p:nvSpPr>
            <p:spPr bwMode="auto">
              <a:xfrm>
                <a:off x="1533" y="1939"/>
                <a:ext cx="33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/>
                  <a:t>state</a:t>
                </a:r>
              </a:p>
            </p:txBody>
          </p:sp>
          <p:sp>
            <p:nvSpPr>
              <p:cNvPr id="22550" name="Text Box 19"/>
              <p:cNvSpPr txBox="1">
                <a:spLocks noChangeArrowheads="1"/>
              </p:cNvSpPr>
              <p:nvPr/>
            </p:nvSpPr>
            <p:spPr bwMode="auto">
              <a:xfrm>
                <a:off x="1872" y="1939"/>
                <a:ext cx="26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/>
                  <a:t>tag</a:t>
                </a:r>
              </a:p>
            </p:txBody>
          </p:sp>
          <p:sp>
            <p:nvSpPr>
              <p:cNvPr id="22551" name="Line 20"/>
              <p:cNvSpPr>
                <a:spLocks noChangeShapeType="1"/>
              </p:cNvSpPr>
              <p:nvPr/>
            </p:nvSpPr>
            <p:spPr bwMode="auto">
              <a:xfrm>
                <a:off x="1536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2" name="Line 21"/>
              <p:cNvSpPr>
                <a:spLocks noChangeShapeType="1"/>
              </p:cNvSpPr>
              <p:nvPr/>
            </p:nvSpPr>
            <p:spPr bwMode="auto">
              <a:xfrm>
                <a:off x="1872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9" name="Line 23"/>
            <p:cNvSpPr>
              <a:spLocks noChangeShapeType="1"/>
            </p:cNvSpPr>
            <p:nvPr/>
          </p:nvSpPr>
          <p:spPr bwMode="auto">
            <a:xfrm>
              <a:off x="1440" y="23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Line 24"/>
            <p:cNvSpPr>
              <a:spLocks noChangeShapeType="1"/>
            </p:cNvSpPr>
            <p:nvPr/>
          </p:nvSpPr>
          <p:spPr bwMode="auto">
            <a:xfrm>
              <a:off x="4176" y="23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Text Box 25"/>
            <p:cNvSpPr txBox="1">
              <a:spLocks noChangeArrowheads="1"/>
            </p:cNvSpPr>
            <p:nvPr/>
          </p:nvSpPr>
          <p:spPr bwMode="auto">
            <a:xfrm>
              <a:off x="3883" y="1872"/>
              <a:ext cx="6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cache</a:t>
              </a:r>
            </a:p>
          </p:txBody>
        </p:sp>
        <p:sp>
          <p:nvSpPr>
            <p:cNvPr id="22542" name="Text Box 26"/>
            <p:cNvSpPr txBox="1">
              <a:spLocks noChangeArrowheads="1"/>
            </p:cNvSpPr>
            <p:nvPr/>
          </p:nvSpPr>
          <p:spPr bwMode="auto">
            <a:xfrm>
              <a:off x="2496" y="1680"/>
              <a:ext cx="67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4800" b="1"/>
                <a:t>. . 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Cache Implementation con’t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Caches “snoop” on shared bus and react via cache coherence protocol. Since already built in, allows for free transaction conflict detection.</a:t>
            </a:r>
          </a:p>
          <a:p>
            <a:r>
              <a:rPr lang="en-US" smtClean="0"/>
              <a:t>Cache coherence keeps the an address/value pair consistent across a set of caches.</a:t>
            </a:r>
          </a:p>
          <a:p>
            <a:r>
              <a:rPr lang="en-US" smtClean="0"/>
              <a:t>Cache lines can be in either regular or transactional caches, both not both (same processor)..</a:t>
            </a:r>
          </a:p>
          <a:p>
            <a:endParaRPr lang="en-US" smtClean="0"/>
          </a:p>
        </p:txBody>
      </p:sp>
      <p:sp>
        <p:nvSpPr>
          <p:cNvPr id="2355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CS 5204 – Fall,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80000A"/>
      </a:accent1>
      <a:accent2>
        <a:srgbClr val="81460A"/>
      </a:accent2>
      <a:accent3>
        <a:srgbClr val="FFFFFF"/>
      </a:accent3>
      <a:accent4>
        <a:srgbClr val="000000"/>
      </a:accent4>
      <a:accent5>
        <a:srgbClr val="C0AAAA"/>
      </a:accent5>
      <a:accent6>
        <a:srgbClr val="743F08"/>
      </a:accent6>
      <a:hlink>
        <a:srgbClr val="805255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</TotalTime>
  <Words>557</Words>
  <Application>Microsoft PowerPoint</Application>
  <PresentationFormat>On-screen Show (4:3)</PresentationFormat>
  <Paragraphs>202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16</vt:i4>
      </vt:variant>
    </vt:vector>
  </HeadingPairs>
  <TitlesOfParts>
    <vt:vector size="33" baseType="lpstr">
      <vt:lpstr>Arial</vt:lpstr>
      <vt:lpstr>ＭＳ Ｐゴシック</vt:lpstr>
      <vt:lpstr>Arial Black</vt:lpstr>
      <vt:lpstr>Times New Roman</vt:lpstr>
      <vt:lpstr>Wingdings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Transactional Memory: Architectural Support for Lock-Free Data Structures</vt:lpstr>
      <vt:lpstr>Part 1: Concepts and Hardware-based Approaches</vt:lpstr>
      <vt:lpstr>Introduction con’t</vt:lpstr>
      <vt:lpstr>Introduction con’t</vt:lpstr>
      <vt:lpstr>Intended Use</vt:lpstr>
      <vt:lpstr>Intended Use con’t</vt:lpstr>
      <vt:lpstr>Example</vt:lpstr>
      <vt:lpstr>Cache Implementation</vt:lpstr>
      <vt:lpstr>Cache Implementation con’t</vt:lpstr>
      <vt:lpstr>Line States</vt:lpstr>
      <vt:lpstr>Transactional Tags</vt:lpstr>
      <vt:lpstr>Bus Cycles</vt:lpstr>
      <vt:lpstr>Processor Flags</vt:lpstr>
      <vt:lpstr>Scenarios</vt:lpstr>
      <vt:lpstr>Scenarios &amp; Transaction States</vt:lpstr>
      <vt:lpstr>Performance (Counting Benchmark)</vt:lpstr>
    </vt:vector>
  </TitlesOfParts>
  <Company>Virginia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Slide Master</dc:title>
  <dc:creator>Dennis Kafura</dc:creator>
  <cp:lastModifiedBy>Dennis Kafura</cp:lastModifiedBy>
  <cp:revision>65</cp:revision>
  <dcterms:created xsi:type="dcterms:W3CDTF">2005-01-05T22:58:01Z</dcterms:created>
  <dcterms:modified xsi:type="dcterms:W3CDTF">2009-09-30T20:19:19Z</dcterms:modified>
</cp:coreProperties>
</file>