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65" r:id="rId2"/>
    <p:sldId id="274" r:id="rId3"/>
    <p:sldId id="275" r:id="rId4"/>
    <p:sldId id="287" r:id="rId5"/>
    <p:sldId id="290" r:id="rId6"/>
    <p:sldId id="288" r:id="rId7"/>
    <p:sldId id="289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89147" autoAdjust="0"/>
  </p:normalViewPr>
  <p:slideViewPr>
    <p:cSldViewPr>
      <p:cViewPr>
        <p:scale>
          <a:sx n="63" d="100"/>
          <a:sy n="63" d="100"/>
        </p:scale>
        <p:origin x="-166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4B06B-AE60-974F-8B5C-1D54D1DDD80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BB27-24A8-5149-9568-CD5E553C3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6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EE1801-477E-6B44-A03A-90831C924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2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4AE68-8363-3C44-87EC-BD4336156FC8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A29C1-FA8C-F242-89EA-9D73B3CAE92C}" type="datetime1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9AC3-8F34-FF4D-A4C0-90F311C11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7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D4C62-49A0-0945-9B20-1895D5466F47}" type="datetime1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ABE82-5D4B-724C-A737-1C2931006A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BBFA11-19FD-4748-891A-CB93692BBE3F}" type="datetime1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6413E-154A-7E42-8506-78E87B550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F51CA-D958-D945-8787-DD90323F4738}" type="datetime1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3A3C0-0855-5548-9C83-136C0F4EA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20C52-E246-0C40-865D-D363E1C59D94}" type="datetime1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6BB5-B887-AF4F-815C-915C983DF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8D3AA-2D25-274C-B3B8-CE6879B095AB}" type="datetime1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EB03F-DA19-034E-A632-F14D37A47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D5B4D-4827-C048-991A-EFEA49789358}" type="datetime1">
              <a:rPr lang="en-US" smtClean="0"/>
              <a:t>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4419E-CDC7-3B4D-8349-96B19ED52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1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4D83A-07D1-A147-A385-E636934F46C7}" type="datetime1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C51FB-88CD-A141-B084-263FED26D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3763-D73D-444E-8FA3-C8FDCFA8458C}" type="datetime1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585A3-C662-D840-B33F-9C2E4AC4F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6792A-ADF6-BF4C-8249-EA6FEC37AF42}" type="datetime1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3674-7249-BE40-8368-696FF44E7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4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4A1E3B-C52F-FE45-8EF4-4899EBF92E14}" type="datetime1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28C88-61F2-0748-91F0-8D9F1DFC5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97515E-952F-BC40-9047-F83A5EB6C0CB}" type="datetime1">
              <a:rPr lang="en-US" smtClean="0"/>
              <a:t>1/23/15</a:t>
            </a:fld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8ED2E7-61C4-264F-9546-ABE6996BD4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ED6E-5FB6-3C47-B6C0-BF9E6C1DC862}" type="datetime1">
              <a:rPr lang="en-US" smtClean="0"/>
              <a:t>1/23/15</a:t>
            </a:fld>
            <a:endParaRPr lang="en-US"/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543550"/>
            <a:ext cx="2895600" cy="476250"/>
          </a:xfrm>
        </p:spPr>
        <p:txBody>
          <a:bodyPr/>
          <a:lstStyle/>
          <a:p>
            <a:r>
              <a:rPr lang="en-US" dirty="0"/>
              <a:t>Alexey Onufriev, Computer Science, Physics and GBCB, VT </a:t>
            </a:r>
            <a:r>
              <a:rPr lang="en-US" dirty="0" smtClean="0"/>
              <a:t>2015</a:t>
            </a:r>
            <a:endParaRPr lang="en-US" dirty="0"/>
          </a:p>
        </p:txBody>
      </p:sp>
      <p:graphicFrame>
        <p:nvGraphicFramePr>
          <p:cNvPr id="4403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6729"/>
              </p:ext>
            </p:extLst>
          </p:nvPr>
        </p:nvGraphicFramePr>
        <p:xfrm>
          <a:off x="0" y="2057400"/>
          <a:ext cx="8981395" cy="2057400"/>
        </p:xfrm>
        <a:graphic>
          <a:graphicData uri="http://schemas.openxmlformats.org/drawingml/2006/table">
            <a:tbl>
              <a:tblPr/>
              <a:tblGrid>
                <a:gridCol w="652488"/>
                <a:gridCol w="3510531"/>
                <a:gridCol w="2005433"/>
                <a:gridCol w="2812943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Skills: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Layman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s description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1484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Meet and greet protein folding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Math, numerical methods. Minimal programming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Explore protein folding,  first using toy models, then using available software tools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b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3173413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2013" y="304800"/>
            <a:ext cx="477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Helvetica" charset="0"/>
              </a:rPr>
              <a:t> </a:t>
            </a:r>
            <a:r>
              <a:rPr lang="en-US" b="1">
                <a:latin typeface="Helvetica" charset="0"/>
              </a:rPr>
              <a:t>Protein folding problem #1</a:t>
            </a:r>
            <a:endParaRPr lang="en-US" b="1" i="0">
              <a:latin typeface="Helvetica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611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i="0">
                <a:latin typeface="Helvetica" charset="0"/>
              </a:rPr>
              <a:t>MET—ALA—ALA—ASP—GLU—GLU--….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92622" flipV="1">
            <a:off x="2057400" y="2819400"/>
            <a:ext cx="42672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b="1" i="0">
              <a:latin typeface="Helvetica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" y="4779963"/>
            <a:ext cx="5726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0">
                <a:latin typeface="Helvetica" charset="0"/>
              </a:rPr>
              <a:t>Experiment:  amino acid sequence uniquely </a:t>
            </a:r>
          </a:p>
          <a:p>
            <a:r>
              <a:rPr lang="en-US" sz="2000" b="1" i="0">
                <a:latin typeface="Helvetica" charset="0"/>
              </a:rPr>
              <a:t>determines protein</a:t>
            </a:r>
            <a:r>
              <a:rPr lang="ja-JP" altLang="en-US" sz="2000" b="1" i="0">
                <a:latin typeface="Arial"/>
              </a:rPr>
              <a:t>’</a:t>
            </a:r>
            <a:r>
              <a:rPr lang="en-US" sz="2000" b="1" i="0">
                <a:latin typeface="Helvetica" charset="0"/>
              </a:rPr>
              <a:t>s 3D shape (ground state).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5943600"/>
            <a:ext cx="540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Helvetica" charset="0"/>
              </a:rPr>
              <a:t>Nature does it all the time. Can we?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1093788"/>
            <a:ext cx="599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0">
                <a:solidFill>
                  <a:srgbClr val="33CC33"/>
                </a:solidFill>
                <a:latin typeface="Helvetica" charset="0"/>
              </a:rPr>
              <a:t>Amino-acid sequence – translated genetic code.</a:t>
            </a:r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 rot="5400000">
            <a:off x="2933700" y="-419100"/>
            <a:ext cx="304800" cy="4191000"/>
          </a:xfrm>
          <a:prstGeom prst="leftBrace">
            <a:avLst>
              <a:gd name="adj1" fmla="val 114583"/>
              <a:gd name="adj2" fmla="val 50000"/>
            </a:avLst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0" y="3200400"/>
            <a:ext cx="101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0">
                <a:latin typeface="Helvetica" charset="0"/>
              </a:rPr>
              <a:t>How?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moothFun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78486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953000" y="4648200"/>
            <a:ext cx="3962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0"/>
              <a:t>Finding a global minimum in a multidimensional case is easy only when the landscape is smooth. No matter where you  start (1, 2 or 3), you quickly end up at the bottom -- the Native (N), functional state of the protein. 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81000" y="914400"/>
            <a:ext cx="0" cy="533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 rot="-5400000">
            <a:off x="-662782" y="1729582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Free energy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81000" y="6248400"/>
            <a:ext cx="3581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60425" y="5791200"/>
            <a:ext cx="249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accent1"/>
                </a:solidFill>
              </a:rPr>
              <a:t>Folding coordinate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108325" y="25812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1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52800" y="1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2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943600" y="1016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28600" y="6488113"/>
            <a:ext cx="3233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Adopted from Ken Dill</a:t>
            </a:r>
            <a:r>
              <a:rPr lang="ja-JP" altLang="en-US" sz="1400">
                <a:solidFill>
                  <a:schemeClr val="bg2"/>
                </a:solidFill>
                <a:latin typeface="Arial"/>
              </a:rPr>
              <a:t>’</a:t>
            </a:r>
            <a:r>
              <a:rPr lang="en-US" sz="1400">
                <a:solidFill>
                  <a:schemeClr val="bg2"/>
                </a:solidFill>
              </a:rPr>
              <a:t>s web site at UCSF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bumpyBo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9063"/>
            <a:ext cx="7162800" cy="6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53050" y="5000625"/>
            <a:ext cx="3714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cs typeface="+mn-cs"/>
              </a:rPr>
              <a:t>Realistic landscapes</a:t>
            </a:r>
            <a:br>
              <a:rPr lang="en-US" sz="2400" i="0">
                <a:cs typeface="+mn-cs"/>
              </a:rPr>
            </a:br>
            <a:r>
              <a:rPr lang="en-US" sz="2400" i="0">
                <a:cs typeface="+mn-cs"/>
              </a:rPr>
              <a:t>are much more complex, </a:t>
            </a:r>
            <a:br>
              <a:rPr lang="en-US" sz="2400" i="0">
                <a:cs typeface="+mn-cs"/>
              </a:rPr>
            </a:br>
            <a:r>
              <a:rPr lang="en-US" sz="2400" i="0">
                <a:cs typeface="+mn-cs"/>
              </a:rPr>
              <a:t>with multiple local minima –</a:t>
            </a:r>
            <a:br>
              <a:rPr lang="en-US" sz="2400" i="0">
                <a:cs typeface="+mn-cs"/>
              </a:rPr>
            </a:br>
            <a:r>
              <a:rPr lang="en-US" sz="2400" i="0">
                <a:cs typeface="+mn-cs"/>
              </a:rPr>
              <a:t>folding traps.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88925" y="63849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000">
              <a:cs typeface="+mn-cs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600" y="6488113"/>
            <a:ext cx="3233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Adopted from Ken Dill</a:t>
            </a:r>
            <a:r>
              <a:rPr lang="ja-JP" altLang="en-US" sz="1400">
                <a:solidFill>
                  <a:schemeClr val="bg2"/>
                </a:solidFill>
                <a:latin typeface="Arial"/>
                <a:cs typeface="+mn-cs"/>
              </a:rPr>
              <a:t>’</a:t>
            </a:r>
            <a:r>
              <a:rPr lang="en-US" sz="1400">
                <a:solidFill>
                  <a:schemeClr val="bg2"/>
                </a:solidFill>
                <a:cs typeface="+mn-cs"/>
              </a:rPr>
              <a:t>s web site at UCSF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Additional complication: protein folding problem = highly constrained </a:t>
            </a:r>
            <a:r>
              <a:rPr lang="en-US" sz="3200" dirty="0" err="1" smtClean="0"/>
              <a:t>minimiazation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3763-D73D-444E-8FA3-C8FDCFA8458C}" type="datetime1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Alexey Onufriev, Computer Science, Physics and GBCB, VT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1935"/>
            <a:ext cx="7303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E(</a:t>
            </a:r>
            <a:r>
              <a:rPr lang="en-US" sz="2400" dirty="0" err="1" smtClean="0"/>
              <a:t>x,y,z</a:t>
            </a:r>
            <a:r>
              <a:rPr lang="en-US" sz="2400" dirty="0" smtClean="0"/>
              <a:t>) = 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z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easy to solve.   Min =  (000). </a:t>
            </a:r>
            <a:endParaRPr lang="en-US" sz="2400" dirty="0"/>
          </a:p>
        </p:txBody>
      </p:sp>
      <p:pic>
        <p:nvPicPr>
          <p:cNvPr id="6" name="Picture 5" descr="figure_1057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05000"/>
            <a:ext cx="2946400" cy="33909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3048000"/>
            <a:ext cx="7848600" cy="2765524"/>
            <a:chOff x="0" y="3048000"/>
            <a:chExt cx="7848600" cy="2765524"/>
          </a:xfrm>
        </p:grpSpPr>
        <p:sp>
          <p:nvSpPr>
            <p:cNvPr id="8" name="Can 7"/>
            <p:cNvSpPr/>
            <p:nvPr/>
          </p:nvSpPr>
          <p:spPr>
            <a:xfrm>
              <a:off x="6934200" y="3048000"/>
              <a:ext cx="914400" cy="1752600"/>
            </a:xfrm>
            <a:prstGeom prst="can">
              <a:avLst/>
            </a:prstGeom>
            <a:solidFill>
              <a:srgbClr val="C0504D">
                <a:alpha val="4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3505200"/>
              <a:ext cx="689052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Becomes much more complex if a complex </a:t>
              </a:r>
              <a:br>
                <a:rPr lang="en-US" sz="2400" dirty="0" smtClean="0"/>
              </a:br>
              <a:r>
                <a:rPr lang="en-US" sz="2400" dirty="0" smtClean="0"/>
                <a:t>constraint is added e.g. Sin</a:t>
              </a:r>
              <a:r>
                <a:rPr lang="en-US" sz="2400" baseline="30000" dirty="0" smtClean="0"/>
                <a:t>2</a:t>
              </a:r>
              <a:r>
                <a:rPr lang="en-US" sz="2400" dirty="0" smtClean="0"/>
                <a:t>(x) + y + z = const.</a:t>
              </a:r>
            </a:p>
            <a:p>
              <a:endParaRPr lang="en-US" sz="2400" dirty="0"/>
            </a:p>
            <a:p>
              <a:r>
                <a:rPr lang="en-US" sz="2400" dirty="0" smtClean="0"/>
                <a:t>In the case of protein folding, constraint comes </a:t>
              </a:r>
              <a:br>
                <a:rPr lang="en-US" sz="2400" dirty="0" smtClean="0"/>
              </a:br>
              <a:r>
                <a:rPr lang="en-US" sz="2400" dirty="0" smtClean="0"/>
                <a:t>from the specific amino-acid connectivity – beads </a:t>
              </a:r>
              <a:br>
                <a:rPr lang="en-US" sz="2400" dirty="0" smtClean="0"/>
              </a:br>
              <a:r>
                <a:rPr lang="en-US" sz="2400" dirty="0" smtClean="0"/>
                <a:t>on a string chain. 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871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5263" y="101600"/>
            <a:ext cx="8234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0">
                <a:latin typeface="Helvetica" charset="0"/>
                <a:cs typeface="+mn-cs"/>
              </a:rPr>
              <a:t>The magnitude of the protein folding challenge: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5876925"/>
            <a:ext cx="9271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0">
                <a:solidFill>
                  <a:srgbClr val="FF0000"/>
                </a:solidFill>
                <a:latin typeface="Helvetica" charset="0"/>
                <a:cs typeface="+mn-cs"/>
              </a:rPr>
              <a:t>Why bother:</a:t>
            </a:r>
            <a:r>
              <a:rPr lang="en-US" sz="2400" b="1" i="0">
                <a:solidFill>
                  <a:srgbClr val="FF0000"/>
                </a:solidFill>
                <a:latin typeface="Helvetica" charset="0"/>
                <a:cs typeface="+mn-cs"/>
              </a:rPr>
              <a:t>   protein</a:t>
            </a:r>
            <a:r>
              <a:rPr lang="ja-JP" altLang="en-US" sz="2400" b="1" i="0">
                <a:solidFill>
                  <a:srgbClr val="FF0000"/>
                </a:solidFill>
                <a:latin typeface="Arial"/>
                <a:cs typeface="+mn-cs"/>
              </a:rPr>
              <a:t>’</a:t>
            </a:r>
            <a:r>
              <a:rPr lang="en-US" sz="2400" b="1" i="0">
                <a:solidFill>
                  <a:srgbClr val="FF0000"/>
                </a:solidFill>
                <a:latin typeface="Helvetica" charset="0"/>
                <a:cs typeface="+mn-cs"/>
              </a:rPr>
              <a:t>s shape determines its biological function. </a:t>
            </a: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914400" y="1371600"/>
            <a:ext cx="8264525" cy="1905000"/>
            <a:chOff x="576" y="1200"/>
            <a:chExt cx="5206" cy="1200"/>
          </a:xfrm>
        </p:grpSpPr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V="1">
              <a:off x="576" y="1680"/>
              <a:ext cx="115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rot="16416489" flipH="1">
              <a:off x="1920" y="1536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rot="11584748" flipH="1">
              <a:off x="2784" y="1440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rot="16124168" flipH="1">
              <a:off x="3696" y="1344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rot="11357723" flipH="1">
              <a:off x="4560" y="1200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536" y="1776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 rot="-1513831">
              <a:off x="3312" y="1632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 rot="-11237302">
              <a:off x="2400" y="1968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 rot="-11237302">
              <a:off x="4176" y="1728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536" y="1872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1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448" y="1536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2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360" y="1776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3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4224" y="1392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4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rot="16885457" flipH="1">
              <a:off x="5278" y="1240"/>
              <a:ext cx="384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33400" y="3422650"/>
            <a:ext cx="79248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A small protein  is a chain   of ~ 50  mino acids (more for most ).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Assume that each amino acid has only  10 conformations (vast underestimation)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Total  number of possible  conformations:   10</a:t>
            </a:r>
            <a:r>
              <a:rPr lang="en-US" sz="1800" b="1" i="0" baseline="30000">
                <a:latin typeface="Helvetica" charset="0"/>
                <a:cs typeface="+mn-cs"/>
              </a:rPr>
              <a:t>50</a:t>
            </a:r>
            <a:endParaRPr lang="en-US" sz="1800" b="1" i="0">
              <a:latin typeface="Helvetica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Say,  you make one MC step per femtosecond. 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Exhaustive search  for the  ground state  will take 10</a:t>
            </a:r>
            <a:r>
              <a:rPr lang="en-US" sz="1800" b="1" i="0" baseline="30000">
                <a:latin typeface="Helvetica" charset="0"/>
                <a:cs typeface="+mn-cs"/>
              </a:rPr>
              <a:t>27 </a:t>
            </a:r>
            <a:r>
              <a:rPr lang="en-US" sz="1800" b="1" i="0">
                <a:latin typeface="Helvetica" charset="0"/>
                <a:cs typeface="+mn-cs"/>
              </a:rPr>
              <a:t>years.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3500" y="533400"/>
            <a:ext cx="915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rgbClr val="FF3300"/>
                </a:solidFill>
                <a:cs typeface="+mn-cs"/>
              </a:rPr>
              <a:t>Enormous number of the possible conformations of the polypeptide chain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Levinthal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paradox: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How can proteins EVER fold, given their</a:t>
            </a:r>
            <a:br>
              <a:rPr lang="en-US" smtClean="0">
                <a:cs typeface="+mn-cs"/>
              </a:rPr>
            </a:br>
            <a:r>
              <a:rPr lang="en-US" smtClean="0">
                <a:cs typeface="+mn-cs"/>
              </a:rPr>
              <a:t>mind boggling complexity (that is the number of degrees of freedom that the folding protein needs to search through to find the minimum energy state).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7244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realistic scientific computation scenarios </a:t>
            </a:r>
          </a:p>
          <a:p>
            <a:r>
              <a:rPr lang="en-US" dirty="0" smtClean="0"/>
              <a:t>No specific natural science background is expected: the minimum necessary will be given to you once you select your project.</a:t>
            </a:r>
          </a:p>
          <a:p>
            <a:r>
              <a:rPr lang="en-US" dirty="0" smtClean="0"/>
              <a:t>Get a feel of what real computational science is, get exposed to all stages of </a:t>
            </a:r>
            <a:br>
              <a:rPr lang="en-US" dirty="0" smtClean="0"/>
            </a:br>
            <a:r>
              <a:rPr lang="en-US" dirty="0" smtClean="0"/>
              <a:t>a project. </a:t>
            </a:r>
          </a:p>
          <a:p>
            <a:r>
              <a:rPr lang="en-US" dirty="0" smtClean="0"/>
              <a:t>Supercomputer on the desk.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D83A-07D1-A147-A385-E636934F46C7}" type="datetime1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Onufriev, Computer Science, Physics and GBCB, VT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5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392</Words>
  <Application>Microsoft Macintosh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Additional complication: protein folding problem = highly constrained minimiazation</vt:lpstr>
      <vt:lpstr>PowerPoint Presentation</vt:lpstr>
      <vt:lpstr>Levinthal’s paradox:</vt:lpstr>
      <vt:lpstr>Key points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for GBCB</dc:title>
  <dc:creator>Alexey Onufriev</dc:creator>
  <cp:lastModifiedBy>Alexey</cp:lastModifiedBy>
  <cp:revision>40</cp:revision>
  <dcterms:created xsi:type="dcterms:W3CDTF">2006-01-22T04:14:33Z</dcterms:created>
  <dcterms:modified xsi:type="dcterms:W3CDTF">2015-01-23T22:06:54Z</dcterms:modified>
</cp:coreProperties>
</file>