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9601200" cy="73152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81" autoAdjust="0"/>
  </p:normalViewPr>
  <p:slideViewPr>
    <p:cSldViewPr>
      <p:cViewPr>
        <p:scale>
          <a:sx n="40" d="100"/>
          <a:sy n="40" d="100"/>
        </p:scale>
        <p:origin x="-78" y="1272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FE6-3DA9-4AA1-94DE-B4F10414AC62}" type="datetimeFigureOut">
              <a:rPr lang="en-US" smtClean="0"/>
              <a:t>6/20/2010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684-8618-40C6-883C-2309801C1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FE6-3DA9-4AA1-94DE-B4F10414AC62}" type="datetimeFigureOut">
              <a:rPr lang="en-US" smtClean="0"/>
              <a:t>6/20/2010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684-8618-40C6-883C-2309801C1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FE6-3DA9-4AA1-94DE-B4F10414AC62}" type="datetimeFigureOut">
              <a:rPr lang="en-US" smtClean="0"/>
              <a:t>6/20/2010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684-8618-40C6-883C-2309801C1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FE6-3DA9-4AA1-94DE-B4F10414AC62}" type="datetimeFigureOut">
              <a:rPr lang="en-US" smtClean="0"/>
              <a:t>6/20/2010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684-8618-40C6-883C-2309801C1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FE6-3DA9-4AA1-94DE-B4F10414AC62}" type="datetimeFigureOut">
              <a:rPr lang="en-US" smtClean="0"/>
              <a:t>6/20/2010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684-8618-40C6-883C-2309801C1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FE6-3DA9-4AA1-94DE-B4F10414AC62}" type="datetimeFigureOut">
              <a:rPr lang="en-US" smtClean="0"/>
              <a:t>6/20/2010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684-8618-40C6-883C-2309801C1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FE6-3DA9-4AA1-94DE-B4F10414AC62}" type="datetimeFigureOut">
              <a:rPr lang="en-US" smtClean="0"/>
              <a:t>6/20/2010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684-8618-40C6-883C-2309801C1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FE6-3DA9-4AA1-94DE-B4F10414AC62}" type="datetimeFigureOut">
              <a:rPr lang="en-US" smtClean="0"/>
              <a:t>6/20/2010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684-8618-40C6-883C-2309801C1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FE6-3DA9-4AA1-94DE-B4F10414AC62}" type="datetimeFigureOut">
              <a:rPr lang="en-US" smtClean="0"/>
              <a:t>6/20/2010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684-8618-40C6-883C-2309801C1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FE6-3DA9-4AA1-94DE-B4F10414AC62}" type="datetimeFigureOut">
              <a:rPr lang="en-US" smtClean="0"/>
              <a:t>6/20/2010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684-8618-40C6-883C-2309801C1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BFE6-3DA9-4AA1-94DE-B4F10414AC62}" type="datetimeFigureOut">
              <a:rPr lang="en-US" smtClean="0"/>
              <a:t>6/20/2010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7684-8618-40C6-883C-2309801C1F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5BFE6-3DA9-4AA1-94DE-B4F10414AC62}" type="datetimeFigureOut">
              <a:rPr lang="en-US" smtClean="0"/>
              <a:t>6/20/2010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77684-8618-40C6-883C-2309801C1F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54"/>
          <p:cNvSpPr/>
          <p:nvPr/>
        </p:nvSpPr>
        <p:spPr>
          <a:xfrm flipV="1">
            <a:off x="361990" y="30092974"/>
            <a:ext cx="43180867" cy="253472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52400" h="15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0" name="Rectangle 159"/>
          <p:cNvSpPr/>
          <p:nvPr/>
        </p:nvSpPr>
        <p:spPr>
          <a:xfrm>
            <a:off x="15082760" y="18091055"/>
            <a:ext cx="13595370" cy="116562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52400" h="15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tIns="640080" rIns="640080" bIns="640080" rtlCol="0" anchor="t" anchorCtr="0"/>
          <a:lstStyle/>
          <a:p>
            <a:r>
              <a:rPr lang="en-US" sz="4800" dirty="0" smtClean="0">
                <a:solidFill>
                  <a:schemeClr val="tx1"/>
                </a:solidFill>
                <a:latin typeface="+mj-lt"/>
              </a:rPr>
              <a:t>Implementation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 Prototype based on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Firefox 3.0b2 codebase/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err="1" smtClean="0">
                <a:solidFill>
                  <a:schemeClr val="tx1"/>
                </a:solidFill>
              </a:rPr>
              <a:t>Spidermonkey</a:t>
            </a:r>
            <a:r>
              <a:rPr lang="en-US" sz="3200" dirty="0" smtClean="0">
                <a:solidFill>
                  <a:schemeClr val="tx1"/>
                </a:solidFill>
              </a:rPr>
              <a:t> VM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 Uses SM contexts to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manage multiple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JavaScript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execution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contexts simultaneously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No static binding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between threads and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script spaces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“Migrating threads”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enter and leave spaces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based on event processing needs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 CPU scheduling via interpreter  hook (branch callback)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Implements Borrowed Virtual Time [Duda99] scheduler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 Includes component-based management interface and UI for user interaction/adjustment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 Current limitations: not parallel; Firefox components aren’t thread-safe; memory accounting not implemented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9051150" y="18091055"/>
            <a:ext cx="14478685" cy="116562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52400" h="15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5" name="Rectangle 134"/>
          <p:cNvSpPr/>
          <p:nvPr/>
        </p:nvSpPr>
        <p:spPr>
          <a:xfrm>
            <a:off x="29039495" y="5782610"/>
            <a:ext cx="14478685" cy="118872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52400" h="15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4092" y="371498"/>
            <a:ext cx="43159680" cy="499384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52400" h="15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4" name="Picture 95" descr="VT_marn_she_invnt_1.5cmyk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0080" y="30477025"/>
            <a:ext cx="7893175" cy="175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44570" y="1097200"/>
            <a:ext cx="4113175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Fine-Grained JavaScript Execution Isolation Using Script Spaces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020" y="5782610"/>
            <a:ext cx="14325065" cy="118872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52400" h="15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tIns="640080" rIns="640080" bIns="640080" rtlCol="0" anchor="t" anchorCtr="0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+mj-lt"/>
              </a:rPr>
              <a:t>Motivation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  <a:tabLst>
                <a:tab pos="236538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3200" dirty="0" smtClean="0">
                <a:solidFill>
                  <a:schemeClr val="tx1"/>
                </a:solidFill>
              </a:rPr>
              <a:t>Many emerging web/in-the-cloud applications rely on increasingly complex JavaScript components coexisting within one page: 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Rich Internet Application (RIA)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frameworks; heavy use of JS libraries;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third-party ready-to-include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`widgets’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  <a:tabLst>
                <a:tab pos="236538" algn="l"/>
              </a:tabLst>
            </a:pPr>
            <a:r>
              <a:rPr lang="en-US" sz="3200" dirty="0" smtClean="0">
                <a:solidFill>
                  <a:schemeClr val="tx1"/>
                </a:solidFill>
              </a:rPr>
              <a:t> Client-side extensions (content scripts)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interact with arbitrary pages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 Current JavaScript environments  lack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namespace separation, fault and resource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isolation; malfunctioning or malicious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components affect entire page/tab and/or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browser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Need for robust execution environment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Multi-process browsers provide partial solution: do not provide isolation below the level of individual tabs/pages and move resource management problem to underlying OS, which often lacks information about appropriate resource management strategies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31382" y="2710210"/>
            <a:ext cx="570861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i="1" dirty="0" err="1" smtClean="0">
                <a:latin typeface="Times New Roman" pitchFamily="18" charset="0"/>
                <a:cs typeface="Times New Roman" pitchFamily="18" charset="0"/>
              </a:rPr>
              <a:t>Amarjyoti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 smtClean="0">
                <a:latin typeface="Times New Roman" pitchFamily="18" charset="0"/>
                <a:cs typeface="Times New Roman" pitchFamily="18" charset="0"/>
              </a:rPr>
              <a:t>Deka</a:t>
            </a:r>
            <a:endParaRPr lang="en-US" sz="6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Acision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, Inc.</a:t>
            </a:r>
          </a:p>
          <a:p>
            <a:pPr algn="ctr"/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amar.deka@gmail.com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top.cs.vt.edu/~gback/amar/AmarThesis/others/image_source/webapp10poster/thesis/Slide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63535" y="6358685"/>
            <a:ext cx="11421567" cy="856431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6" name="Rectangle 135"/>
          <p:cNvSpPr/>
          <p:nvPr/>
        </p:nvSpPr>
        <p:spPr>
          <a:xfrm>
            <a:off x="15071105" y="5782610"/>
            <a:ext cx="13595370" cy="118872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52400" h="15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1030" name="Picture 6" descr="http://top.cs.vt.edu/~gback/amar/AmarThesis/others/image_source/webapp10poster/thesis/Slide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01940" y="18686690"/>
            <a:ext cx="11483095" cy="861045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70995" y="18533070"/>
            <a:ext cx="791527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http://www.usenix.org/event/webapps10/art/webapps10_bann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230" y="30400215"/>
            <a:ext cx="15958851" cy="191513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8" name="Rectangle 157"/>
          <p:cNvSpPr/>
          <p:nvPr/>
        </p:nvSpPr>
        <p:spPr>
          <a:xfrm>
            <a:off x="384675" y="18091055"/>
            <a:ext cx="14325065" cy="116562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52400" h="15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tIns="640080" rIns="640080" bIns="640080" rtlCol="0" anchor="t" anchorCtr="0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+mj-lt"/>
              </a:rPr>
              <a:t>Script Spaces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Provide an abstraction for separate execution of JavaScript code components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Key features:</a:t>
            </a:r>
          </a:p>
          <a:p>
            <a:pPr marL="461963"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Unit of isolation</a:t>
            </a:r>
          </a:p>
          <a:p>
            <a:pPr marL="461963"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Configurable namespace</a:t>
            </a:r>
          </a:p>
          <a:p>
            <a:pPr marL="461963"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Separately schedulable</a:t>
            </a:r>
          </a:p>
          <a:p>
            <a:pPr marL="461963"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Separate termination</a:t>
            </a:r>
          </a:p>
          <a:p>
            <a:pPr marL="461963"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Separate resource accounting</a:t>
            </a:r>
          </a:p>
          <a:p>
            <a:pPr marL="461963"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Shared access to DOM</a:t>
            </a:r>
          </a:p>
          <a:p>
            <a:pPr marL="461963"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Backwards-compatible (within each space, a single-threaded environment; respects DOM event processing semantics)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Related work:</a:t>
            </a:r>
          </a:p>
          <a:p>
            <a:pPr marL="461963"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Orthogonal to work directed at improving security models or implementations (</a:t>
            </a:r>
            <a:r>
              <a:rPr lang="en-US" sz="3200" dirty="0" err="1" smtClean="0">
                <a:solidFill>
                  <a:schemeClr val="tx1"/>
                </a:solidFill>
              </a:rPr>
              <a:t>Caja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ConScript</a:t>
            </a:r>
            <a:r>
              <a:rPr lang="en-US" sz="3200" dirty="0" smtClean="0">
                <a:solidFill>
                  <a:schemeClr val="tx1"/>
                </a:solidFill>
              </a:rPr>
              <a:t>, etc.)</a:t>
            </a:r>
          </a:p>
          <a:p>
            <a:pPr marL="461963"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Design alternative to multi-process model</a:t>
            </a:r>
          </a:p>
          <a:p>
            <a:pPr marL="461963"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Complementary to emerging parallel browser implementations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6108040" y="6358685"/>
            <a:ext cx="11483095" cy="8686800"/>
            <a:chOff x="515610" y="15076620"/>
            <a:chExt cx="11483095" cy="8686800"/>
          </a:xfrm>
        </p:grpSpPr>
        <p:sp>
          <p:nvSpPr>
            <p:cNvPr id="12" name="Rectangle 11"/>
            <p:cNvSpPr/>
            <p:nvPr/>
          </p:nvSpPr>
          <p:spPr>
            <a:xfrm>
              <a:off x="515610" y="15076620"/>
              <a:ext cx="11483095" cy="86868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152400" h="15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7635" y="15268645"/>
              <a:ext cx="11137450" cy="8355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2" name="TextBox 161"/>
          <p:cNvSpPr txBox="1"/>
          <p:nvPr/>
        </p:nvSpPr>
        <p:spPr>
          <a:xfrm>
            <a:off x="36287010" y="30707455"/>
            <a:ext cx="5091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work was partially </a:t>
            </a:r>
            <a:br>
              <a:rPr lang="en-US" sz="2800" dirty="0" smtClean="0"/>
            </a:br>
            <a:r>
              <a:rPr lang="en-US" sz="2800" dirty="0" smtClean="0"/>
              <a:t>funded by NSF CAREER </a:t>
            </a:r>
            <a:br>
              <a:rPr lang="en-US" sz="2800" dirty="0" smtClean="0"/>
            </a:br>
            <a:r>
              <a:rPr lang="en-US" sz="2800" dirty="0" smtClean="0"/>
              <a:t>Award CISE/SHF #0845830</a:t>
            </a:r>
            <a:endParaRPr lang="en-US" sz="2800" dirty="0"/>
          </a:p>
        </p:txBody>
      </p:sp>
      <p:sp>
        <p:nvSpPr>
          <p:cNvPr id="163" name="TextBox 162"/>
          <p:cNvSpPr txBox="1"/>
          <p:nvPr/>
        </p:nvSpPr>
        <p:spPr>
          <a:xfrm>
            <a:off x="16069635" y="15307050"/>
            <a:ext cx="11521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Script Spaces/DOM Relationship: </a:t>
            </a:r>
            <a:br>
              <a:rPr lang="en-US" sz="2800" b="1" dirty="0" smtClean="0"/>
            </a:br>
            <a:r>
              <a:rPr lang="en-US" sz="2800" dirty="0" smtClean="0"/>
              <a:t>By default, each page executes within its own Script Space, but Script Spaces may also be created for portions of a page corresponding to sub trees of the DOM tree.</a:t>
            </a:r>
            <a:endParaRPr lang="en-US" sz="28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42990" y="8624580"/>
            <a:ext cx="6318163" cy="4493385"/>
          </a:xfrm>
          <a:prstGeom prst="rect">
            <a:avLst/>
          </a:prstGeom>
          <a:noFill/>
          <a:ln w="9525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165" name="TextBox 164"/>
          <p:cNvSpPr txBox="1"/>
          <p:nvPr/>
        </p:nvSpPr>
        <p:spPr>
          <a:xfrm>
            <a:off x="29703410" y="15268645"/>
            <a:ext cx="13288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Mash-Up Example: </a:t>
            </a:r>
            <a:br>
              <a:rPr lang="en-US" sz="2800" b="1" dirty="0" smtClean="0"/>
            </a:br>
            <a:r>
              <a:rPr lang="en-US" sz="2800" dirty="0" smtClean="0"/>
              <a:t>This </a:t>
            </a:r>
            <a:r>
              <a:rPr lang="en-US" sz="2800" dirty="0" err="1" smtClean="0"/>
              <a:t>iGoogle</a:t>
            </a:r>
            <a:r>
              <a:rPr lang="en-US" sz="2800" dirty="0" smtClean="0"/>
              <a:t> mash-up includes a CPU bound gadget (Fibonacci); using Script Spaces, the page remains responsive and other gadgets remain functional even when it is run.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9626600" y="27673460"/>
            <a:ext cx="13288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Script Space Manager:</a:t>
            </a:r>
          </a:p>
          <a:p>
            <a:r>
              <a:rPr lang="en-US" sz="2800" dirty="0" smtClean="0"/>
              <a:t>An extension displays existing script spaces and CPU consumption over time; users can adjust consumption of spaces or terminate  them safely</a:t>
            </a:r>
            <a:r>
              <a:rPr lang="en-US" sz="2800" b="1" dirty="0"/>
              <a:t>.</a:t>
            </a:r>
            <a:endParaRPr lang="en-US" sz="2800" dirty="0" smtClean="0"/>
          </a:p>
        </p:txBody>
      </p:sp>
      <p:pic>
        <p:nvPicPr>
          <p:cNvPr id="167" name="Picture 166" descr="nsf1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994480" y="30285000"/>
            <a:ext cx="2109216" cy="2121408"/>
          </a:xfrm>
          <a:prstGeom prst="rect">
            <a:avLst/>
          </a:prstGeom>
        </p:spPr>
      </p:pic>
      <p:sp>
        <p:nvSpPr>
          <p:cNvPr id="168" name="TextBox 167"/>
          <p:cNvSpPr txBox="1"/>
          <p:nvPr/>
        </p:nvSpPr>
        <p:spPr>
          <a:xfrm>
            <a:off x="23571378" y="2710210"/>
            <a:ext cx="1138843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Godmar Back</a:t>
            </a:r>
          </a:p>
          <a:p>
            <a:pPr algn="ctr"/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Department of Computer Science, Virginia Tech</a:t>
            </a:r>
          </a:p>
          <a:p>
            <a:pPr algn="ctr"/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gback@cs.vt.edu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181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Godmar Back</dc:creator>
  <cp:lastModifiedBy>Godmar Back</cp:lastModifiedBy>
  <cp:revision>66</cp:revision>
  <dcterms:created xsi:type="dcterms:W3CDTF">2010-06-21T00:55:08Z</dcterms:created>
  <dcterms:modified xsi:type="dcterms:W3CDTF">2010-06-21T18:37:42Z</dcterms:modified>
</cp:coreProperties>
</file>