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246626" rtl="0" eaLnBrk="1" latinLnBrk="0" hangingPunct="1">
      <a:defRPr sz="8361" kern="1200">
        <a:solidFill>
          <a:schemeClr val="tx1"/>
        </a:solidFill>
        <a:latin typeface="+mn-lt"/>
        <a:ea typeface="+mn-ea"/>
        <a:cs typeface="+mn-cs"/>
      </a:defRPr>
    </a:lvl1pPr>
    <a:lvl2pPr marL="2123313" algn="l" defTabSz="4246626" rtl="0" eaLnBrk="1" latinLnBrk="0" hangingPunct="1">
      <a:defRPr sz="8361" kern="1200">
        <a:solidFill>
          <a:schemeClr val="tx1"/>
        </a:solidFill>
        <a:latin typeface="+mn-lt"/>
        <a:ea typeface="+mn-ea"/>
        <a:cs typeface="+mn-cs"/>
      </a:defRPr>
    </a:lvl2pPr>
    <a:lvl3pPr marL="4246626" algn="l" defTabSz="4246626" rtl="0" eaLnBrk="1" latinLnBrk="0" hangingPunct="1">
      <a:defRPr sz="8361" kern="1200">
        <a:solidFill>
          <a:schemeClr val="tx1"/>
        </a:solidFill>
        <a:latin typeface="+mn-lt"/>
        <a:ea typeface="+mn-ea"/>
        <a:cs typeface="+mn-cs"/>
      </a:defRPr>
    </a:lvl3pPr>
    <a:lvl4pPr marL="6369939" algn="l" defTabSz="4246626" rtl="0" eaLnBrk="1" latinLnBrk="0" hangingPunct="1">
      <a:defRPr sz="8361" kern="1200">
        <a:solidFill>
          <a:schemeClr val="tx1"/>
        </a:solidFill>
        <a:latin typeface="+mn-lt"/>
        <a:ea typeface="+mn-ea"/>
        <a:cs typeface="+mn-cs"/>
      </a:defRPr>
    </a:lvl4pPr>
    <a:lvl5pPr marL="8493253" algn="l" defTabSz="4246626" rtl="0" eaLnBrk="1" latinLnBrk="0" hangingPunct="1">
      <a:defRPr sz="8361" kern="1200">
        <a:solidFill>
          <a:schemeClr val="tx1"/>
        </a:solidFill>
        <a:latin typeface="+mn-lt"/>
        <a:ea typeface="+mn-ea"/>
        <a:cs typeface="+mn-cs"/>
      </a:defRPr>
    </a:lvl5pPr>
    <a:lvl6pPr marL="10616566" algn="l" defTabSz="4246626" rtl="0" eaLnBrk="1" latinLnBrk="0" hangingPunct="1">
      <a:defRPr sz="8361" kern="1200">
        <a:solidFill>
          <a:schemeClr val="tx1"/>
        </a:solidFill>
        <a:latin typeface="+mn-lt"/>
        <a:ea typeface="+mn-ea"/>
        <a:cs typeface="+mn-cs"/>
      </a:defRPr>
    </a:lvl6pPr>
    <a:lvl7pPr marL="12739880" algn="l" defTabSz="4246626" rtl="0" eaLnBrk="1" latinLnBrk="0" hangingPunct="1">
      <a:defRPr sz="8361" kern="1200">
        <a:solidFill>
          <a:schemeClr val="tx1"/>
        </a:solidFill>
        <a:latin typeface="+mn-lt"/>
        <a:ea typeface="+mn-ea"/>
        <a:cs typeface="+mn-cs"/>
      </a:defRPr>
    </a:lvl7pPr>
    <a:lvl8pPr marL="14863192" algn="l" defTabSz="4246626" rtl="0" eaLnBrk="1" latinLnBrk="0" hangingPunct="1">
      <a:defRPr sz="8361" kern="1200">
        <a:solidFill>
          <a:schemeClr val="tx1"/>
        </a:solidFill>
        <a:latin typeface="+mn-lt"/>
        <a:ea typeface="+mn-ea"/>
        <a:cs typeface="+mn-cs"/>
      </a:defRPr>
    </a:lvl8pPr>
    <a:lvl9pPr marL="16986506" algn="l" defTabSz="4246626" rtl="0" eaLnBrk="1" latinLnBrk="0" hangingPunct="1">
      <a:defRPr sz="8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 snapToObjects="1">
      <p:cViewPr>
        <p:scale>
          <a:sx n="30" d="100"/>
          <a:sy n="30" d="100"/>
        </p:scale>
        <p:origin x="-1230" y="1368"/>
      </p:cViewPr>
      <p:guideLst>
        <p:guide orient="horz" pos="11520"/>
        <p:guide pos="9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apache_rate.csv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1\failur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1\filei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1\olt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smtClean="0"/>
              <a:t>2. Apache </a:t>
            </a:r>
            <a:r>
              <a:rPr lang="en-US" sz="3600" b="1" dirty="0"/>
              <a:t>Throughput</a:t>
            </a:r>
          </a:p>
        </c:rich>
      </c:tx>
      <c:layout>
        <c:manualLayout>
          <c:xMode val="edge"/>
          <c:yMode val="edge"/>
          <c:x val="0.25375210754932592"/>
          <c:y val="1.33968458691124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47666493156028"/>
          <c:y val="0.16480915823855039"/>
          <c:w val="0.7680946774675359"/>
          <c:h val="0.4776931967581742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apache_rate!$H$9</c:f>
              <c:strCache>
                <c:ptCount val="1"/>
                <c:pt idx="0">
                  <c:v>virtuosos_4K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apache_rate!$G$10:$G$15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80</c:v>
                </c:pt>
                <c:pt idx="5">
                  <c:v>160</c:v>
                </c:pt>
              </c:numCache>
            </c:numRef>
          </c:xVal>
          <c:yVal>
            <c:numRef>
              <c:f>apache_rate!$H$10:$H$15</c:f>
              <c:numCache>
                <c:formatCode>General</c:formatCode>
                <c:ptCount val="6"/>
                <c:pt idx="0">
                  <c:v>20.318281249999998</c:v>
                </c:pt>
                <c:pt idx="1">
                  <c:v>34.680527339999998</c:v>
                </c:pt>
                <c:pt idx="2">
                  <c:v>43.448867190000001</c:v>
                </c:pt>
                <c:pt idx="3">
                  <c:v>45.697451170000001</c:v>
                </c:pt>
                <c:pt idx="4">
                  <c:v>46.822792970000002</c:v>
                </c:pt>
                <c:pt idx="5">
                  <c:v>51.860947269999997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apache_rate!$I$9</c:f>
              <c:strCache>
                <c:ptCount val="1"/>
                <c:pt idx="0">
                  <c:v>virtuosos_8K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apache_rate!$G$10:$G$15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80</c:v>
                </c:pt>
                <c:pt idx="5">
                  <c:v>160</c:v>
                </c:pt>
              </c:numCache>
            </c:numRef>
          </c:xVal>
          <c:yVal>
            <c:numRef>
              <c:f>apache_rate!$I$10:$I$15</c:f>
              <c:numCache>
                <c:formatCode>General</c:formatCode>
                <c:ptCount val="6"/>
                <c:pt idx="0">
                  <c:v>36.1175</c:v>
                </c:pt>
                <c:pt idx="1">
                  <c:v>58.736298830000003</c:v>
                </c:pt>
                <c:pt idx="2">
                  <c:v>75.828681639999999</c:v>
                </c:pt>
                <c:pt idx="3">
                  <c:v>80.030664060000007</c:v>
                </c:pt>
                <c:pt idx="4">
                  <c:v>84.059443360000003</c:v>
                </c:pt>
                <c:pt idx="5">
                  <c:v>82.427255860000002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apache_rate!$J$9</c:f>
              <c:strCache>
                <c:ptCount val="1"/>
                <c:pt idx="0">
                  <c:v>virtuosos_16K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apache_rate!$G$10:$G$15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80</c:v>
                </c:pt>
                <c:pt idx="5">
                  <c:v>160</c:v>
                </c:pt>
              </c:numCache>
            </c:numRef>
          </c:xVal>
          <c:yVal>
            <c:numRef>
              <c:f>apache_rate!$J$10:$J$15</c:f>
              <c:numCache>
                <c:formatCode>General</c:formatCode>
                <c:ptCount val="6"/>
                <c:pt idx="0">
                  <c:v>51.879404299999997</c:v>
                </c:pt>
                <c:pt idx="1">
                  <c:v>78.227431640000006</c:v>
                </c:pt>
                <c:pt idx="2">
                  <c:v>94.45869141</c:v>
                </c:pt>
                <c:pt idx="3">
                  <c:v>102.4541797</c:v>
                </c:pt>
                <c:pt idx="4">
                  <c:v>102.05196290000001</c:v>
                </c:pt>
                <c:pt idx="5">
                  <c:v>101.52650389999999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apache_rate!$K$9</c:f>
              <c:strCache>
                <c:ptCount val="1"/>
                <c:pt idx="0">
                  <c:v>linux_4K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apache_rate!$G$10:$G$15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80</c:v>
                </c:pt>
                <c:pt idx="5">
                  <c:v>160</c:v>
                </c:pt>
              </c:numCache>
            </c:numRef>
          </c:xVal>
          <c:yVal>
            <c:numRef>
              <c:f>apache_rate!$K$10:$K$15</c:f>
              <c:numCache>
                <c:formatCode>General</c:formatCode>
                <c:ptCount val="6"/>
                <c:pt idx="0">
                  <c:v>22.74427734</c:v>
                </c:pt>
                <c:pt idx="1">
                  <c:v>38.139316409999999</c:v>
                </c:pt>
                <c:pt idx="2">
                  <c:v>46.710830080000001</c:v>
                </c:pt>
                <c:pt idx="3">
                  <c:v>57.383154300000001</c:v>
                </c:pt>
                <c:pt idx="4">
                  <c:v>58.591171879999997</c:v>
                </c:pt>
                <c:pt idx="5">
                  <c:v>59.676445309999998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apache_rate!$L$9</c:f>
              <c:strCache>
                <c:ptCount val="1"/>
                <c:pt idx="0">
                  <c:v>linux_8K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apache_rate!$G$10:$G$15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80</c:v>
                </c:pt>
                <c:pt idx="5">
                  <c:v>160</c:v>
                </c:pt>
              </c:numCache>
            </c:numRef>
          </c:xVal>
          <c:yVal>
            <c:numRef>
              <c:f>apache_rate!$L$10:$L$15</c:f>
              <c:numCache>
                <c:formatCode>General</c:formatCode>
                <c:ptCount val="6"/>
                <c:pt idx="0">
                  <c:v>38.17564453</c:v>
                </c:pt>
                <c:pt idx="1">
                  <c:v>64.848730470000007</c:v>
                </c:pt>
                <c:pt idx="2">
                  <c:v>77.220380860000006</c:v>
                </c:pt>
                <c:pt idx="3">
                  <c:v>89.660576169999999</c:v>
                </c:pt>
                <c:pt idx="4">
                  <c:v>90.476474609999997</c:v>
                </c:pt>
                <c:pt idx="5">
                  <c:v>92.250927730000001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apache_rate!$M$9</c:f>
              <c:strCache>
                <c:ptCount val="1"/>
                <c:pt idx="0">
                  <c:v>linux_16K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apache_rate!$G$10:$G$15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80</c:v>
                </c:pt>
                <c:pt idx="5">
                  <c:v>160</c:v>
                </c:pt>
              </c:numCache>
            </c:numRef>
          </c:xVal>
          <c:yVal>
            <c:numRef>
              <c:f>apache_rate!$M$10:$M$15</c:f>
              <c:numCache>
                <c:formatCode>General</c:formatCode>
                <c:ptCount val="6"/>
                <c:pt idx="0">
                  <c:v>56.21287109</c:v>
                </c:pt>
                <c:pt idx="1">
                  <c:v>83.939140629999997</c:v>
                </c:pt>
                <c:pt idx="2">
                  <c:v>95.218583980000005</c:v>
                </c:pt>
                <c:pt idx="3">
                  <c:v>103.4678809</c:v>
                </c:pt>
                <c:pt idx="4">
                  <c:v>102.86480469999999</c:v>
                </c:pt>
                <c:pt idx="5">
                  <c:v>102.288291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39104"/>
        <c:axId val="49239680"/>
      </c:scatterChart>
      <c:valAx>
        <c:axId val="49239104"/>
        <c:scaling>
          <c:orientation val="minMax"/>
          <c:max val="16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/>
                  <a:t>Concurrency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39680"/>
        <c:crosses val="autoZero"/>
        <c:crossBetween val="midCat"/>
        <c:majorUnit val="25"/>
      </c:valAx>
      <c:valAx>
        <c:axId val="49239680"/>
        <c:scaling>
          <c:orientation val="minMax"/>
          <c:max val="1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 b="0"/>
                  <a:t>Throughput,</a:t>
                </a:r>
                <a:r>
                  <a:rPr lang="en-US" sz="3000" b="0" baseline="0"/>
                  <a:t> MB/s</a:t>
                </a:r>
                <a:endParaRPr lang="en-US" sz="3000" b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391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844787759511198"/>
          <c:w val="0.97626662683791687"/>
          <c:h val="0.151552082611773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smtClean="0"/>
              <a:t>1. Failure Recovery</a:t>
            </a:r>
            <a:endParaRPr lang="en-US" sz="3600" b="1" dirty="0"/>
          </a:p>
        </c:rich>
      </c:tx>
      <c:layout>
        <c:manualLayout>
          <c:xMode val="edge"/>
          <c:yMode val="edge"/>
          <c:x val="0.30475207576679314"/>
          <c:y val="8.725160201727536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581315190720238"/>
          <c:y val="0.22678440314259621"/>
          <c:w val="0.74475502100457369"/>
          <c:h val="0.4900767443186379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failure!$A$1</c:f>
              <c:strCache>
                <c:ptCount val="1"/>
                <c:pt idx="0">
                  <c:v>storage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yVal>
            <c:numRef>
              <c:f>failure!$A$2:$A$88</c:f>
              <c:numCache>
                <c:formatCode>General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69</c:v>
                </c:pt>
                <c:pt idx="7">
                  <c:v>56</c:v>
                </c:pt>
                <c:pt idx="8">
                  <c:v>73</c:v>
                </c:pt>
                <c:pt idx="9">
                  <c:v>48</c:v>
                </c:pt>
                <c:pt idx="10">
                  <c:v>40</c:v>
                </c:pt>
                <c:pt idx="11">
                  <c:v>58</c:v>
                </c:pt>
                <c:pt idx="12">
                  <c:v>44</c:v>
                </c:pt>
                <c:pt idx="13">
                  <c:v>66</c:v>
                </c:pt>
                <c:pt idx="14">
                  <c:v>53</c:v>
                </c:pt>
                <c:pt idx="15">
                  <c:v>49</c:v>
                </c:pt>
                <c:pt idx="16">
                  <c:v>51</c:v>
                </c:pt>
                <c:pt idx="17">
                  <c:v>46</c:v>
                </c:pt>
                <c:pt idx="18">
                  <c:v>60</c:v>
                </c:pt>
                <c:pt idx="19">
                  <c:v>49</c:v>
                </c:pt>
                <c:pt idx="20">
                  <c:v>55</c:v>
                </c:pt>
                <c:pt idx="21">
                  <c:v>57</c:v>
                </c:pt>
                <c:pt idx="22">
                  <c:v>54</c:v>
                </c:pt>
                <c:pt idx="23">
                  <c:v>63</c:v>
                </c:pt>
                <c:pt idx="24">
                  <c:v>48</c:v>
                </c:pt>
                <c:pt idx="25">
                  <c:v>57</c:v>
                </c:pt>
                <c:pt idx="26">
                  <c:v>48</c:v>
                </c:pt>
                <c:pt idx="27">
                  <c:v>62</c:v>
                </c:pt>
                <c:pt idx="28">
                  <c:v>55</c:v>
                </c:pt>
                <c:pt idx="29">
                  <c:v>61</c:v>
                </c:pt>
                <c:pt idx="30">
                  <c:v>55</c:v>
                </c:pt>
                <c:pt idx="31">
                  <c:v>51</c:v>
                </c:pt>
                <c:pt idx="32">
                  <c:v>55</c:v>
                </c:pt>
                <c:pt idx="33">
                  <c:v>27</c:v>
                </c:pt>
                <c:pt idx="34">
                  <c:v>24</c:v>
                </c:pt>
                <c:pt idx="35">
                  <c:v>56</c:v>
                </c:pt>
                <c:pt idx="36">
                  <c:v>47</c:v>
                </c:pt>
                <c:pt idx="37">
                  <c:v>61</c:v>
                </c:pt>
                <c:pt idx="38">
                  <c:v>56</c:v>
                </c:pt>
                <c:pt idx="39">
                  <c:v>56</c:v>
                </c:pt>
                <c:pt idx="40">
                  <c:v>67</c:v>
                </c:pt>
                <c:pt idx="41">
                  <c:v>51</c:v>
                </c:pt>
                <c:pt idx="42">
                  <c:v>58</c:v>
                </c:pt>
                <c:pt idx="43">
                  <c:v>61</c:v>
                </c:pt>
                <c:pt idx="44">
                  <c:v>61</c:v>
                </c:pt>
                <c:pt idx="45">
                  <c:v>56</c:v>
                </c:pt>
                <c:pt idx="46">
                  <c:v>57</c:v>
                </c:pt>
                <c:pt idx="47">
                  <c:v>49</c:v>
                </c:pt>
                <c:pt idx="48">
                  <c:v>62</c:v>
                </c:pt>
                <c:pt idx="49">
                  <c:v>54</c:v>
                </c:pt>
                <c:pt idx="50">
                  <c:v>59</c:v>
                </c:pt>
                <c:pt idx="51">
                  <c:v>55</c:v>
                </c:pt>
                <c:pt idx="52">
                  <c:v>52</c:v>
                </c:pt>
                <c:pt idx="53">
                  <c:v>60</c:v>
                </c:pt>
                <c:pt idx="54">
                  <c:v>51</c:v>
                </c:pt>
                <c:pt idx="55">
                  <c:v>52</c:v>
                </c:pt>
                <c:pt idx="56">
                  <c:v>48</c:v>
                </c:pt>
                <c:pt idx="57">
                  <c:v>61</c:v>
                </c:pt>
                <c:pt idx="58">
                  <c:v>58</c:v>
                </c:pt>
                <c:pt idx="59">
                  <c:v>49</c:v>
                </c:pt>
                <c:pt idx="60">
                  <c:v>54</c:v>
                </c:pt>
                <c:pt idx="61">
                  <c:v>46</c:v>
                </c:pt>
                <c:pt idx="62">
                  <c:v>60</c:v>
                </c:pt>
                <c:pt idx="63">
                  <c:v>47</c:v>
                </c:pt>
                <c:pt idx="64">
                  <c:v>64</c:v>
                </c:pt>
                <c:pt idx="65">
                  <c:v>54</c:v>
                </c:pt>
                <c:pt idx="66">
                  <c:v>66</c:v>
                </c:pt>
                <c:pt idx="67">
                  <c:v>59</c:v>
                </c:pt>
                <c:pt idx="68">
                  <c:v>52</c:v>
                </c:pt>
                <c:pt idx="69">
                  <c:v>59</c:v>
                </c:pt>
                <c:pt idx="70">
                  <c:v>53</c:v>
                </c:pt>
                <c:pt idx="71">
                  <c:v>57</c:v>
                </c:pt>
                <c:pt idx="72">
                  <c:v>45</c:v>
                </c:pt>
                <c:pt idx="73">
                  <c:v>69</c:v>
                </c:pt>
                <c:pt idx="74">
                  <c:v>52</c:v>
                </c:pt>
                <c:pt idx="75">
                  <c:v>70</c:v>
                </c:pt>
                <c:pt idx="76">
                  <c:v>50</c:v>
                </c:pt>
                <c:pt idx="77">
                  <c:v>60</c:v>
                </c:pt>
                <c:pt idx="78">
                  <c:v>56</c:v>
                </c:pt>
                <c:pt idx="79">
                  <c:v>51</c:v>
                </c:pt>
                <c:pt idx="80">
                  <c:v>59</c:v>
                </c:pt>
                <c:pt idx="81">
                  <c:v>45</c:v>
                </c:pt>
                <c:pt idx="82">
                  <c:v>57</c:v>
                </c:pt>
                <c:pt idx="83">
                  <c:v>45</c:v>
                </c:pt>
                <c:pt idx="84">
                  <c:v>63</c:v>
                </c:pt>
                <c:pt idx="85">
                  <c:v>54</c:v>
                </c:pt>
                <c:pt idx="86">
                  <c:v>55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failure!$B$1</c:f>
              <c:strCache>
                <c:ptCount val="1"/>
                <c:pt idx="0">
                  <c:v>network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yVal>
            <c:numRef>
              <c:f>failure!$B$2:$B$88</c:f>
              <c:numCache>
                <c:formatCode>General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20</c:v>
                </c:pt>
                <c:pt idx="11">
                  <c:v>29</c:v>
                </c:pt>
                <c:pt idx="12">
                  <c:v>32</c:v>
                </c:pt>
                <c:pt idx="13">
                  <c:v>32</c:v>
                </c:pt>
                <c:pt idx="14">
                  <c:v>17</c:v>
                </c:pt>
                <c:pt idx="15">
                  <c:v>17</c:v>
                </c:pt>
                <c:pt idx="16">
                  <c:v>25</c:v>
                </c:pt>
                <c:pt idx="17">
                  <c:v>31</c:v>
                </c:pt>
                <c:pt idx="18">
                  <c:v>32</c:v>
                </c:pt>
                <c:pt idx="19">
                  <c:v>31</c:v>
                </c:pt>
                <c:pt idx="20">
                  <c:v>30</c:v>
                </c:pt>
                <c:pt idx="21">
                  <c:v>31</c:v>
                </c:pt>
                <c:pt idx="22">
                  <c:v>25</c:v>
                </c:pt>
                <c:pt idx="23">
                  <c:v>27</c:v>
                </c:pt>
                <c:pt idx="24">
                  <c:v>24</c:v>
                </c:pt>
                <c:pt idx="25">
                  <c:v>25</c:v>
                </c:pt>
                <c:pt idx="26">
                  <c:v>31</c:v>
                </c:pt>
                <c:pt idx="27">
                  <c:v>31</c:v>
                </c:pt>
                <c:pt idx="28">
                  <c:v>31</c:v>
                </c:pt>
                <c:pt idx="29">
                  <c:v>11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10</c:v>
                </c:pt>
                <c:pt idx="61">
                  <c:v>28</c:v>
                </c:pt>
                <c:pt idx="62">
                  <c:v>32</c:v>
                </c:pt>
                <c:pt idx="63">
                  <c:v>30</c:v>
                </c:pt>
                <c:pt idx="64">
                  <c:v>31</c:v>
                </c:pt>
                <c:pt idx="65">
                  <c:v>27</c:v>
                </c:pt>
                <c:pt idx="66">
                  <c:v>27</c:v>
                </c:pt>
                <c:pt idx="67">
                  <c:v>27</c:v>
                </c:pt>
                <c:pt idx="68">
                  <c:v>31</c:v>
                </c:pt>
                <c:pt idx="69">
                  <c:v>31</c:v>
                </c:pt>
                <c:pt idx="70">
                  <c:v>31</c:v>
                </c:pt>
                <c:pt idx="71">
                  <c:v>30</c:v>
                </c:pt>
                <c:pt idx="72">
                  <c:v>29</c:v>
                </c:pt>
                <c:pt idx="73">
                  <c:v>29</c:v>
                </c:pt>
                <c:pt idx="74">
                  <c:v>27</c:v>
                </c:pt>
                <c:pt idx="75">
                  <c:v>27</c:v>
                </c:pt>
                <c:pt idx="76">
                  <c:v>26</c:v>
                </c:pt>
                <c:pt idx="77">
                  <c:v>30</c:v>
                </c:pt>
                <c:pt idx="78">
                  <c:v>31</c:v>
                </c:pt>
                <c:pt idx="79">
                  <c:v>31</c:v>
                </c:pt>
                <c:pt idx="80">
                  <c:v>31</c:v>
                </c:pt>
                <c:pt idx="81">
                  <c:v>31</c:v>
                </c:pt>
                <c:pt idx="82">
                  <c:v>27</c:v>
                </c:pt>
                <c:pt idx="83">
                  <c:v>30</c:v>
                </c:pt>
                <c:pt idx="84">
                  <c:v>32</c:v>
                </c:pt>
                <c:pt idx="85">
                  <c:v>32</c:v>
                </c:pt>
                <c:pt idx="86">
                  <c:v>31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41408"/>
        <c:axId val="49389568"/>
      </c:scatterChart>
      <c:valAx>
        <c:axId val="49241408"/>
        <c:scaling>
          <c:orientation val="minMax"/>
          <c:max val="87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/>
                  <a:t>Time,</a:t>
                </a:r>
                <a:r>
                  <a:rPr lang="en-US" sz="3000" baseline="0"/>
                  <a:t> s</a:t>
                </a:r>
                <a:endParaRPr lang="en-US" sz="3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89568"/>
        <c:crosses val="autoZero"/>
        <c:crossBetween val="midCat"/>
        <c:majorUnit val="10"/>
      </c:valAx>
      <c:valAx>
        <c:axId val="49389568"/>
        <c:scaling>
          <c:orientation val="minMax"/>
          <c:max val="7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/>
                  <a:t>Transfer</a:t>
                </a:r>
                <a:r>
                  <a:rPr lang="en-US" sz="3000" baseline="0"/>
                  <a:t> Rate, MB/s</a:t>
                </a:r>
                <a:endParaRPr lang="en-US" sz="3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414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34092199271414"/>
          <c:y val="0.57585830855880205"/>
          <c:w val="0.21622348654083198"/>
          <c:h val="0.1414687230719389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smtClean="0"/>
              <a:t>4. </a:t>
            </a:r>
            <a:r>
              <a:rPr lang="en-US" sz="3600" b="1" dirty="0" err="1" smtClean="0"/>
              <a:t>FileIO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Sysbench</a:t>
            </a:r>
            <a:endParaRPr lang="en-US" sz="3600" b="1" dirty="0"/>
          </a:p>
        </c:rich>
      </c:tx>
      <c:layout>
        <c:manualLayout>
          <c:xMode val="edge"/>
          <c:yMode val="edge"/>
          <c:x val="0.29094978153718715"/>
          <c:y val="6.152963632549707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202101421967172"/>
          <c:y val="0.16863645018427659"/>
          <c:w val="0.71913301418982201"/>
          <c:h val="0.569529466084823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fileio!$B$1</c:f>
              <c:strCache>
                <c:ptCount val="1"/>
                <c:pt idx="0">
                  <c:v>virtuos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fileio!$A$2:$A$17</c:f>
              <c:numCache>
                <c:formatCode>General</c:formatCode>
                <c:ptCount val="1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48</c:v>
                </c:pt>
                <c:pt idx="6">
                  <c:v>64</c:v>
                </c:pt>
                <c:pt idx="7">
                  <c:v>80</c:v>
                </c:pt>
                <c:pt idx="8">
                  <c:v>96</c:v>
                </c:pt>
                <c:pt idx="9">
                  <c:v>112</c:v>
                </c:pt>
                <c:pt idx="10">
                  <c:v>128</c:v>
                </c:pt>
                <c:pt idx="11">
                  <c:v>192</c:v>
                </c:pt>
                <c:pt idx="12">
                  <c:v>256</c:v>
                </c:pt>
                <c:pt idx="13">
                  <c:v>320</c:v>
                </c:pt>
                <c:pt idx="14">
                  <c:v>384</c:v>
                </c:pt>
                <c:pt idx="15">
                  <c:v>448</c:v>
                </c:pt>
              </c:numCache>
            </c:numRef>
          </c:xVal>
          <c:yVal>
            <c:numRef>
              <c:f>fileio!$B$2:$B$17</c:f>
              <c:numCache>
                <c:formatCode>General</c:formatCode>
                <c:ptCount val="16"/>
                <c:pt idx="0">
                  <c:v>3790.12</c:v>
                </c:pt>
                <c:pt idx="1">
                  <c:v>3999.79</c:v>
                </c:pt>
                <c:pt idx="2">
                  <c:v>4078.18</c:v>
                </c:pt>
                <c:pt idx="3">
                  <c:v>4178.68</c:v>
                </c:pt>
                <c:pt idx="4">
                  <c:v>4087.82</c:v>
                </c:pt>
                <c:pt idx="5">
                  <c:v>4135.45</c:v>
                </c:pt>
                <c:pt idx="6">
                  <c:v>4164</c:v>
                </c:pt>
                <c:pt idx="7">
                  <c:v>4162.03</c:v>
                </c:pt>
                <c:pt idx="8">
                  <c:v>4148.8599999999997</c:v>
                </c:pt>
                <c:pt idx="9">
                  <c:v>4196.8999999999996</c:v>
                </c:pt>
                <c:pt idx="10">
                  <c:v>4179.82</c:v>
                </c:pt>
                <c:pt idx="11">
                  <c:v>4224.3599999999997</c:v>
                </c:pt>
                <c:pt idx="12">
                  <c:v>4156.8500000000004</c:v>
                </c:pt>
                <c:pt idx="13">
                  <c:v>4271.7</c:v>
                </c:pt>
                <c:pt idx="14">
                  <c:v>4240.8100000000004</c:v>
                </c:pt>
                <c:pt idx="15">
                  <c:v>4113.79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fileio!$C$1</c:f>
              <c:strCache>
                <c:ptCount val="1"/>
                <c:pt idx="0">
                  <c:v>linux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fileio!$A$2:$A$17</c:f>
              <c:numCache>
                <c:formatCode>General</c:formatCode>
                <c:ptCount val="1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48</c:v>
                </c:pt>
                <c:pt idx="6">
                  <c:v>64</c:v>
                </c:pt>
                <c:pt idx="7">
                  <c:v>80</c:v>
                </c:pt>
                <c:pt idx="8">
                  <c:v>96</c:v>
                </c:pt>
                <c:pt idx="9">
                  <c:v>112</c:v>
                </c:pt>
                <c:pt idx="10">
                  <c:v>128</c:v>
                </c:pt>
                <c:pt idx="11">
                  <c:v>192</c:v>
                </c:pt>
                <c:pt idx="12">
                  <c:v>256</c:v>
                </c:pt>
                <c:pt idx="13">
                  <c:v>320</c:v>
                </c:pt>
                <c:pt idx="14">
                  <c:v>384</c:v>
                </c:pt>
                <c:pt idx="15">
                  <c:v>448</c:v>
                </c:pt>
              </c:numCache>
            </c:numRef>
          </c:xVal>
          <c:yVal>
            <c:numRef>
              <c:f>fileio!$C$2:$C$17</c:f>
              <c:numCache>
                <c:formatCode>General</c:formatCode>
                <c:ptCount val="16"/>
                <c:pt idx="0">
                  <c:v>4269.51</c:v>
                </c:pt>
                <c:pt idx="1">
                  <c:v>4280.3599999999997</c:v>
                </c:pt>
                <c:pt idx="2">
                  <c:v>4295.24</c:v>
                </c:pt>
                <c:pt idx="3">
                  <c:v>4313.05</c:v>
                </c:pt>
                <c:pt idx="4">
                  <c:v>4229.99</c:v>
                </c:pt>
                <c:pt idx="5">
                  <c:v>4195.7</c:v>
                </c:pt>
                <c:pt idx="6">
                  <c:v>4265.0200000000004</c:v>
                </c:pt>
                <c:pt idx="7">
                  <c:v>4223.32</c:v>
                </c:pt>
                <c:pt idx="8">
                  <c:v>4243.76</c:v>
                </c:pt>
                <c:pt idx="9">
                  <c:v>4308.68</c:v>
                </c:pt>
                <c:pt idx="10">
                  <c:v>4278.22</c:v>
                </c:pt>
                <c:pt idx="11">
                  <c:v>4241.78</c:v>
                </c:pt>
                <c:pt idx="12">
                  <c:v>4291.68</c:v>
                </c:pt>
                <c:pt idx="13">
                  <c:v>4172.1499999999996</c:v>
                </c:pt>
                <c:pt idx="14">
                  <c:v>4220</c:v>
                </c:pt>
                <c:pt idx="15">
                  <c:v>4294.54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392448"/>
        <c:axId val="49393024"/>
      </c:scatterChart>
      <c:valAx>
        <c:axId val="49392448"/>
        <c:scaling>
          <c:orientation val="minMax"/>
          <c:max val="448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/>
                  <a:t>Number of Threads</a:t>
                </a:r>
              </a:p>
            </c:rich>
          </c:tx>
          <c:layout>
            <c:manualLayout>
              <c:xMode val="edge"/>
              <c:yMode val="edge"/>
              <c:x val="0.36602323056315272"/>
              <c:y val="0.8781080775981980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93024"/>
        <c:crosses val="autoZero"/>
        <c:crossBetween val="midCat"/>
        <c:majorUnit val="100"/>
      </c:valAx>
      <c:valAx>
        <c:axId val="49393024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 dirty="0"/>
                  <a:t>Throughput, </a:t>
                </a:r>
                <a:r>
                  <a:rPr lang="en-US" sz="3000" dirty="0" err="1" smtClean="0"/>
                  <a:t>req</a:t>
                </a:r>
                <a:r>
                  <a:rPr lang="en-US" sz="3000" dirty="0" smtClean="0"/>
                  <a:t>/s</a:t>
                </a:r>
                <a:endParaRPr lang="en-US" sz="3000" dirty="0"/>
              </a:p>
            </c:rich>
          </c:tx>
          <c:layout>
            <c:manualLayout>
              <c:xMode val="edge"/>
              <c:yMode val="edge"/>
              <c:x val="0"/>
              <c:y val="0.1686364501842765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92448"/>
        <c:crosses val="autoZero"/>
        <c:crossBetween val="midCat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207854886012427"/>
          <c:y val="0.60934014203500375"/>
          <c:w val="0.18970860351042404"/>
          <c:h val="0.1270380455356419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smtClean="0"/>
              <a:t>3. OLTP/</a:t>
            </a:r>
            <a:r>
              <a:rPr lang="en-US" sz="3600" b="1" dirty="0" err="1" smtClean="0"/>
              <a:t>Sysbench</a:t>
            </a:r>
            <a:r>
              <a:rPr lang="en-US" sz="3600" b="1" dirty="0" smtClean="0"/>
              <a:t> </a:t>
            </a:r>
            <a:r>
              <a:rPr lang="en-US" sz="3600" b="1" dirty="0" err="1"/>
              <a:t>mySQL</a:t>
            </a:r>
            <a:endParaRPr lang="en-US" sz="3600" b="1" dirty="0"/>
          </a:p>
        </c:rich>
      </c:tx>
      <c:layout>
        <c:manualLayout>
          <c:xMode val="edge"/>
          <c:yMode val="edge"/>
          <c:x val="0.18949308991931119"/>
          <c:y val="2.76952048758631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227656836338996"/>
          <c:y val="0.17171296296296296"/>
          <c:w val="0.73816787481564572"/>
          <c:h val="0.584871526265116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oltp!$B$1</c:f>
              <c:strCache>
                <c:ptCount val="1"/>
                <c:pt idx="0">
                  <c:v>virtuos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oltp!$A$2:$A$13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48</c:v>
                </c:pt>
                <c:pt idx="5">
                  <c:v>64</c:v>
                </c:pt>
                <c:pt idx="6">
                  <c:v>80</c:v>
                </c:pt>
                <c:pt idx="7">
                  <c:v>96</c:v>
                </c:pt>
                <c:pt idx="8">
                  <c:v>128</c:v>
                </c:pt>
                <c:pt idx="9">
                  <c:v>192</c:v>
                </c:pt>
                <c:pt idx="10">
                  <c:v>256</c:v>
                </c:pt>
                <c:pt idx="11">
                  <c:v>448</c:v>
                </c:pt>
              </c:numCache>
            </c:numRef>
          </c:xVal>
          <c:yVal>
            <c:numRef>
              <c:f>oltp!$B$2:$B$13</c:f>
              <c:numCache>
                <c:formatCode>General</c:formatCode>
                <c:ptCount val="12"/>
                <c:pt idx="0">
                  <c:v>161.16</c:v>
                </c:pt>
                <c:pt idx="1">
                  <c:v>293.47000000000003</c:v>
                </c:pt>
                <c:pt idx="2">
                  <c:v>372</c:v>
                </c:pt>
                <c:pt idx="3">
                  <c:v>350.33</c:v>
                </c:pt>
                <c:pt idx="4">
                  <c:v>381.98</c:v>
                </c:pt>
                <c:pt idx="5">
                  <c:v>371.4</c:v>
                </c:pt>
                <c:pt idx="6">
                  <c:v>373.46</c:v>
                </c:pt>
                <c:pt idx="7">
                  <c:v>382.15</c:v>
                </c:pt>
                <c:pt idx="8">
                  <c:v>356.81</c:v>
                </c:pt>
                <c:pt idx="9">
                  <c:v>371.27</c:v>
                </c:pt>
                <c:pt idx="10">
                  <c:v>350.95</c:v>
                </c:pt>
                <c:pt idx="11">
                  <c:v>341.41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oltp!$C$1</c:f>
              <c:strCache>
                <c:ptCount val="1"/>
                <c:pt idx="0">
                  <c:v>linux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oltp!$A$2:$A$13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48</c:v>
                </c:pt>
                <c:pt idx="5">
                  <c:v>64</c:v>
                </c:pt>
                <c:pt idx="6">
                  <c:v>80</c:v>
                </c:pt>
                <c:pt idx="7">
                  <c:v>96</c:v>
                </c:pt>
                <c:pt idx="8">
                  <c:v>128</c:v>
                </c:pt>
                <c:pt idx="9">
                  <c:v>192</c:v>
                </c:pt>
                <c:pt idx="10">
                  <c:v>256</c:v>
                </c:pt>
                <c:pt idx="11">
                  <c:v>448</c:v>
                </c:pt>
              </c:numCache>
            </c:numRef>
          </c:xVal>
          <c:yVal>
            <c:numRef>
              <c:f>oltp!$C$2:$C$13</c:f>
              <c:numCache>
                <c:formatCode>General</c:formatCode>
                <c:ptCount val="12"/>
                <c:pt idx="0">
                  <c:v>135.59</c:v>
                </c:pt>
                <c:pt idx="1">
                  <c:v>214.7</c:v>
                </c:pt>
                <c:pt idx="2">
                  <c:v>298.83999999999997</c:v>
                </c:pt>
                <c:pt idx="3">
                  <c:v>356.62</c:v>
                </c:pt>
                <c:pt idx="4">
                  <c:v>327.26</c:v>
                </c:pt>
                <c:pt idx="5">
                  <c:v>335.74</c:v>
                </c:pt>
                <c:pt idx="6">
                  <c:v>326.85000000000002</c:v>
                </c:pt>
                <c:pt idx="7">
                  <c:v>347.62</c:v>
                </c:pt>
                <c:pt idx="8">
                  <c:v>381.34</c:v>
                </c:pt>
                <c:pt idx="9">
                  <c:v>342.93</c:v>
                </c:pt>
                <c:pt idx="10">
                  <c:v>347.2</c:v>
                </c:pt>
                <c:pt idx="11">
                  <c:v>337.73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394752"/>
        <c:axId val="49395328"/>
      </c:scatterChart>
      <c:valAx>
        <c:axId val="49394752"/>
        <c:scaling>
          <c:orientation val="minMax"/>
          <c:max val="448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/>
                  <a:t>Number of Threads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95328"/>
        <c:crosses val="autoZero"/>
        <c:crossBetween val="midCat"/>
        <c:majorUnit val="100"/>
      </c:valAx>
      <c:valAx>
        <c:axId val="49395328"/>
        <c:scaling>
          <c:orientation val="minMax"/>
          <c:max val="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 dirty="0" smtClean="0"/>
                  <a:t>Throughput,</a:t>
                </a:r>
                <a:r>
                  <a:rPr lang="en-US" sz="3000" baseline="0" dirty="0" smtClean="0"/>
                  <a:t> </a:t>
                </a:r>
                <a:r>
                  <a:rPr lang="en-US" sz="3000" baseline="0" dirty="0" err="1" smtClean="0"/>
                  <a:t>req</a:t>
                </a:r>
                <a:r>
                  <a:rPr lang="en-US" sz="3000" baseline="0" dirty="0" smtClean="0"/>
                  <a:t>/s</a:t>
                </a:r>
                <a:endParaRPr lang="en-US" sz="3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94752"/>
        <c:crosses val="autoZero"/>
        <c:crossBetween val="midCat"/>
        <c:majorUnit val="7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563682643084507"/>
          <c:y val="0.63078291191379821"/>
          <c:w val="0.19189923297250203"/>
          <c:h val="0.12397599677112364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04C8E-520C-488C-A292-500778DF6CFE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1143000"/>
            <a:ext cx="2466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639FD-F65C-4DFA-905F-A560AE44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0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5513" y="1143000"/>
            <a:ext cx="24669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639FD-F65C-4DFA-905F-A560AE444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8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3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4"/>
            <a:ext cx="6309360" cy="309964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4"/>
            <a:ext cx="18562320" cy="309964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8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6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4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2"/>
            <a:ext cx="25237440" cy="7069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6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5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8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5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5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7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2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4274-6742-41EB-BAE6-7D7F0232DC7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E04D-7FE5-476A-BC4D-849EC715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8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tiff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6407" y="2897377"/>
            <a:ext cx="13979801" cy="849969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/>
              <a:t>1. Motivation</a:t>
            </a:r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06923" y="503004"/>
            <a:ext cx="2075296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/>
              <a:t>VirtuOS</a:t>
            </a:r>
            <a:r>
              <a:rPr lang="en-US" sz="6000" b="1" dirty="0"/>
              <a:t>: an operating system with kernel </a:t>
            </a:r>
            <a:r>
              <a:rPr lang="en-US" sz="6000" b="1" dirty="0" smtClean="0"/>
              <a:t>virtualization</a:t>
            </a:r>
            <a:endParaRPr lang="en-US" sz="6000" b="1" dirty="0"/>
          </a:p>
          <a:p>
            <a:pPr algn="ctr"/>
            <a:r>
              <a:rPr lang="en-US" sz="4200" dirty="0" smtClean="0"/>
              <a:t>Ruslan </a:t>
            </a:r>
            <a:r>
              <a:rPr lang="en-US" sz="4200" dirty="0" err="1" smtClean="0"/>
              <a:t>Nikolaev</a:t>
            </a:r>
            <a:r>
              <a:rPr lang="en-US" sz="4200" dirty="0" smtClean="0"/>
              <a:t>, </a:t>
            </a:r>
            <a:r>
              <a:rPr lang="en-US" sz="4200" dirty="0" err="1" smtClean="0"/>
              <a:t>Godmar</a:t>
            </a:r>
            <a:r>
              <a:rPr lang="en-US" sz="4200" dirty="0" smtClean="0"/>
              <a:t> Back</a:t>
            </a:r>
          </a:p>
          <a:p>
            <a:pPr algn="ctr"/>
            <a:r>
              <a:rPr lang="en-US" sz="4200" dirty="0" smtClean="0"/>
              <a:t>Virginia Tech, Blacksburg</a:t>
            </a:r>
            <a:endParaRPr lang="en-US" sz="4200" dirty="0"/>
          </a:p>
        </p:txBody>
      </p:sp>
      <p:sp>
        <p:nvSpPr>
          <p:cNvPr id="15" name="TextBox 14"/>
          <p:cNvSpPr txBox="1"/>
          <p:nvPr/>
        </p:nvSpPr>
        <p:spPr>
          <a:xfrm>
            <a:off x="846451" y="4195812"/>
            <a:ext cx="622616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C00000"/>
                </a:solidFill>
              </a:rPr>
              <a:t>Problem:</a:t>
            </a:r>
            <a:r>
              <a:rPr lang="en-US" sz="4200" b="1" dirty="0" smtClean="0"/>
              <a:t> Lack of isolation and protection for core systems code in monolithic 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200" dirty="0" smtClean="0"/>
              <a:t>Well-known problem – numerous studies &amp; experience have indicated reliability problems, largely with 3</a:t>
            </a:r>
            <a:r>
              <a:rPr lang="en-US" sz="4200" baseline="30000" dirty="0" smtClean="0"/>
              <a:t>rd</a:t>
            </a:r>
            <a:r>
              <a:rPr lang="en-US" sz="4200" dirty="0" smtClean="0"/>
              <a:t> party code.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708484" y="13345470"/>
            <a:ext cx="139181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Decomposition </a:t>
            </a:r>
            <a:r>
              <a:rPr lang="en-US" sz="4200" dirty="0" smtClean="0"/>
              <a:t>of vertical slices of a monolithic kernel into service domains</a:t>
            </a:r>
          </a:p>
          <a:p>
            <a:r>
              <a:rPr lang="en-US" sz="4200" b="1" dirty="0" smtClean="0"/>
              <a:t>Strong Isolation &amp; Device Protection</a:t>
            </a:r>
            <a:r>
              <a:rPr lang="en-US" sz="4200" dirty="0" smtClean="0"/>
              <a:t> through hardware-supported virtual machines</a:t>
            </a:r>
          </a:p>
          <a:p>
            <a:r>
              <a:rPr lang="en-US" sz="4200" b="1" dirty="0" smtClean="0"/>
              <a:t>Separate Failure &amp; Recovery </a:t>
            </a:r>
            <a:r>
              <a:rPr lang="en-US" sz="4200" dirty="0" smtClean="0"/>
              <a:t>of service domains</a:t>
            </a:r>
          </a:p>
          <a:p>
            <a:r>
              <a:rPr lang="en-US" sz="4200" b="1" dirty="0" smtClean="0"/>
              <a:t>Transparent</a:t>
            </a:r>
            <a:r>
              <a:rPr lang="en-US" sz="4200" dirty="0" smtClean="0"/>
              <a:t> to kernel code</a:t>
            </a:r>
          </a:p>
          <a:p>
            <a:r>
              <a:rPr lang="en-US" sz="4200" b="1" dirty="0" smtClean="0"/>
              <a:t>Compatible </a:t>
            </a:r>
            <a:r>
              <a:rPr lang="en-US" sz="4200" dirty="0" smtClean="0"/>
              <a:t>with POSIX application code</a:t>
            </a:r>
          </a:p>
          <a:p>
            <a:r>
              <a:rPr lang="en-US" sz="4200" b="1" dirty="0" smtClean="0"/>
              <a:t>Good Performance </a:t>
            </a:r>
            <a:r>
              <a:rPr lang="en-US" sz="4200" dirty="0" smtClean="0"/>
              <a:t>due to fast </a:t>
            </a:r>
            <a:r>
              <a:rPr lang="en-US" sz="4200" dirty="0" err="1" smtClean="0"/>
              <a:t>interdomain</a:t>
            </a:r>
            <a:r>
              <a:rPr lang="en-US" sz="4200" dirty="0" smtClean="0"/>
              <a:t> communication</a:t>
            </a:r>
            <a:endParaRPr lang="en-US" sz="4200" b="1" dirty="0"/>
          </a:p>
        </p:txBody>
      </p:sp>
      <p:sp>
        <p:nvSpPr>
          <p:cNvPr id="286" name="TextBox 285"/>
          <p:cNvSpPr txBox="1"/>
          <p:nvPr/>
        </p:nvSpPr>
        <p:spPr>
          <a:xfrm>
            <a:off x="730836" y="21902972"/>
            <a:ext cx="138753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b="1" dirty="0" smtClean="0"/>
              <a:t>Direct system call handling </a:t>
            </a:r>
            <a:r>
              <a:rPr lang="en-US" sz="4200" dirty="0" smtClean="0"/>
              <a:t>by remote domains via system call dispatch through shared memory request queues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 smtClean="0"/>
              <a:t>Integrated with user-level </a:t>
            </a:r>
            <a:r>
              <a:rPr lang="en-US" sz="4200" b="1" dirty="0" smtClean="0"/>
              <a:t>M:N threading</a:t>
            </a:r>
            <a:r>
              <a:rPr lang="en-US" sz="4200" dirty="0" smtClean="0"/>
              <a:t> to avoid </a:t>
            </a:r>
            <a:r>
              <a:rPr lang="en-US" sz="4200" dirty="0" err="1" smtClean="0"/>
              <a:t>interdomain</a:t>
            </a:r>
            <a:r>
              <a:rPr lang="en-US" sz="4200" dirty="0" smtClean="0"/>
              <a:t> signaling cost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 smtClean="0"/>
              <a:t>Shared </a:t>
            </a:r>
            <a:r>
              <a:rPr lang="en-US" sz="4200" b="1" dirty="0" smtClean="0"/>
              <a:t>lock free </a:t>
            </a:r>
            <a:r>
              <a:rPr lang="en-US" sz="4200" dirty="0" smtClean="0"/>
              <a:t>request and ready queues for dispatch &amp; wakeup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 smtClean="0"/>
              <a:t>Supports all of </a:t>
            </a:r>
            <a:r>
              <a:rPr lang="en-US" sz="4200" b="1" dirty="0" smtClean="0"/>
              <a:t>POSIX </a:t>
            </a:r>
            <a:r>
              <a:rPr lang="en-US" sz="4200" dirty="0" smtClean="0"/>
              <a:t>(including polling &amp; signals)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 smtClean="0"/>
              <a:t>Minimal changes to existing Linux </a:t>
            </a:r>
            <a:r>
              <a:rPr lang="en-US" sz="4200" dirty="0" smtClean="0"/>
              <a:t>system (&lt;20KLoC)</a:t>
            </a:r>
            <a:endParaRPr lang="en-US" sz="4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7326" y="33934299"/>
            <a:ext cx="6794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Source Code available at: </a:t>
            </a:r>
            <a:r>
              <a:rPr lang="en-US" sz="4200" dirty="0"/>
              <a:t>people.cs.vt.edu/~</a:t>
            </a:r>
            <a:r>
              <a:rPr lang="en-US" sz="4200" dirty="0" err="1"/>
              <a:t>rnikola</a:t>
            </a:r>
            <a:endParaRPr lang="en-US" sz="4200" dirty="0"/>
          </a:p>
        </p:txBody>
      </p:sp>
      <p:sp>
        <p:nvSpPr>
          <p:cNvPr id="121" name="TextBox 120"/>
          <p:cNvSpPr txBox="1"/>
          <p:nvPr/>
        </p:nvSpPr>
        <p:spPr>
          <a:xfrm rot="5400000">
            <a:off x="18277635" y="18198471"/>
            <a:ext cx="6918543" cy="13702053"/>
          </a:xfrm>
          <a:prstGeom prst="corner">
            <a:avLst>
              <a:gd name="adj1" fmla="val 99573"/>
              <a:gd name="adj2" fmla="val 49061"/>
            </a:avLst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200" b="1" dirty="0" smtClean="0"/>
              <a:t>Failure Recovery </a:t>
            </a:r>
            <a:r>
              <a:rPr lang="en-US" sz="4200" dirty="0" smtClean="0"/>
              <a:t>scenario demonstrates isolation. </a:t>
            </a:r>
            <a:r>
              <a:rPr lang="en-US" sz="4200" dirty="0"/>
              <a:t>A</a:t>
            </a:r>
            <a:r>
              <a:rPr lang="en-US" sz="4200" dirty="0" smtClean="0"/>
              <a:t> program using a storage domain is unaffected by the network domain’s failure. </a:t>
            </a:r>
            <a:r>
              <a:rPr lang="en-US" sz="4200" b="1" dirty="0" smtClean="0"/>
              <a:t>Good</a:t>
            </a:r>
            <a:r>
              <a:rPr lang="en-US" sz="4200" dirty="0" smtClean="0"/>
              <a:t> </a:t>
            </a:r>
            <a:r>
              <a:rPr lang="en-US" sz="4200" b="1" dirty="0" smtClean="0"/>
              <a:t>Performance</a:t>
            </a:r>
            <a:r>
              <a:rPr lang="en-US" sz="4200" dirty="0" smtClean="0"/>
              <a:t> is retained for </a:t>
            </a:r>
            <a:r>
              <a:rPr lang="en-US" sz="4200" dirty="0"/>
              <a:t>both </a:t>
            </a:r>
            <a:r>
              <a:rPr lang="en-US" sz="4200" dirty="0" err="1"/>
              <a:t>multiprocess</a:t>
            </a:r>
            <a:r>
              <a:rPr lang="en-US" sz="4200" dirty="0"/>
              <a:t> </a:t>
            </a:r>
            <a:r>
              <a:rPr lang="en-US" sz="4200" dirty="0" smtClean="0"/>
              <a:t>&amp; multithreaded workloads. </a:t>
            </a:r>
            <a:br>
              <a:rPr lang="en-US" sz="4200" dirty="0" smtClean="0"/>
            </a:br>
            <a:r>
              <a:rPr lang="en-US" sz="4200" dirty="0" smtClean="0"/>
              <a:t>[Results are consistent with relative </a:t>
            </a:r>
            <a:r>
              <a:rPr lang="en-US" sz="4200" dirty="0" err="1" smtClean="0"/>
              <a:t>stddev</a:t>
            </a:r>
            <a:r>
              <a:rPr lang="en-US" sz="4200" dirty="0" smtClean="0"/>
              <a:t> &lt; 2%.]</a:t>
            </a:r>
            <a:endParaRPr lang="en-US" sz="4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53" y="823800"/>
            <a:ext cx="6622551" cy="138190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726285" y="27729970"/>
            <a:ext cx="13226293" cy="5432824"/>
            <a:chOff x="12029898" y="15796584"/>
            <a:chExt cx="16745193" cy="6878245"/>
          </a:xfrm>
        </p:grpSpPr>
        <p:sp>
          <p:nvSpPr>
            <p:cNvPr id="213" name="Line 6"/>
            <p:cNvSpPr>
              <a:spLocks noChangeShapeType="1"/>
            </p:cNvSpPr>
            <p:nvPr/>
          </p:nvSpPr>
          <p:spPr bwMode="auto">
            <a:xfrm rot="16200000" flipH="1">
              <a:off x="18476345" y="17270637"/>
              <a:ext cx="1564592" cy="2669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0" name="Line 13"/>
            <p:cNvSpPr>
              <a:spLocks noChangeShapeType="1"/>
            </p:cNvSpPr>
            <p:nvPr/>
          </p:nvSpPr>
          <p:spPr bwMode="auto">
            <a:xfrm rot="16200000" flipH="1">
              <a:off x="18777894" y="17291982"/>
              <a:ext cx="1607280" cy="2668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43" name="Line 36"/>
            <p:cNvSpPr>
              <a:spLocks noChangeShapeType="1"/>
            </p:cNvSpPr>
            <p:nvPr/>
          </p:nvSpPr>
          <p:spPr bwMode="auto">
            <a:xfrm rot="16200000" flipV="1">
              <a:off x="18109322" y="15340535"/>
              <a:ext cx="8913" cy="2292391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47" name="AutoShape 3"/>
            <p:cNvSpPr>
              <a:spLocks noChangeArrowheads="1"/>
            </p:cNvSpPr>
            <p:nvPr/>
          </p:nvSpPr>
          <p:spPr bwMode="auto">
            <a:xfrm>
              <a:off x="12029898" y="15839473"/>
              <a:ext cx="3854267" cy="665580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50" name="AutoShape 6"/>
            <p:cNvSpPr>
              <a:spLocks noChangeArrowheads="1"/>
            </p:cNvSpPr>
            <p:nvPr/>
          </p:nvSpPr>
          <p:spPr bwMode="auto">
            <a:xfrm>
              <a:off x="12291246" y="15989228"/>
              <a:ext cx="3325583" cy="2549132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lIns="99000" tIns="69876" rIns="99000" bIns="54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endParaRPr lang="en-US" sz="2000" b="1" dirty="0">
                <a:latin typeface="+mn-lt"/>
              </a:endParaRPr>
            </a:p>
            <a:p>
              <a:pPr algn="ctr"/>
              <a:endParaRPr lang="en-US" sz="2000" b="1" dirty="0">
                <a:latin typeface="+mn-lt"/>
              </a:endParaRPr>
            </a:p>
            <a:p>
              <a:pPr algn="ctr"/>
              <a:endParaRPr lang="en-US" sz="2000" b="1" dirty="0">
                <a:latin typeface="+mn-lt"/>
              </a:endParaRPr>
            </a:p>
            <a:p>
              <a:pPr algn="ctr"/>
              <a:endParaRPr lang="en-US" sz="2000" b="1" dirty="0">
                <a:latin typeface="+mn-lt"/>
              </a:endParaRPr>
            </a:p>
            <a:p>
              <a:r>
                <a:rPr lang="en-US" sz="2000" b="1" dirty="0">
                  <a:latin typeface="+mn-lt"/>
                </a:rPr>
                <a:t>User Process k</a:t>
              </a:r>
            </a:p>
          </p:txBody>
        </p:sp>
        <p:sp>
          <p:nvSpPr>
            <p:cNvPr id="251" name="AutoShape 7"/>
            <p:cNvSpPr>
              <a:spLocks noChangeArrowheads="1"/>
            </p:cNvSpPr>
            <p:nvPr/>
          </p:nvSpPr>
          <p:spPr bwMode="auto">
            <a:xfrm>
              <a:off x="12521401" y="16177457"/>
              <a:ext cx="2849469" cy="63363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 err="1">
                  <a:latin typeface="+mn-lt"/>
                </a:rPr>
                <a:t>libc-sclib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52" name="AutoShape 8"/>
            <p:cNvSpPr>
              <a:spLocks noChangeArrowheads="1"/>
            </p:cNvSpPr>
            <p:nvPr/>
          </p:nvSpPr>
          <p:spPr bwMode="auto">
            <a:xfrm>
              <a:off x="12284814" y="19723217"/>
              <a:ext cx="3355397" cy="2066701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5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lIns="99000" tIns="69876" rIns="99000" bIns="54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endParaRPr lang="en-US" sz="2000">
                <a:latin typeface="+mn-lt"/>
              </a:endParaRPr>
            </a:p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253" name="AutoShape 9"/>
            <p:cNvSpPr>
              <a:spLocks noChangeArrowheads="1"/>
            </p:cNvSpPr>
            <p:nvPr/>
          </p:nvSpPr>
          <p:spPr bwMode="auto">
            <a:xfrm>
              <a:off x="12542859" y="19613292"/>
              <a:ext cx="2236067" cy="70107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>
                  <a:latin typeface="+mn-lt"/>
                </a:rPr>
                <a:t>/dev/syscall</a:t>
              </a:r>
            </a:p>
          </p:txBody>
        </p:sp>
        <p:sp>
          <p:nvSpPr>
            <p:cNvPr id="254" name="AutoShape 10"/>
            <p:cNvSpPr>
              <a:spLocks noChangeArrowheads="1"/>
            </p:cNvSpPr>
            <p:nvPr/>
          </p:nvSpPr>
          <p:spPr bwMode="auto">
            <a:xfrm>
              <a:off x="12550292" y="20740864"/>
              <a:ext cx="2982287" cy="70107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 err="1">
                  <a:latin typeface="+mn-lt"/>
                </a:rPr>
                <a:t>syscall</a:t>
              </a:r>
              <a:r>
                <a:rPr lang="en-US" sz="2000" dirty="0">
                  <a:latin typeface="+mn-lt"/>
                </a:rPr>
                <a:t>-frontend</a:t>
              </a:r>
            </a:p>
          </p:txBody>
        </p:sp>
        <p:sp>
          <p:nvSpPr>
            <p:cNvPr id="258" name="AutoShape 14"/>
            <p:cNvSpPr>
              <a:spLocks noChangeArrowheads="1"/>
            </p:cNvSpPr>
            <p:nvPr/>
          </p:nvSpPr>
          <p:spPr bwMode="auto">
            <a:xfrm>
              <a:off x="16206580" y="21398518"/>
              <a:ext cx="4849003" cy="109675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59" name="AutoShape 15"/>
            <p:cNvSpPr>
              <a:spLocks noChangeArrowheads="1"/>
            </p:cNvSpPr>
            <p:nvPr/>
          </p:nvSpPr>
          <p:spPr bwMode="auto">
            <a:xfrm>
              <a:off x="16484556" y="21598826"/>
              <a:ext cx="2105709" cy="73142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 err="1">
                  <a:latin typeface="+mn-lt"/>
                </a:rPr>
                <a:t>syscall-xen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60" name="Text Box 16"/>
            <p:cNvSpPr txBox="1">
              <a:spLocks noChangeArrowheads="1"/>
            </p:cNvSpPr>
            <p:nvPr/>
          </p:nvSpPr>
          <p:spPr bwMode="auto">
            <a:xfrm>
              <a:off x="18877922" y="21766387"/>
              <a:ext cx="1910730" cy="536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2640" rIns="90000" bIns="45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000" b="1" dirty="0">
                  <a:solidFill>
                    <a:schemeClr val="tx1"/>
                  </a:solidFill>
                  <a:latin typeface="+mn-lt"/>
                </a:rPr>
                <a:t>Hypervisor</a:t>
              </a:r>
            </a:p>
          </p:txBody>
        </p:sp>
        <p:sp>
          <p:nvSpPr>
            <p:cNvPr id="267" name="Text Box 23"/>
            <p:cNvSpPr txBox="1">
              <a:spLocks noChangeArrowheads="1"/>
            </p:cNvSpPr>
            <p:nvPr/>
          </p:nvSpPr>
          <p:spPr bwMode="auto">
            <a:xfrm>
              <a:off x="14395982" y="20232506"/>
              <a:ext cx="1627173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000" b="1">
                  <a:latin typeface="+mn-lt"/>
                </a:rPr>
                <a:t>Kernel</a:t>
              </a:r>
            </a:p>
          </p:txBody>
        </p:sp>
        <p:sp>
          <p:nvSpPr>
            <p:cNvPr id="280" name="Line 36"/>
            <p:cNvSpPr>
              <a:spLocks noChangeShapeType="1"/>
            </p:cNvSpPr>
            <p:nvPr/>
          </p:nvSpPr>
          <p:spPr bwMode="auto">
            <a:xfrm>
              <a:off x="17533221" y="21073825"/>
              <a:ext cx="0" cy="493411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2" name="Text Box 38"/>
            <p:cNvSpPr txBox="1">
              <a:spLocks noChangeArrowheads="1"/>
            </p:cNvSpPr>
            <p:nvPr/>
          </p:nvSpPr>
          <p:spPr bwMode="auto">
            <a:xfrm>
              <a:off x="12671704" y="21834519"/>
              <a:ext cx="3149870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000" b="1" dirty="0">
                  <a:latin typeface="+mn-lt"/>
                </a:rPr>
                <a:t>Primary Domain</a:t>
              </a:r>
            </a:p>
          </p:txBody>
        </p:sp>
        <p:sp>
          <p:nvSpPr>
            <p:cNvPr id="160" name="Rectangle 3"/>
            <p:cNvSpPr>
              <a:spLocks noChangeArrowheads="1"/>
            </p:cNvSpPr>
            <p:nvPr/>
          </p:nvSpPr>
          <p:spPr bwMode="auto">
            <a:xfrm rot="16200000">
              <a:off x="16175109" y="15926375"/>
              <a:ext cx="4953270" cy="48903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61" name="AutoShape 4"/>
            <p:cNvSpPr>
              <a:spLocks noChangeArrowheads="1"/>
            </p:cNvSpPr>
            <p:nvPr/>
          </p:nvSpPr>
          <p:spPr bwMode="auto">
            <a:xfrm rot="16200000">
              <a:off x="15444013" y="17758712"/>
              <a:ext cx="3042350" cy="1191083"/>
            </a:xfrm>
            <a:prstGeom prst="flowChartMagneticDrum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vert="vert" wrap="none" lIns="99000" tIns="69876" rIns="99000" bIns="54000" anchor="ctr">
              <a:noAutofit/>
            </a:bodyPr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b="1" dirty="0">
                  <a:solidFill>
                    <a:srgbClr val="FFFFFF"/>
                  </a:solidFill>
                  <a:latin typeface="+mn-lt"/>
                </a:rPr>
                <a:t>Ready</a:t>
              </a:r>
            </a:p>
            <a:p>
              <a:pPr algn="ctr"/>
              <a:r>
                <a:rPr lang="en-US" sz="2000" b="1" dirty="0">
                  <a:solidFill>
                    <a:srgbClr val="FFFFFF"/>
                  </a:solidFill>
                  <a:latin typeface="+mn-lt"/>
                </a:rPr>
                <a:t>Queue</a:t>
              </a:r>
            </a:p>
          </p:txBody>
        </p:sp>
        <p:sp>
          <p:nvSpPr>
            <p:cNvPr id="165" name="Line 20"/>
            <p:cNvSpPr>
              <a:spLocks noChangeShapeType="1"/>
            </p:cNvSpPr>
            <p:nvPr/>
          </p:nvSpPr>
          <p:spPr bwMode="auto">
            <a:xfrm rot="16200000">
              <a:off x="17179006" y="19921448"/>
              <a:ext cx="1853447" cy="2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66" name="Line 21"/>
            <p:cNvSpPr>
              <a:spLocks noChangeShapeType="1"/>
            </p:cNvSpPr>
            <p:nvPr/>
          </p:nvSpPr>
          <p:spPr bwMode="auto">
            <a:xfrm rot="16200000">
              <a:off x="19621253" y="17523951"/>
              <a:ext cx="3685" cy="294763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68" name="Text Box 23"/>
            <p:cNvSpPr txBox="1">
              <a:spLocks noChangeArrowheads="1"/>
            </p:cNvSpPr>
            <p:nvPr/>
          </p:nvSpPr>
          <p:spPr bwMode="auto">
            <a:xfrm>
              <a:off x="19134922" y="17797647"/>
              <a:ext cx="1548324" cy="1011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836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b="1" dirty="0">
                  <a:latin typeface="+mn-lt"/>
                </a:rPr>
                <a:t>Shared</a:t>
              </a:r>
            </a:p>
            <a:p>
              <a:pPr algn="ctr"/>
              <a:r>
                <a:rPr lang="en-US" sz="2000" b="1" dirty="0">
                  <a:latin typeface="+mn-lt"/>
                </a:rPr>
                <a:t>Regions</a:t>
              </a:r>
            </a:p>
          </p:txBody>
        </p:sp>
        <p:sp>
          <p:nvSpPr>
            <p:cNvPr id="169" name="AutoShape 24"/>
            <p:cNvSpPr>
              <a:spLocks noChangeArrowheads="1"/>
            </p:cNvSpPr>
            <p:nvPr/>
          </p:nvSpPr>
          <p:spPr bwMode="auto">
            <a:xfrm rot="16200000" flipV="1">
              <a:off x="19178585" y="15350587"/>
              <a:ext cx="789468" cy="2200610"/>
            </a:xfrm>
            <a:prstGeom prst="flowChartMagneticDisk">
              <a:avLst/>
            </a:prstGeom>
            <a:solidFill>
              <a:schemeClr val="tx2">
                <a:lumMod val="60000"/>
                <a:lumOff val="4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vert="vert270" wrap="none" lIns="0" tIns="0" rIns="0" bIns="0" anchor="ctr" anchorCtr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Request</a:t>
              </a:r>
            </a:p>
            <a:p>
              <a:r>
                <a:rPr lang="en-US" sz="2000" b="1" dirty="0">
                  <a:solidFill>
                    <a:schemeClr val="bg1"/>
                  </a:solidFill>
                </a:rPr>
                <a:t>Queue</a:t>
              </a:r>
            </a:p>
          </p:txBody>
        </p:sp>
        <p:sp>
          <p:nvSpPr>
            <p:cNvPr id="170" name="Line 25"/>
            <p:cNvSpPr>
              <a:spLocks noChangeShapeType="1"/>
            </p:cNvSpPr>
            <p:nvPr/>
          </p:nvSpPr>
          <p:spPr bwMode="auto">
            <a:xfrm rot="16200000" flipV="1">
              <a:off x="15287049" y="18355708"/>
              <a:ext cx="4929759" cy="8148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2" name="Line 27"/>
            <p:cNvSpPr>
              <a:spLocks noChangeShapeType="1"/>
            </p:cNvSpPr>
            <p:nvPr/>
          </p:nvSpPr>
          <p:spPr bwMode="auto">
            <a:xfrm rot="16200000">
              <a:off x="19598375" y="16212470"/>
              <a:ext cx="1188" cy="2986475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3" name="Line 28"/>
            <p:cNvSpPr>
              <a:spLocks noChangeShapeType="1"/>
            </p:cNvSpPr>
            <p:nvPr/>
          </p:nvSpPr>
          <p:spPr bwMode="auto">
            <a:xfrm rot="16200000" flipV="1">
              <a:off x="17199051" y="16801962"/>
              <a:ext cx="1758814" cy="7797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81" name="AutoShape 26"/>
            <p:cNvSpPr>
              <a:spLocks noChangeArrowheads="1"/>
            </p:cNvSpPr>
            <p:nvPr/>
          </p:nvSpPr>
          <p:spPr bwMode="auto">
            <a:xfrm rot="16200000">
              <a:off x="16761092" y="15002343"/>
              <a:ext cx="156263" cy="2893908"/>
            </a:xfrm>
            <a:prstGeom prst="downArrow">
              <a:avLst>
                <a:gd name="adj1" fmla="val 50000"/>
                <a:gd name="adj2" fmla="val 182171"/>
              </a:avLst>
            </a:prstGeom>
            <a:solidFill>
              <a:schemeClr val="accent1"/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82" name="Text Box 22"/>
            <p:cNvSpPr txBox="1">
              <a:spLocks noChangeArrowheads="1"/>
            </p:cNvSpPr>
            <p:nvPr/>
          </p:nvSpPr>
          <p:spPr bwMode="auto">
            <a:xfrm rot="16200000">
              <a:off x="16573931" y="15489410"/>
              <a:ext cx="864028" cy="1478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836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vert"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i="1" dirty="0">
                  <a:latin typeface="+mn-lt"/>
                </a:rPr>
                <a:t>Dispatch</a:t>
              </a:r>
            </a:p>
          </p:txBody>
        </p:sp>
        <p:sp>
          <p:nvSpPr>
            <p:cNvPr id="184" name="Line 11"/>
            <p:cNvSpPr>
              <a:spLocks noChangeShapeType="1"/>
            </p:cNvSpPr>
            <p:nvPr/>
          </p:nvSpPr>
          <p:spPr bwMode="auto">
            <a:xfrm flipH="1">
              <a:off x="13601839" y="18558215"/>
              <a:ext cx="3028" cy="1024404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87" name="AutoShape 4"/>
            <p:cNvSpPr>
              <a:spLocks noChangeArrowheads="1"/>
            </p:cNvSpPr>
            <p:nvPr/>
          </p:nvSpPr>
          <p:spPr bwMode="auto">
            <a:xfrm>
              <a:off x="21745877" y="15973490"/>
              <a:ext cx="6563540" cy="244009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60000"/>
                <a:lumOff val="4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88" name="AutoShape 12"/>
            <p:cNvSpPr>
              <a:spLocks noChangeArrowheads="1"/>
            </p:cNvSpPr>
            <p:nvPr/>
          </p:nvSpPr>
          <p:spPr bwMode="auto">
            <a:xfrm>
              <a:off x="21993082" y="16195285"/>
              <a:ext cx="2632642" cy="105283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>
                  <a:latin typeface="+mn-lt"/>
                </a:rPr>
                <a:t>Kernel Worker</a:t>
              </a:r>
            </a:p>
            <a:p>
              <a:pPr algn="ctr"/>
              <a:r>
                <a:rPr lang="en-US" sz="2000" dirty="0">
                  <a:latin typeface="+mn-lt"/>
                </a:rPr>
                <a:t>Thread 1.1</a:t>
              </a:r>
            </a:p>
          </p:txBody>
        </p:sp>
        <p:sp>
          <p:nvSpPr>
            <p:cNvPr id="189" name="Text Box 37"/>
            <p:cNvSpPr txBox="1">
              <a:spLocks noChangeArrowheads="1"/>
            </p:cNvSpPr>
            <p:nvPr/>
          </p:nvSpPr>
          <p:spPr bwMode="auto">
            <a:xfrm>
              <a:off x="24783503" y="16398737"/>
              <a:ext cx="718789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/>
            <a:p>
              <a:r>
                <a:rPr lang="en-US" sz="2000" b="1" dirty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...</a:t>
              </a:r>
            </a:p>
          </p:txBody>
        </p:sp>
        <p:sp>
          <p:nvSpPr>
            <p:cNvPr id="191" name="AutoShape 12"/>
            <p:cNvSpPr>
              <a:spLocks noChangeArrowheads="1"/>
            </p:cNvSpPr>
            <p:nvPr/>
          </p:nvSpPr>
          <p:spPr bwMode="auto">
            <a:xfrm>
              <a:off x="25378540" y="16151743"/>
              <a:ext cx="2632642" cy="105283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>
                  <a:latin typeface="+mn-lt"/>
                </a:rPr>
                <a:t>Kernel Worker</a:t>
              </a:r>
            </a:p>
            <a:p>
              <a:pPr algn="ctr"/>
              <a:r>
                <a:rPr lang="en-US" sz="2000" dirty="0">
                  <a:latin typeface="+mn-lt"/>
                </a:rPr>
                <a:t>Thread 1.n</a:t>
              </a:r>
            </a:p>
          </p:txBody>
        </p:sp>
        <p:sp>
          <p:nvSpPr>
            <p:cNvPr id="192" name="AutoShape 5"/>
            <p:cNvSpPr>
              <a:spLocks noChangeArrowheads="1"/>
            </p:cNvSpPr>
            <p:nvPr/>
          </p:nvSpPr>
          <p:spPr bwMode="auto">
            <a:xfrm>
              <a:off x="22021748" y="17478415"/>
              <a:ext cx="2734906" cy="70351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 err="1">
                  <a:latin typeface="+mn-lt"/>
                </a:rPr>
                <a:t>syscall</a:t>
              </a:r>
              <a:r>
                <a:rPr lang="en-US" sz="2000" dirty="0">
                  <a:latin typeface="+mn-lt"/>
                </a:rPr>
                <a:t>-backend</a:t>
              </a:r>
            </a:p>
          </p:txBody>
        </p:sp>
        <p:sp>
          <p:nvSpPr>
            <p:cNvPr id="194" name="AutoShape 4"/>
            <p:cNvSpPr>
              <a:spLocks noChangeArrowheads="1"/>
            </p:cNvSpPr>
            <p:nvPr/>
          </p:nvSpPr>
          <p:spPr bwMode="auto">
            <a:xfrm>
              <a:off x="21767649" y="19205356"/>
              <a:ext cx="6541768" cy="242386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95" name="AutoShape 12"/>
            <p:cNvSpPr>
              <a:spLocks noChangeArrowheads="1"/>
            </p:cNvSpPr>
            <p:nvPr/>
          </p:nvSpPr>
          <p:spPr bwMode="auto">
            <a:xfrm>
              <a:off x="22014854" y="19450112"/>
              <a:ext cx="2632642" cy="105283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>
                  <a:latin typeface="+mn-lt"/>
                </a:rPr>
                <a:t>Kernel Worker</a:t>
              </a:r>
            </a:p>
            <a:p>
              <a:pPr algn="ctr"/>
              <a:r>
                <a:rPr lang="en-US" sz="2000" dirty="0">
                  <a:latin typeface="+mn-lt"/>
                </a:rPr>
                <a:t>Thread n.1</a:t>
              </a:r>
            </a:p>
          </p:txBody>
        </p:sp>
        <p:sp>
          <p:nvSpPr>
            <p:cNvPr id="196" name="Text Box 37"/>
            <p:cNvSpPr txBox="1">
              <a:spLocks noChangeArrowheads="1"/>
            </p:cNvSpPr>
            <p:nvPr/>
          </p:nvSpPr>
          <p:spPr bwMode="auto">
            <a:xfrm>
              <a:off x="24805275" y="19653564"/>
              <a:ext cx="718789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/>
            <a:p>
              <a:r>
                <a:rPr lang="en-US" sz="2000" b="1" dirty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...</a:t>
              </a:r>
            </a:p>
          </p:txBody>
        </p:sp>
        <p:sp>
          <p:nvSpPr>
            <p:cNvPr id="197" name="AutoShape 12"/>
            <p:cNvSpPr>
              <a:spLocks noChangeArrowheads="1"/>
            </p:cNvSpPr>
            <p:nvPr/>
          </p:nvSpPr>
          <p:spPr bwMode="auto">
            <a:xfrm>
              <a:off x="25400312" y="19406570"/>
              <a:ext cx="2632642" cy="105283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>
                  <a:latin typeface="+mn-lt"/>
                </a:rPr>
                <a:t>Kernel Worker</a:t>
              </a:r>
            </a:p>
            <a:p>
              <a:pPr algn="ctr"/>
              <a:r>
                <a:rPr lang="en-US" sz="2000" dirty="0">
                  <a:latin typeface="+mn-lt"/>
                </a:rPr>
                <a:t>Thread </a:t>
              </a:r>
              <a:r>
                <a:rPr lang="en-US" sz="2000" dirty="0" err="1">
                  <a:latin typeface="+mn-lt"/>
                </a:rPr>
                <a:t>n.k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98" name="AutoShape 5"/>
            <p:cNvSpPr>
              <a:spLocks noChangeArrowheads="1"/>
            </p:cNvSpPr>
            <p:nvPr/>
          </p:nvSpPr>
          <p:spPr bwMode="auto">
            <a:xfrm>
              <a:off x="22057127" y="20714192"/>
              <a:ext cx="2734906" cy="70351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 err="1">
                  <a:latin typeface="+mn-lt"/>
                </a:rPr>
                <a:t>syscall</a:t>
              </a:r>
              <a:r>
                <a:rPr lang="en-US" sz="2000" dirty="0">
                  <a:latin typeface="+mn-lt"/>
                </a:rPr>
                <a:t>-backend</a:t>
              </a:r>
            </a:p>
          </p:txBody>
        </p:sp>
        <p:sp>
          <p:nvSpPr>
            <p:cNvPr id="199" name="Text Box 32"/>
            <p:cNvSpPr txBox="1">
              <a:spLocks noChangeArrowheads="1"/>
            </p:cNvSpPr>
            <p:nvPr/>
          </p:nvSpPr>
          <p:spPr bwMode="auto">
            <a:xfrm>
              <a:off x="24797612" y="18414882"/>
              <a:ext cx="747027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000" b="1" dirty="0">
                  <a:latin typeface="+mn-lt"/>
                </a:rPr>
                <a:t>…</a:t>
              </a:r>
            </a:p>
          </p:txBody>
        </p:sp>
        <p:sp>
          <p:nvSpPr>
            <p:cNvPr id="200" name="Line 36"/>
            <p:cNvSpPr>
              <a:spLocks noChangeShapeType="1"/>
            </p:cNvSpPr>
            <p:nvPr/>
          </p:nvSpPr>
          <p:spPr bwMode="auto">
            <a:xfrm flipH="1">
              <a:off x="21397491" y="17822393"/>
              <a:ext cx="18486" cy="3221681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1" name="Line 34"/>
            <p:cNvSpPr>
              <a:spLocks noChangeShapeType="1"/>
            </p:cNvSpPr>
            <p:nvPr/>
          </p:nvSpPr>
          <p:spPr bwMode="auto">
            <a:xfrm flipV="1">
              <a:off x="15547281" y="21073824"/>
              <a:ext cx="6508424" cy="7608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2" name="Line 34"/>
            <p:cNvSpPr>
              <a:spLocks noChangeShapeType="1"/>
            </p:cNvSpPr>
            <p:nvPr/>
          </p:nvSpPr>
          <p:spPr bwMode="auto">
            <a:xfrm flipV="1">
              <a:off x="21419523" y="17805371"/>
              <a:ext cx="655233" cy="696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4" name="AutoShape 32"/>
            <p:cNvSpPr>
              <a:spLocks noChangeArrowheads="1"/>
            </p:cNvSpPr>
            <p:nvPr/>
          </p:nvSpPr>
          <p:spPr bwMode="auto">
            <a:xfrm rot="16200000">
              <a:off x="21111050" y="15682004"/>
              <a:ext cx="210732" cy="151991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05" name="AutoShape 24"/>
            <p:cNvSpPr>
              <a:spLocks noChangeArrowheads="1"/>
            </p:cNvSpPr>
            <p:nvPr/>
          </p:nvSpPr>
          <p:spPr bwMode="auto">
            <a:xfrm rot="16200000" flipV="1">
              <a:off x="19178585" y="19198687"/>
              <a:ext cx="789468" cy="2200610"/>
            </a:xfrm>
            <a:prstGeom prst="flowChartMagneticDisk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vert="vert270" wrap="none" lIns="0" tIns="0" rIns="0" bIns="0" anchor="ctr" anchorCtr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Request</a:t>
              </a:r>
            </a:p>
            <a:p>
              <a:r>
                <a:rPr lang="en-US" sz="2000" b="1" dirty="0">
                  <a:solidFill>
                    <a:schemeClr val="bg1"/>
                  </a:solidFill>
                </a:rPr>
                <a:t>Queue</a:t>
              </a:r>
            </a:p>
          </p:txBody>
        </p:sp>
        <p:sp>
          <p:nvSpPr>
            <p:cNvPr id="288" name="AutoShape 32"/>
            <p:cNvSpPr>
              <a:spLocks noChangeArrowheads="1"/>
            </p:cNvSpPr>
            <p:nvPr/>
          </p:nvSpPr>
          <p:spPr bwMode="auto">
            <a:xfrm rot="16200000">
              <a:off x="21149150" y="19549154"/>
              <a:ext cx="210732" cy="151991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0" name="AutoShape 31"/>
            <p:cNvSpPr>
              <a:spLocks noChangeArrowheads="1"/>
            </p:cNvSpPr>
            <p:nvPr/>
          </p:nvSpPr>
          <p:spPr bwMode="auto">
            <a:xfrm rot="16200000">
              <a:off x="19669513" y="14847156"/>
              <a:ext cx="176689" cy="4470454"/>
            </a:xfrm>
            <a:prstGeom prst="upArrow">
              <a:avLst>
                <a:gd name="adj1" fmla="val 50000"/>
                <a:gd name="adj2" fmla="val 190799"/>
              </a:avLst>
            </a:prstGeom>
            <a:solidFill>
              <a:schemeClr val="accent1"/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1" name="AutoShape 35"/>
            <p:cNvSpPr>
              <a:spLocks noChangeArrowheads="1"/>
            </p:cNvSpPr>
            <p:nvPr/>
          </p:nvSpPr>
          <p:spPr bwMode="auto">
            <a:xfrm rot="16200000">
              <a:off x="19681415" y="17394719"/>
              <a:ext cx="170718" cy="4488292"/>
            </a:xfrm>
            <a:prstGeom prst="upArrow">
              <a:avLst>
                <a:gd name="adj1" fmla="val 50000"/>
                <a:gd name="adj2" fmla="val 190451"/>
              </a:avLst>
            </a:prstGeom>
            <a:solidFill>
              <a:schemeClr val="accent1"/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2" name="Text Box 22"/>
            <p:cNvSpPr txBox="1">
              <a:spLocks noChangeArrowheads="1"/>
            </p:cNvSpPr>
            <p:nvPr/>
          </p:nvSpPr>
          <p:spPr bwMode="auto">
            <a:xfrm rot="16200000">
              <a:off x="19947104" y="16762408"/>
              <a:ext cx="864028" cy="1478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836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vert"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i="1" dirty="0">
                  <a:latin typeface="+mn-lt"/>
                </a:rPr>
                <a:t>Resume</a:t>
              </a:r>
            </a:p>
          </p:txBody>
        </p:sp>
        <p:sp>
          <p:nvSpPr>
            <p:cNvPr id="293" name="Text Box 22"/>
            <p:cNvSpPr txBox="1">
              <a:spLocks noChangeArrowheads="1"/>
            </p:cNvSpPr>
            <p:nvPr/>
          </p:nvSpPr>
          <p:spPr bwMode="auto">
            <a:xfrm rot="16200000">
              <a:off x="19909001" y="18687552"/>
              <a:ext cx="864028" cy="1478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836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vert"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i="1" dirty="0">
                  <a:latin typeface="+mn-lt"/>
                </a:rPr>
                <a:t>Resume</a:t>
              </a:r>
            </a:p>
          </p:txBody>
        </p:sp>
        <p:sp>
          <p:nvSpPr>
            <p:cNvPr id="135" name="Text Box 32"/>
            <p:cNvSpPr txBox="1">
              <a:spLocks noChangeArrowheads="1"/>
            </p:cNvSpPr>
            <p:nvPr/>
          </p:nvSpPr>
          <p:spPr bwMode="auto">
            <a:xfrm>
              <a:off x="25052306" y="17624409"/>
              <a:ext cx="3603965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000" b="1" dirty="0">
                  <a:latin typeface="+mn-lt"/>
                </a:rPr>
                <a:t>Service Domain 1</a:t>
              </a:r>
            </a:p>
          </p:txBody>
        </p:sp>
        <p:sp>
          <p:nvSpPr>
            <p:cNvPr id="136" name="Text Box 32"/>
            <p:cNvSpPr txBox="1">
              <a:spLocks noChangeArrowheads="1"/>
            </p:cNvSpPr>
            <p:nvPr/>
          </p:nvSpPr>
          <p:spPr bwMode="auto">
            <a:xfrm>
              <a:off x="25171126" y="20788914"/>
              <a:ext cx="3603965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000" b="1" dirty="0">
                  <a:latin typeface="+mn-lt"/>
                </a:rPr>
                <a:t>Service Domain n</a:t>
              </a:r>
            </a:p>
          </p:txBody>
        </p:sp>
        <p:sp>
          <p:nvSpPr>
            <p:cNvPr id="248" name="AutoShape 26"/>
            <p:cNvSpPr>
              <a:spLocks noChangeArrowheads="1"/>
            </p:cNvSpPr>
            <p:nvPr/>
          </p:nvSpPr>
          <p:spPr bwMode="auto">
            <a:xfrm rot="108000000">
              <a:off x="14981772" y="16830943"/>
              <a:ext cx="162177" cy="2892273"/>
            </a:xfrm>
            <a:prstGeom prst="downArrow">
              <a:avLst>
                <a:gd name="adj1" fmla="val 50000"/>
                <a:gd name="adj2" fmla="val 182171"/>
              </a:avLst>
            </a:prstGeom>
            <a:solidFill>
              <a:schemeClr val="accent1"/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49" name="Text Box 22"/>
            <p:cNvSpPr txBox="1">
              <a:spLocks noChangeArrowheads="1"/>
            </p:cNvSpPr>
            <p:nvPr/>
          </p:nvSpPr>
          <p:spPr bwMode="auto">
            <a:xfrm>
              <a:off x="14851833" y="16519899"/>
              <a:ext cx="864028" cy="3488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836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vert" lIns="90000" tIns="60876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i="1" dirty="0">
                  <a:latin typeface="+mn-lt"/>
                </a:rPr>
                <a:t>Local system call</a:t>
              </a:r>
            </a:p>
          </p:txBody>
        </p:sp>
        <p:sp>
          <p:nvSpPr>
            <p:cNvPr id="255" name="AutoShape 7"/>
            <p:cNvSpPr>
              <a:spLocks noChangeArrowheads="1"/>
            </p:cNvSpPr>
            <p:nvPr/>
          </p:nvSpPr>
          <p:spPr bwMode="auto">
            <a:xfrm>
              <a:off x="12513858" y="16983946"/>
              <a:ext cx="2245302" cy="63363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9000" tIns="69876" rIns="99000" bIns="54000" anchor="ctr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2000" dirty="0">
                  <a:latin typeface="+mn-lt"/>
                </a:rPr>
                <a:t>M:N </a:t>
              </a:r>
              <a:r>
                <a:rPr lang="en-US" sz="2000" dirty="0" err="1" smtClean="0">
                  <a:latin typeface="+mn-lt"/>
                </a:rPr>
                <a:t>pthreads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417290" y="4239238"/>
            <a:ext cx="6741591" cy="5491499"/>
            <a:chOff x="21779559" y="3880347"/>
            <a:chExt cx="6741591" cy="5491499"/>
          </a:xfrm>
        </p:grpSpPr>
        <p:sp>
          <p:nvSpPr>
            <p:cNvPr id="245" name="AutoShape 3"/>
            <p:cNvSpPr>
              <a:spLocks noChangeArrowheads="1"/>
            </p:cNvSpPr>
            <p:nvPr/>
          </p:nvSpPr>
          <p:spPr bwMode="auto">
            <a:xfrm>
              <a:off x="21779559" y="3880347"/>
              <a:ext cx="6741590" cy="549149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836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3000" dirty="0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22058398" y="5651889"/>
              <a:ext cx="6180930" cy="32018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solidFill>
                    <a:schemeClr val="tx1"/>
                  </a:solidFill>
                </a:rPr>
                <a:t>kernel</a:t>
              </a: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2270880" y="8134854"/>
              <a:ext cx="3679619" cy="5816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PCI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6232320" y="7838169"/>
              <a:ext cx="1810361" cy="88363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Process</a:t>
              </a:r>
            </a:p>
            <a:p>
              <a:pPr algn="ctr"/>
              <a:r>
                <a:rPr lang="en-US" sz="3000" dirty="0"/>
                <a:t>Manager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6242434" y="6715205"/>
              <a:ext cx="1800247" cy="88363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Memory</a:t>
              </a:r>
            </a:p>
            <a:p>
              <a:pPr algn="ctr"/>
              <a:r>
                <a:rPr lang="en-US" sz="3000" dirty="0"/>
                <a:t>Manager</a:t>
              </a:r>
            </a:p>
          </p:txBody>
        </p:sp>
        <p:cxnSp>
          <p:nvCxnSpPr>
            <p:cNvPr id="281" name="Straight Connector 280"/>
            <p:cNvCxnSpPr/>
            <p:nvPr/>
          </p:nvCxnSpPr>
          <p:spPr>
            <a:xfrm>
              <a:off x="22058398" y="5409696"/>
              <a:ext cx="411311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Rectangle 261"/>
            <p:cNvSpPr/>
            <p:nvPr/>
          </p:nvSpPr>
          <p:spPr>
            <a:xfrm>
              <a:off x="22276373" y="7000815"/>
              <a:ext cx="1702366" cy="9236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SATA</a:t>
              </a: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4248575" y="7011890"/>
              <a:ext cx="1713909" cy="88363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Ethernet</a:t>
              </a: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2276372" y="5850229"/>
              <a:ext cx="1702633" cy="8686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File</a:t>
              </a:r>
            </a:p>
            <a:p>
              <a:pPr algn="ctr"/>
              <a:r>
                <a:rPr lang="en-US" sz="3000" dirty="0"/>
                <a:t>System</a:t>
              </a: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24224512" y="5853540"/>
              <a:ext cx="1737972" cy="88422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TCP/IP</a:t>
              </a:r>
            </a:p>
          </p:txBody>
        </p:sp>
        <p:pic>
          <p:nvPicPr>
            <p:cNvPr id="268" name="Picture 2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75617" y="4217309"/>
              <a:ext cx="888132" cy="917918"/>
            </a:xfrm>
            <a:prstGeom prst="rect">
              <a:avLst/>
            </a:prstGeom>
          </p:spPr>
        </p:pic>
        <p:pic>
          <p:nvPicPr>
            <p:cNvPr id="269" name="Picture 26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83384" y="4209130"/>
              <a:ext cx="888132" cy="917918"/>
            </a:xfrm>
            <a:prstGeom prst="rect">
              <a:avLst/>
            </a:prstGeom>
          </p:spPr>
        </p:pic>
        <p:sp>
          <p:nvSpPr>
            <p:cNvPr id="277" name="TextBox 276"/>
            <p:cNvSpPr txBox="1"/>
            <p:nvPr/>
          </p:nvSpPr>
          <p:spPr>
            <a:xfrm>
              <a:off x="23252114" y="4106394"/>
              <a:ext cx="209583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User</a:t>
              </a:r>
            </a:p>
            <a:p>
              <a:pPr algn="ctr"/>
              <a:r>
                <a:rPr lang="en-US" sz="3000" b="1" dirty="0"/>
                <a:t>Processes</a:t>
              </a:r>
            </a:p>
          </p:txBody>
        </p:sp>
        <p:sp>
          <p:nvSpPr>
            <p:cNvPr id="284" name="Text Box 38"/>
            <p:cNvSpPr txBox="1">
              <a:spLocks noChangeArrowheads="1"/>
            </p:cNvSpPr>
            <p:nvPr/>
          </p:nvSpPr>
          <p:spPr bwMode="auto">
            <a:xfrm>
              <a:off x="26182955" y="4516802"/>
              <a:ext cx="2338195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3000" b="1" dirty="0">
                  <a:latin typeface="+mn-lt"/>
                </a:rPr>
                <a:t>Monolithic</a:t>
              </a:r>
            </a:p>
            <a:p>
              <a:pPr algn="ctr"/>
              <a:r>
                <a:rPr lang="en-US" sz="3000" b="1" dirty="0">
                  <a:latin typeface="+mn-lt"/>
                </a:rPr>
                <a:t>OS</a:t>
              </a:r>
            </a:p>
          </p:txBody>
        </p:sp>
        <p:sp>
          <p:nvSpPr>
            <p:cNvPr id="289" name="Text Box 38"/>
            <p:cNvSpPr txBox="1">
              <a:spLocks noChangeArrowheads="1"/>
            </p:cNvSpPr>
            <p:nvPr/>
          </p:nvSpPr>
          <p:spPr bwMode="auto">
            <a:xfrm>
              <a:off x="26232319" y="5812874"/>
              <a:ext cx="1846046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sz="3000" b="1" dirty="0">
                  <a:latin typeface="+mn-lt"/>
                </a:rPr>
                <a:t>Kernel</a:t>
              </a:r>
            </a:p>
          </p:txBody>
        </p:sp>
      </p:grpSp>
      <p:sp>
        <p:nvSpPr>
          <p:cNvPr id="164" name="Rectangle 163"/>
          <p:cNvSpPr/>
          <p:nvPr/>
        </p:nvSpPr>
        <p:spPr>
          <a:xfrm>
            <a:off x="626407" y="11810385"/>
            <a:ext cx="13979801" cy="971967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/>
              <a:t>3. </a:t>
            </a:r>
            <a:r>
              <a:rPr lang="en-US" sz="5400" b="1" dirty="0" err="1" smtClean="0"/>
              <a:t>VirtuOS</a:t>
            </a:r>
            <a:r>
              <a:rPr lang="en-US" sz="5400" b="1" dirty="0" smtClean="0"/>
              <a:t> Design Characteristics</a:t>
            </a:r>
            <a:endParaRPr lang="en-US" sz="54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5006474" y="9532860"/>
            <a:ext cx="6796784" cy="1832817"/>
            <a:chOff x="31434223" y="4202997"/>
            <a:chExt cx="6796784" cy="1832817"/>
          </a:xfrm>
        </p:grpSpPr>
        <p:sp>
          <p:nvSpPr>
            <p:cNvPr id="296" name="Rounded Rectangle 295"/>
            <p:cNvSpPr/>
            <p:nvPr/>
          </p:nvSpPr>
          <p:spPr>
            <a:xfrm>
              <a:off x="31434223" y="4202997"/>
              <a:ext cx="6796784" cy="183281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Text Box 38"/>
            <p:cNvSpPr txBox="1">
              <a:spLocks noChangeArrowheads="1"/>
            </p:cNvSpPr>
            <p:nvPr/>
          </p:nvSpPr>
          <p:spPr bwMode="auto">
            <a:xfrm>
              <a:off x="36365106" y="4276283"/>
              <a:ext cx="1780551" cy="84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3000" b="1" dirty="0" smtClean="0">
                  <a:latin typeface="+mn-lt"/>
                </a:rPr>
                <a:t>Virtual</a:t>
              </a:r>
            </a:p>
            <a:p>
              <a:r>
                <a:rPr lang="en-US" sz="3000" b="1" dirty="0" smtClean="0">
                  <a:latin typeface="+mn-lt"/>
                </a:rPr>
                <a:t>Machines</a:t>
              </a:r>
              <a:endParaRPr lang="en-US" sz="3000" b="1" dirty="0">
                <a:latin typeface="+mn-lt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1730041" y="5328941"/>
              <a:ext cx="6219062" cy="59765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solidFill>
                    <a:schemeClr val="tx1"/>
                  </a:solidFill>
                </a:rPr>
                <a:t>Hypervisor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1722001" y="4399473"/>
              <a:ext cx="2024425" cy="73952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Guest OS 1</a:t>
              </a:r>
              <a:endParaRPr lang="en-US" sz="3000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4270716" y="4388653"/>
              <a:ext cx="2024425" cy="73952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Guest OS n</a:t>
              </a:r>
              <a:endParaRPr lang="en-US" sz="30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811330" y="4499800"/>
              <a:ext cx="6075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/>
                <a:t>…</a:t>
              </a:r>
              <a:endParaRPr lang="en-US" sz="3000" b="1" dirty="0"/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14889999" y="2898609"/>
            <a:ext cx="13642693" cy="842839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/>
              <a:t>2. Related Work</a:t>
            </a:r>
            <a:endParaRPr lang="en-US" sz="5400" b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14885881" y="4195812"/>
            <a:ext cx="137020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Existing Designs: </a:t>
            </a:r>
          </a:p>
          <a:p>
            <a:r>
              <a:rPr lang="en-US" sz="4200" dirty="0" smtClean="0"/>
              <a:t>Rely on privilege separation and protection domains.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68325" y="10680877"/>
            <a:ext cx="13554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Approach: </a:t>
            </a:r>
            <a:r>
              <a:rPr lang="en-US" sz="5400" b="1" dirty="0" smtClean="0"/>
              <a:t>Decompose &amp; Isolate Components.</a:t>
            </a:r>
          </a:p>
          <a:p>
            <a:endParaRPr lang="en-US" sz="5400" dirty="0" smtClean="0"/>
          </a:p>
        </p:txBody>
      </p:sp>
      <p:sp>
        <p:nvSpPr>
          <p:cNvPr id="186" name="Rectangle 185"/>
          <p:cNvSpPr/>
          <p:nvPr/>
        </p:nvSpPr>
        <p:spPr>
          <a:xfrm>
            <a:off x="14885881" y="11810385"/>
            <a:ext cx="13646811" cy="97112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/>
              <a:t>4. Architecture: Primary &amp; Service Domains</a:t>
            </a:r>
            <a:endParaRPr lang="en-US" sz="5400" b="1" dirty="0"/>
          </a:p>
        </p:txBody>
      </p:sp>
      <p:sp>
        <p:nvSpPr>
          <p:cNvPr id="190" name="Rectangle 189"/>
          <p:cNvSpPr/>
          <p:nvPr/>
        </p:nvSpPr>
        <p:spPr>
          <a:xfrm>
            <a:off x="626407" y="20526302"/>
            <a:ext cx="13979801" cy="86257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/>
              <a:t>5. </a:t>
            </a:r>
            <a:r>
              <a:rPr lang="en-US" sz="5400" b="1" dirty="0" err="1" smtClean="0"/>
              <a:t>VirtuOS</a:t>
            </a:r>
            <a:r>
              <a:rPr lang="en-US" sz="5400" b="1" dirty="0" smtClean="0"/>
              <a:t> Implementation Highlights</a:t>
            </a:r>
            <a:endParaRPr lang="en-US" sz="5400" b="1" dirty="0"/>
          </a:p>
        </p:txBody>
      </p:sp>
      <p:sp>
        <p:nvSpPr>
          <p:cNvPr id="193" name="Rectangle 192"/>
          <p:cNvSpPr/>
          <p:nvPr/>
        </p:nvSpPr>
        <p:spPr>
          <a:xfrm>
            <a:off x="14885881" y="20520840"/>
            <a:ext cx="13646811" cy="868037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/>
              <a:t>6. Experimental Results</a:t>
            </a:r>
            <a:endParaRPr lang="en-US" sz="54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2394634" y="5641923"/>
            <a:ext cx="6079412" cy="5723754"/>
            <a:chOff x="22453281" y="4938095"/>
            <a:chExt cx="6079412" cy="5723754"/>
          </a:xfrm>
        </p:grpSpPr>
        <p:grpSp>
          <p:nvGrpSpPr>
            <p:cNvPr id="12" name="Group 11"/>
            <p:cNvGrpSpPr/>
            <p:nvPr/>
          </p:nvGrpSpPr>
          <p:grpSpPr>
            <a:xfrm>
              <a:off x="22453281" y="4938095"/>
              <a:ext cx="6079412" cy="5723754"/>
              <a:chOff x="14696210" y="3897011"/>
              <a:chExt cx="6741591" cy="5491499"/>
            </a:xfrm>
          </p:grpSpPr>
          <p:sp>
            <p:nvSpPr>
              <p:cNvPr id="154" name="AutoShape 3"/>
              <p:cNvSpPr>
                <a:spLocks noChangeArrowheads="1"/>
              </p:cNvSpPr>
              <p:nvPr/>
            </p:nvSpPr>
            <p:spPr bwMode="auto">
              <a:xfrm>
                <a:off x="14696210" y="3897011"/>
                <a:ext cx="6741590" cy="5491499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8360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3000" dirty="0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5096770" y="5409696"/>
                <a:ext cx="1809086" cy="868658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File</a:t>
                </a:r>
              </a:p>
              <a:p>
                <a:pPr algn="ctr"/>
                <a:r>
                  <a:rPr lang="en-US" sz="2400" dirty="0"/>
                  <a:t>System</a:t>
                </a: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5096772" y="6560282"/>
                <a:ext cx="1809085" cy="92362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SATA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7141163" y="5413007"/>
                <a:ext cx="1808329" cy="88422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TCP/IP</a:t>
                </a: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17165226" y="6571357"/>
                <a:ext cx="1810361" cy="883633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Ethernet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15488812" y="8806656"/>
                <a:ext cx="5201869" cy="42920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µKernel</a:t>
                </a:r>
              </a:p>
            </p:txBody>
          </p:sp>
          <p:sp>
            <p:nvSpPr>
              <p:cNvPr id="207" name="Text Box 38"/>
              <p:cNvSpPr txBox="1">
                <a:spLocks noChangeArrowheads="1"/>
              </p:cNvSpPr>
              <p:nvPr/>
            </p:nvSpPr>
            <p:spPr bwMode="auto">
              <a:xfrm>
                <a:off x="19099606" y="5012054"/>
                <a:ext cx="2338195" cy="840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60876" rIns="90000" bIns="45000"/>
              <a:lstStyle>
                <a:lvl1pPr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DejaVu Sans" charset="0"/>
                    <a:cs typeface="DejaVu Sans" charset="0"/>
                  </a:defRPr>
                </a:lvl1pPr>
                <a:lvl2pPr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DejaVu Sans" charset="0"/>
                    <a:cs typeface="DejaVu Sans" charset="0"/>
                  </a:defRPr>
                </a:lvl2pPr>
                <a:lvl3pPr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DejaVu Sans" charset="0"/>
                    <a:cs typeface="DejaVu Sans" charset="0"/>
                  </a:defRPr>
                </a:lvl3pPr>
                <a:lvl4pPr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DejaVu Sans" charset="0"/>
                    <a:cs typeface="DejaVu Sans" charset="0"/>
                  </a:defRPr>
                </a:lvl4pPr>
                <a:lvl5pPr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DejaVu Sans" charset="0"/>
                    <a:cs typeface="DejaVu Sans" charset="0"/>
                  </a:defRPr>
                </a:lvl5pPr>
                <a:lvl6pPr marL="2514600" indent="-228600" defTabSz="4572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DejaVu Sans" charset="0"/>
                    <a:cs typeface="DejaVu Sans" charset="0"/>
                  </a:defRPr>
                </a:lvl6pPr>
                <a:lvl7pPr marL="2971800" indent="-228600" defTabSz="4572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DejaVu Sans" charset="0"/>
                    <a:cs typeface="DejaVu Sans" charset="0"/>
                  </a:defRPr>
                </a:lvl7pPr>
                <a:lvl8pPr marL="3429000" indent="-228600" defTabSz="4572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DejaVu Sans" charset="0"/>
                    <a:cs typeface="DejaVu Sans" charset="0"/>
                  </a:defRPr>
                </a:lvl8pPr>
                <a:lvl9pPr marL="3886200" indent="-228600" defTabSz="4572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DejaVu Sans" charset="0"/>
                    <a:cs typeface="DejaVu Sans" charset="0"/>
                  </a:defRPr>
                </a:lvl9pPr>
              </a:lstStyle>
              <a:p>
                <a:pPr algn="ctr"/>
                <a:r>
                  <a:rPr lang="en-US" sz="2400" b="1" dirty="0">
                    <a:latin typeface="+mn-lt"/>
                  </a:rPr>
                  <a:t>µKernel OS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5096770" y="7718384"/>
                <a:ext cx="3878816" cy="58164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PCI</a:t>
                </a: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16168764" y="4123058"/>
                <a:ext cx="2095830" cy="966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/>
                  <a:t>User</a:t>
                </a:r>
              </a:p>
              <a:p>
                <a:pPr algn="ctr"/>
                <a:r>
                  <a:rPr lang="en-US" sz="2400" b="1" dirty="0"/>
                  <a:t>Processes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9245223" y="7421699"/>
                <a:ext cx="1810361" cy="883633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Process</a:t>
                </a:r>
              </a:p>
              <a:p>
                <a:pPr algn="ctr"/>
                <a:r>
                  <a:rPr lang="en-US" sz="2400" dirty="0"/>
                  <a:t>Manager</a:t>
                </a: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9255337" y="6274672"/>
                <a:ext cx="1810361" cy="883633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Memory</a:t>
                </a:r>
              </a:p>
              <a:p>
                <a:pPr algn="ctr"/>
                <a:r>
                  <a:rPr lang="en-US" sz="2400" dirty="0"/>
                  <a:t>Manager</a:t>
                </a:r>
              </a:p>
            </p:txBody>
          </p:sp>
          <p:cxnSp>
            <p:nvCxnSpPr>
              <p:cNvPr id="230" name="Straight Connector 229"/>
              <p:cNvCxnSpPr/>
              <p:nvPr/>
            </p:nvCxnSpPr>
            <p:spPr>
              <a:xfrm>
                <a:off x="14975049" y="8537674"/>
                <a:ext cx="6145746" cy="3394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98238" y="5174804"/>
              <a:ext cx="888132" cy="917918"/>
            </a:xfrm>
            <a:prstGeom prst="rect">
              <a:avLst/>
            </a:prstGeom>
          </p:spPr>
        </p:pic>
        <p:pic>
          <p:nvPicPr>
            <p:cNvPr id="152" name="Picture 15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361" y="5181239"/>
              <a:ext cx="888132" cy="917918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15747633" y="13315962"/>
            <a:ext cx="12111250" cy="6716855"/>
            <a:chOff x="15747633" y="13315962"/>
            <a:chExt cx="12111250" cy="6716855"/>
          </a:xfrm>
        </p:grpSpPr>
        <p:sp>
          <p:nvSpPr>
            <p:cNvPr id="37" name="Rounded Rectangle 36"/>
            <p:cNvSpPr/>
            <p:nvPr/>
          </p:nvSpPr>
          <p:spPr>
            <a:xfrm>
              <a:off x="15747633" y="13315962"/>
              <a:ext cx="12111250" cy="67168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122914" y="15576775"/>
              <a:ext cx="3428109" cy="364809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468837" y="17512930"/>
              <a:ext cx="2766126" cy="80265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Ethernet</a:t>
              </a: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438971" y="16578871"/>
              <a:ext cx="2795989" cy="80265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TCP/IP</a:t>
              </a: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20471564" y="18480199"/>
              <a:ext cx="2763398" cy="57377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PCI</a:t>
              </a:r>
            </a:p>
          </p:txBody>
        </p:sp>
        <p:sp>
          <p:nvSpPr>
            <p:cNvPr id="216" name="Text Box 38"/>
            <p:cNvSpPr txBox="1">
              <a:spLocks noChangeArrowheads="1"/>
            </p:cNvSpPr>
            <p:nvPr/>
          </p:nvSpPr>
          <p:spPr bwMode="auto">
            <a:xfrm>
              <a:off x="20553781" y="15595565"/>
              <a:ext cx="2833094" cy="762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800" b="1" dirty="0">
                  <a:latin typeface="+mn-lt"/>
                </a:rPr>
                <a:t>Network</a:t>
              </a:r>
            </a:p>
            <a:p>
              <a:r>
                <a:rPr lang="en-US" sz="2800" b="1" dirty="0">
                  <a:latin typeface="+mn-lt"/>
                </a:rPr>
                <a:t>Domain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6274871" y="15576855"/>
              <a:ext cx="3428109" cy="36325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3921494" y="15351817"/>
              <a:ext cx="3428109" cy="38649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ext Box 38"/>
            <p:cNvSpPr txBox="1">
              <a:spLocks noChangeArrowheads="1"/>
            </p:cNvSpPr>
            <p:nvPr/>
          </p:nvSpPr>
          <p:spPr bwMode="auto">
            <a:xfrm>
              <a:off x="16755605" y="15576855"/>
              <a:ext cx="2581125" cy="76279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800" b="1" dirty="0">
                  <a:latin typeface="+mn-lt"/>
                </a:rPr>
                <a:t>Storage</a:t>
              </a:r>
            </a:p>
            <a:p>
              <a:r>
                <a:rPr lang="en-US" sz="2800" b="1" dirty="0">
                  <a:latin typeface="+mn-lt"/>
                </a:rPr>
                <a:t>Domain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6619817" y="17543169"/>
              <a:ext cx="2810613" cy="81122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SATA</a:t>
              </a: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6651606" y="16583937"/>
              <a:ext cx="2760390" cy="77539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File System</a:t>
              </a: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6638202" y="18519425"/>
              <a:ext cx="2792228" cy="54911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PCI</a:t>
              </a: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4246927" y="17512931"/>
              <a:ext cx="2819008" cy="80051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Process</a:t>
              </a:r>
            </a:p>
            <a:p>
              <a:pPr algn="ctr"/>
              <a:r>
                <a:rPr lang="en-US" sz="2800" dirty="0"/>
                <a:t>Manager</a:t>
              </a:r>
            </a:p>
          </p:txBody>
        </p:sp>
        <p:sp>
          <p:nvSpPr>
            <p:cNvPr id="233" name="Text Box 38"/>
            <p:cNvSpPr txBox="1">
              <a:spLocks noChangeArrowheads="1"/>
            </p:cNvSpPr>
            <p:nvPr/>
          </p:nvSpPr>
          <p:spPr bwMode="auto">
            <a:xfrm>
              <a:off x="24259148" y="15594156"/>
              <a:ext cx="3155596" cy="762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800" b="1" dirty="0">
                  <a:latin typeface="+mn-lt"/>
                </a:rPr>
                <a:t>Primary</a:t>
              </a:r>
            </a:p>
            <a:p>
              <a:r>
                <a:rPr lang="en-US" sz="2800" b="1" dirty="0">
                  <a:latin typeface="+mn-lt"/>
                </a:rPr>
                <a:t>Domain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274871" y="13858575"/>
              <a:ext cx="11074732" cy="149324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976532" y="15189848"/>
              <a:ext cx="3339737" cy="3239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1497809" y="14152541"/>
              <a:ext cx="372508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User</a:t>
              </a:r>
            </a:p>
            <a:p>
              <a:pPr algn="ctr"/>
              <a:r>
                <a:rPr lang="en-US" sz="2800" b="1" dirty="0"/>
                <a:t>Processes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961088" y="19388999"/>
              <a:ext cx="9691047" cy="49171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Hypervisor</a:t>
              </a:r>
            </a:p>
          </p:txBody>
        </p:sp>
        <p:sp>
          <p:nvSpPr>
            <p:cNvPr id="300" name="Text Box 38"/>
            <p:cNvSpPr txBox="1">
              <a:spLocks noChangeArrowheads="1"/>
            </p:cNvSpPr>
            <p:nvPr/>
          </p:nvSpPr>
          <p:spPr bwMode="auto">
            <a:xfrm>
              <a:off x="20760172" y="13317670"/>
              <a:ext cx="3281401" cy="762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3000" b="1" dirty="0" err="1">
                  <a:latin typeface="+mn-lt"/>
                </a:rPr>
                <a:t>VirtuOS</a:t>
              </a:r>
              <a:endParaRPr lang="en-US" sz="3000" b="1" dirty="0">
                <a:latin typeface="+mn-lt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4226042" y="16578871"/>
              <a:ext cx="2819008" cy="7804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Memory</a:t>
              </a:r>
            </a:p>
            <a:p>
              <a:pPr algn="ctr"/>
              <a:r>
                <a:rPr lang="en-US" sz="2800" dirty="0" smtClean="0"/>
                <a:t>Manager</a:t>
              </a:r>
              <a:endParaRPr lang="en-US" sz="2800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4243319" y="18479461"/>
              <a:ext cx="2822616" cy="57451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PCI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55605" y="15154009"/>
              <a:ext cx="1026694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Down Arrow 275"/>
            <p:cNvSpPr/>
            <p:nvPr/>
          </p:nvSpPr>
          <p:spPr>
            <a:xfrm>
              <a:off x="20689885" y="15014560"/>
              <a:ext cx="480868" cy="5612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Down Arrow 152"/>
            <p:cNvSpPr/>
            <p:nvPr/>
          </p:nvSpPr>
          <p:spPr>
            <a:xfrm>
              <a:off x="17479620" y="15004680"/>
              <a:ext cx="480868" cy="5612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4" name="Picture 17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72017" y="14095189"/>
              <a:ext cx="888132" cy="917918"/>
            </a:xfrm>
            <a:prstGeom prst="rect">
              <a:avLst/>
            </a:prstGeom>
          </p:spPr>
        </p:pic>
        <p:pic>
          <p:nvPicPr>
            <p:cNvPr id="176" name="Picture 17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6253" y="14108430"/>
              <a:ext cx="888132" cy="917918"/>
            </a:xfrm>
            <a:prstGeom prst="rect">
              <a:avLst/>
            </a:prstGeom>
          </p:spPr>
        </p:pic>
        <p:pic>
          <p:nvPicPr>
            <p:cNvPr id="206" name="Picture 20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51522" y="14108430"/>
              <a:ext cx="888132" cy="917918"/>
            </a:xfrm>
            <a:prstGeom prst="rect">
              <a:avLst/>
            </a:prstGeom>
          </p:spPr>
        </p:pic>
      </p:grpSp>
      <p:graphicFrame>
        <p:nvGraphicFramePr>
          <p:cNvPr id="150" name="Chart 1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966775"/>
              </p:ext>
            </p:extLst>
          </p:nvPr>
        </p:nvGraphicFramePr>
        <p:xfrm>
          <a:off x="21820936" y="25021998"/>
          <a:ext cx="7194921" cy="521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4417101" y="25021998"/>
            <a:ext cx="7176590" cy="5244297"/>
            <a:chOff x="14527855" y="25098663"/>
            <a:chExt cx="7176590" cy="5244297"/>
          </a:xfrm>
        </p:grpSpPr>
        <p:graphicFrame>
          <p:nvGraphicFramePr>
            <p:cNvPr id="147" name="Chart 14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24768752"/>
                </p:ext>
              </p:extLst>
            </p:nvPr>
          </p:nvGraphicFramePr>
          <p:xfrm>
            <a:off x="14527855" y="25098663"/>
            <a:ext cx="7176590" cy="52442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6875940" y="25911806"/>
              <a:ext cx="22983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rgbClr val="FF0000"/>
                  </a:solidFill>
                </a:rPr>
                <a:t>Network domain</a:t>
              </a:r>
            </a:p>
            <a:p>
              <a:pPr algn="ctr"/>
              <a:r>
                <a:rPr lang="en-US" sz="2000" i="1" dirty="0">
                  <a:solidFill>
                    <a:srgbClr val="FF0000"/>
                  </a:solidFill>
                </a:rPr>
                <a:t>a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bruptly terminates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8232565" y="27310274"/>
              <a:ext cx="20352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rgbClr val="FF0000"/>
                  </a:solidFill>
                </a:rPr>
                <a:t>Network domain</a:t>
              </a:r>
            </a:p>
            <a:p>
              <a:pPr algn="ctr"/>
              <a:r>
                <a:rPr lang="en-US" sz="2000" i="1" dirty="0" smtClean="0">
                  <a:solidFill>
                    <a:srgbClr val="FF0000"/>
                  </a:solidFill>
                </a:rPr>
                <a:t>Is restarted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17990035" y="26614653"/>
              <a:ext cx="113642" cy="205752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9430430" y="27982387"/>
              <a:ext cx="337605" cy="68978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19918308" y="28002126"/>
              <a:ext cx="94585" cy="134009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9675324" y="29388142"/>
              <a:ext cx="20291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rgbClr val="FF0000"/>
                  </a:solidFill>
                </a:rPr>
                <a:t>Remote client resumes transfer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15899150" y="29429932"/>
              <a:ext cx="20291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rgbClr val="FF0000"/>
                  </a:solidFill>
                </a:rPr>
                <a:t>Remote client starts transfer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 flipV="1">
              <a:off x="16779466" y="28424141"/>
              <a:ext cx="287957" cy="101821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9" name="Chart 2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304303"/>
              </p:ext>
            </p:extLst>
          </p:nvPr>
        </p:nvGraphicFramePr>
        <p:xfrm>
          <a:off x="21853480" y="30490012"/>
          <a:ext cx="7162377" cy="525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0" name="Chart 2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427390"/>
              </p:ext>
            </p:extLst>
          </p:nvPr>
        </p:nvGraphicFramePr>
        <p:xfrm>
          <a:off x="14417101" y="30513771"/>
          <a:ext cx="7143647" cy="523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1" name="TextBox 210"/>
          <p:cNvSpPr txBox="1"/>
          <p:nvPr/>
        </p:nvSpPr>
        <p:spPr>
          <a:xfrm>
            <a:off x="14885879" y="5530753"/>
            <a:ext cx="73244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/>
              <a:t>Examples: µ-Kernels, User-level drivers and file systems, VM-Based Isolation</a:t>
            </a:r>
          </a:p>
          <a:p>
            <a:r>
              <a:rPr lang="en-US" sz="4200" b="1" dirty="0" smtClean="0"/>
              <a:t>Challenge</a:t>
            </a:r>
            <a:r>
              <a:rPr lang="en-US" sz="4200" dirty="0" smtClean="0"/>
              <a:t>: provide isolation while retaining </a:t>
            </a:r>
            <a:r>
              <a:rPr lang="en-US" sz="4200" b="1" dirty="0" smtClean="0"/>
              <a:t>performance</a:t>
            </a:r>
            <a:r>
              <a:rPr lang="en-US" sz="4200" dirty="0" smtClean="0"/>
              <a:t> &amp; </a:t>
            </a:r>
            <a:r>
              <a:rPr lang="en-US" sz="4200" b="1" dirty="0" smtClean="0"/>
              <a:t>compatibility</a:t>
            </a:r>
            <a:r>
              <a:rPr lang="en-US" sz="4200" dirty="0" smtClean="0"/>
              <a:t>.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79775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1979</TotalTime>
  <Words>430</Words>
  <Application>Microsoft Office PowerPoint</Application>
  <PresentationFormat>Custom</PresentationFormat>
  <Paragraphs>145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Ruslan</dc:creator>
  <cp:lastModifiedBy>Windows User</cp:lastModifiedBy>
  <cp:revision>262</cp:revision>
  <dcterms:created xsi:type="dcterms:W3CDTF">2013-08-19T19:59:09Z</dcterms:created>
  <dcterms:modified xsi:type="dcterms:W3CDTF">2013-10-23T15:23:55Z</dcterms:modified>
</cp:coreProperties>
</file>