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795811C-8575-4B77-9767-07A9DB3F4645}">
  <a:tblStyle styleId="{C795811C-8575-4B77-9767-07A9DB3F464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Django_(web_framework)" TargetMode="External"/><Relationship Id="rId3" Type="http://schemas.openxmlformats.org/officeDocument/2006/relationships/hyperlink" Target="https://en.wikipedia.org/wiki/Ruby_on_Rail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3ff84d0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3ff84d0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0560a2498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0560a249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3e07127c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3e07127c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we dive into what exactly MVC is, I want to talk a little about the history behind MVC.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programmers would have two separate models; one that humans can understand for a process, and a digital model that computers could understand. The problem with this two-model system is that there is a gap between them in order to translate from one to another.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wasn’t any pre-existing concept or pattern that bridged the gap between the two models. That is, until 1978, where Trygve Reenskaug wrote a paper introducing the concept of MVC. He made this in order to solve the problem of representing complex real-world systems, and would become one of the most popular patterns to adhere to for software engineers.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053fefc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053fefc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MVC itself has gone through some various evolutions and changes in its definitions and layouts. Initially, the pattern was used for GUIs, but would exhibit a principle called separated presentation. This means that all code that manipulates presentation, only manipulates presentation. This pushes all domain and data source logic to its own modules, in separate areas of the program.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 can see by the figure on the left, it is a very linear, one-way layout of interaction between the 3 modules of the program. The controller never really interacts with the view directly; any changes the controller does to the model, the model will then be in charge of updating the view in reaction to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Throughout the development and innovation of different technologies, the MVC model has changed and evolved over time, until eventually it became what we know it as today.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evolved, modern MVC model exhibits a principle called a separation of concerns, which is similar to separated presentation in that each module is divided based on their function, but it also allows for the cross-communication between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seen on the figure on the right, the controller is now the “middle-man” of the model; with the ability to communicate with both the view and the model. Any changes the view does, its reflected to the controller, which can then change the model, and vice versa. This modern model of MVC allows for more communication, and stemmed from years of technological innovation.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3e07127c4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3e07127c4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3e07127c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3e07127c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often see the MVC architecture used in web application development. MVC was developed as a pattern to easily display information to users.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visual-driven tool that is the internet, MVC allows the front-end to be developed along side the back-end to ensure that there wasn’t a heavy dependence on the other and change when necessary.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benefit is that the development team can divide up work based on those working on business logic, the user-interface, and the input logic. If one portion of the program changes at a faster pace than the other such as constantly updating the style of web page vs the function of the website, then teams can easily shift priorities based on availability.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to accommodate different users, each model can each have their own separate view. So for example, the vendors can view statistics of their products while customers simply see lists of the vendor’s products when they visit the same web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in short, if you’re developing a product that is intended for the web and you need to easily modify the user interface, then the MVC architecture is the way to go.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3e07127c4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3e07127c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Some prominent examples of where MVC is used is with 2 popular web frameworks: django and rails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Django is an open-source web framework written in python while Rails or Ruby on Rails is a server-side web application framework written in Ruby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63ff84d00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63ff84d00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Django - </a:t>
            </a:r>
            <a:r>
              <a:rPr lang="en" u="sng">
                <a:solidFill>
                  <a:schemeClr val="accent5"/>
                </a:solidFill>
                <a:hlinkClick r:id="rId2"/>
              </a:rPr>
              <a:t>https://en.wikipedia.org/wiki/Django_(web_framework)</a:t>
            </a:r>
            <a:endParaRPr/>
          </a:p>
          <a:p>
            <a:pPr indent="0" lvl="0" marL="0" rtl="0" algn="l">
              <a:spcBef>
                <a:spcPts val="0"/>
              </a:spcBef>
              <a:spcAft>
                <a:spcPts val="0"/>
              </a:spcAft>
              <a:buNone/>
            </a:pPr>
            <a:r>
              <a:rPr lang="en"/>
              <a:t>The </a:t>
            </a:r>
            <a:r>
              <a:rPr b="1" lang="en"/>
              <a:t>model</a:t>
            </a:r>
            <a:r>
              <a:rPr lang="en"/>
              <a:t> is both an object-relational mapper that mediates between data models along with relational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b="1" lang="en"/>
              <a:t>view</a:t>
            </a:r>
            <a:r>
              <a:rPr lang="en"/>
              <a:t> is a web templating system that is part of a system for processing HTTP requests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b="1" lang="en"/>
              <a:t>controller</a:t>
            </a:r>
            <a:r>
              <a:rPr lang="en"/>
              <a:t> is a regular-expression-based URL dispatcher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Ruby on Rails - </a:t>
            </a:r>
            <a:r>
              <a:rPr lang="en" u="sng">
                <a:solidFill>
                  <a:schemeClr val="accent5"/>
                </a:solidFill>
                <a:hlinkClick r:id="rId3"/>
              </a:rPr>
              <a:t>https://en.wikipedia.org/wiki/Ruby_on_Rails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b="1" lang="en"/>
              <a:t>model</a:t>
            </a:r>
            <a:r>
              <a:rPr lang="en"/>
              <a:t> is mapped to a table in a database along with an associated Ruby file. So a model class </a:t>
            </a:r>
            <a:r>
              <a:rPr b="1" lang="en"/>
              <a:t>Customer</a:t>
            </a:r>
            <a:r>
              <a:rPr lang="en"/>
              <a:t> correlates to a </a:t>
            </a:r>
            <a:r>
              <a:rPr b="1" lang="en"/>
              <a:t>customer.rb</a:t>
            </a:r>
            <a:r>
              <a:rPr lang="en"/>
              <a:t> in the project directory and a table titled </a:t>
            </a:r>
            <a:r>
              <a:rPr b="1" lang="en"/>
              <a:t>customers</a:t>
            </a:r>
            <a:r>
              <a:rPr lang="en"/>
              <a:t> is created in the database.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b="1" lang="en"/>
              <a:t>view </a:t>
            </a:r>
            <a:r>
              <a:rPr lang="en"/>
              <a:t>in this case is stored as an </a:t>
            </a:r>
            <a:r>
              <a:rPr b="1" lang="en"/>
              <a:t>erb</a:t>
            </a:r>
            <a:r>
              <a:rPr lang="en"/>
              <a:t> file which is able to be evaluated and converted to HTML at run-time.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b="1" lang="en"/>
              <a:t>controller</a:t>
            </a:r>
            <a:r>
              <a:rPr lang="en"/>
              <a:t> is how Rails responds to external request from the web server to the application by determining which view file to render and querying models for information to pass to those views.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3e07127c4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3e07127c4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MVC has been widely popular since its introduction, which has spawned some newer patterns that resemble it. As you can see, there is the Model View Presenter and Model View ViewModel architectures. The Model View Presenter architecture incorporates a little bit of event driven programming in which the Presenter addresses UI events that occur in the View and returns the data accordingly. The Model View ViewModel architecture is similar to the MVP architecture except it also supports 2 way data binding. There are other variations of MVC, but this shows that it is also adaptable to fit certain requirements.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0560a249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0560a249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Lately, 3 tiered patterns have been used less frequently with the rise of cloud computing and microservice architecture. Microservice architecture utilizes independently deployed services that work together for a common purpose. The main benefit of it is that it provides much more scalability than the monolithic 3 tiered design, and it makes testing easier as each service can be tested and updated without worrying about how it affects other services, where as a change in one of the application tiers would require testing of the entire tier. This does not mean that MVC has no advantages of its own; MVC requires much less overhead in terms of setting up at the beginning and it’s much more simple design in general, which makes it more suitable for smaller projects and startups. However, as a startup company grows, microservice architecture becomes more advantageous.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towardsdatascience.com/10-common-software-architectural-patterns-in-a-nutshell-a0b47a1e9013" TargetMode="External"/><Relationship Id="rId4" Type="http://schemas.openxmlformats.org/officeDocument/2006/relationships/hyperlink" Target="https://medium.com/@socraticsol/why-mvc-architecture-e833e28e0c76" TargetMode="External"/><Relationship Id="rId5" Type="http://schemas.openxmlformats.org/officeDocument/2006/relationships/hyperlink" Target="https://www.tutorialsteacher.com/mvc/mvc-architecture" TargetMode="External"/><Relationship Id="rId6" Type="http://schemas.openxmlformats.org/officeDocument/2006/relationships/hyperlink" Target="https://www.tutorialspoint.com/struts_2/basic_mvc_architecture.htm" TargetMode="External"/><Relationship Id="rId7" Type="http://schemas.openxmlformats.org/officeDocument/2006/relationships/hyperlink" Target="https://academy.realm.io/posts/eric-maxwell-mvc-mvp-and-mvvm-on-androi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MVC Architecture</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Edward Liu</a:t>
            </a:r>
            <a:endParaRPr sz="1600"/>
          </a:p>
          <a:p>
            <a:pPr indent="0" lvl="0" marL="0" rtl="0" algn="l">
              <a:spcBef>
                <a:spcPts val="0"/>
              </a:spcBef>
              <a:spcAft>
                <a:spcPts val="0"/>
              </a:spcAft>
              <a:buNone/>
            </a:pPr>
            <a:r>
              <a:rPr lang="en" sz="1600"/>
              <a:t>Tim Nguyen</a:t>
            </a:r>
            <a:endParaRPr sz="1600"/>
          </a:p>
          <a:p>
            <a:pPr indent="0" lvl="0" marL="0" rtl="0" algn="l">
              <a:spcBef>
                <a:spcPts val="0"/>
              </a:spcBef>
              <a:spcAft>
                <a:spcPts val="0"/>
              </a:spcAft>
              <a:buNone/>
            </a:pPr>
            <a:r>
              <a:rPr lang="en" sz="1600"/>
              <a:t>Nathaniel Salazar</a:t>
            </a:r>
            <a:endParaRPr sz="1600"/>
          </a:p>
          <a:p>
            <a:pPr indent="0" lvl="0" marL="0" rtl="0" algn="l">
              <a:spcBef>
                <a:spcPts val="0"/>
              </a:spcBef>
              <a:spcAft>
                <a:spcPts val="0"/>
              </a:spcAft>
              <a:buNone/>
            </a:pPr>
            <a:r>
              <a:rPr lang="en" sz="1600"/>
              <a:t>Nabdeep Shrestha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96" name="Google Shape;196;p22"/>
          <p:cNvSpPr txBox="1"/>
          <p:nvPr>
            <p:ph idx="1" type="body"/>
          </p:nvPr>
        </p:nvSpPr>
        <p:spPr>
          <a:xfrm>
            <a:off x="1297500" y="1567550"/>
            <a:ext cx="7663500" cy="29112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u="sng">
                <a:solidFill>
                  <a:schemeClr val="hlink"/>
                </a:solidFill>
                <a:hlinkClick r:id="rId3"/>
              </a:rPr>
              <a:t>https://towardsdatascience.com/10-common-software-architectural-patterns-in-a-nutshell-a0b47a1e9013</a:t>
            </a:r>
            <a:endParaRPr sz="1100"/>
          </a:p>
          <a:p>
            <a:pPr indent="-298450" lvl="0" marL="457200" rtl="0" algn="l">
              <a:spcBef>
                <a:spcPts val="1600"/>
              </a:spcBef>
              <a:spcAft>
                <a:spcPts val="0"/>
              </a:spcAft>
              <a:buSzPts val="1100"/>
              <a:buChar char="○"/>
            </a:pPr>
            <a:r>
              <a:rPr lang="en" sz="1100" u="sng">
                <a:solidFill>
                  <a:schemeClr val="hlink"/>
                </a:solidFill>
                <a:hlinkClick r:id="rId4"/>
              </a:rPr>
              <a:t>https://medium.com/@socraticsol/why-mvc-architecture-e833e28e0c76</a:t>
            </a:r>
            <a:endParaRPr sz="1100"/>
          </a:p>
          <a:p>
            <a:pPr indent="-298450" lvl="0" marL="457200" rtl="0" algn="l">
              <a:spcBef>
                <a:spcPts val="1600"/>
              </a:spcBef>
              <a:spcAft>
                <a:spcPts val="0"/>
              </a:spcAft>
              <a:buSzPts val="1100"/>
              <a:buChar char="○"/>
            </a:pPr>
            <a:r>
              <a:rPr lang="en" sz="1100" u="sng">
                <a:solidFill>
                  <a:schemeClr val="hlink"/>
                </a:solidFill>
                <a:hlinkClick r:id="rId5"/>
              </a:rPr>
              <a:t>https://www.tutorialsteacher.com/mvc/mvc-architecture</a:t>
            </a:r>
            <a:endParaRPr sz="1100"/>
          </a:p>
          <a:p>
            <a:pPr indent="-298450" lvl="0" marL="457200" rtl="0" algn="l">
              <a:spcBef>
                <a:spcPts val="1600"/>
              </a:spcBef>
              <a:spcAft>
                <a:spcPts val="0"/>
              </a:spcAft>
              <a:buSzPts val="1100"/>
              <a:buChar char="○"/>
            </a:pPr>
            <a:r>
              <a:rPr lang="en" sz="1100" u="sng">
                <a:solidFill>
                  <a:schemeClr val="hlink"/>
                </a:solidFill>
                <a:hlinkClick r:id="rId6"/>
              </a:rPr>
              <a:t>https://www.tutorialspoint.com/struts_2/basic_mvc_architecture.htm</a:t>
            </a:r>
            <a:endParaRPr sz="1100"/>
          </a:p>
          <a:p>
            <a:pPr indent="-298450" lvl="0" marL="457200" rtl="0" algn="l">
              <a:spcBef>
                <a:spcPts val="1600"/>
              </a:spcBef>
              <a:spcAft>
                <a:spcPts val="0"/>
              </a:spcAft>
              <a:buClr>
                <a:schemeClr val="accent5"/>
              </a:buClr>
              <a:buSzPts val="1100"/>
              <a:buChar char="○"/>
            </a:pPr>
            <a:r>
              <a:rPr lang="en" sz="1100" u="sng">
                <a:solidFill>
                  <a:schemeClr val="hlink"/>
                </a:solidFill>
                <a:hlinkClick r:id="rId7"/>
              </a:rPr>
              <a:t>https://academy.realm.io/posts/eric-maxwell-mvc-mvp-and-mvvm-on-android/</a:t>
            </a:r>
            <a:endParaRPr sz="1100" u="sng">
              <a:solidFill>
                <a:schemeClr val="accent5"/>
              </a:solidFill>
            </a:endParaRPr>
          </a:p>
          <a:p>
            <a:pPr indent="-298450" lvl="0" marL="457200" rtl="0" algn="l">
              <a:spcBef>
                <a:spcPts val="1600"/>
              </a:spcBef>
              <a:spcAft>
                <a:spcPts val="1600"/>
              </a:spcAft>
              <a:buClr>
                <a:schemeClr val="accent5"/>
              </a:buClr>
              <a:buSzPts val="1100"/>
              <a:buChar char="○"/>
            </a:pPr>
            <a:r>
              <a:rPr lang="en" sz="1100" u="sng">
                <a:solidFill>
                  <a:schemeClr val="accent5"/>
                </a:solidFill>
              </a:rPr>
              <a:t>https://gautambiztalkblog.com/tag/microservices-approach-vs-traditional-approach/</a:t>
            </a:r>
            <a:endParaRPr sz="1100" u="sng">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02" name="Google Shape;202;p23"/>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(History)</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Background Before</a:t>
            </a:r>
            <a:endParaRPr/>
          </a:p>
          <a:p>
            <a:pPr indent="-298450" lvl="1" marL="914400" rtl="0" algn="l">
              <a:spcBef>
                <a:spcPts val="0"/>
              </a:spcBef>
              <a:spcAft>
                <a:spcPts val="0"/>
              </a:spcAft>
              <a:buSzPts val="1100"/>
              <a:buChar char="○"/>
            </a:pPr>
            <a:r>
              <a:rPr lang="en"/>
              <a:t>Human (Mental) Model vs Computer’s (Digital) Model</a:t>
            </a:r>
            <a:endParaRPr/>
          </a:p>
          <a:p>
            <a:pPr indent="-298450" lvl="1" marL="914400" rtl="0" algn="l">
              <a:spcBef>
                <a:spcPts val="0"/>
              </a:spcBef>
              <a:spcAft>
                <a:spcPts val="0"/>
              </a:spcAft>
              <a:buSzPts val="1100"/>
              <a:buChar char="○"/>
            </a:pPr>
            <a:r>
              <a:rPr lang="en"/>
              <a:t>How to bridge the gap?</a:t>
            </a:r>
            <a:endParaRPr/>
          </a:p>
          <a:p>
            <a:pPr indent="-311150" lvl="0" marL="457200" rtl="0" algn="l">
              <a:spcBef>
                <a:spcPts val="0"/>
              </a:spcBef>
              <a:spcAft>
                <a:spcPts val="0"/>
              </a:spcAft>
              <a:buSzPts val="1300"/>
              <a:buChar char="●"/>
            </a:pPr>
            <a:r>
              <a:rPr lang="en"/>
              <a:t>Invention - 1978</a:t>
            </a:r>
            <a:endParaRPr/>
          </a:p>
          <a:p>
            <a:pPr indent="-298450" lvl="1" marL="914400" rtl="0" algn="l">
              <a:spcBef>
                <a:spcPts val="0"/>
              </a:spcBef>
              <a:spcAft>
                <a:spcPts val="0"/>
              </a:spcAft>
              <a:buSzPts val="1100"/>
              <a:buChar char="○"/>
            </a:pPr>
            <a:r>
              <a:rPr lang="en"/>
              <a:t>Trygve Reenskaug at Xerox Palo Alto Research Center</a:t>
            </a:r>
            <a:endParaRPr/>
          </a:p>
          <a:p>
            <a:pPr indent="-298450" lvl="1" marL="914400" rtl="0" algn="l">
              <a:spcBef>
                <a:spcPts val="0"/>
              </a:spcBef>
              <a:spcAft>
                <a:spcPts val="0"/>
              </a:spcAft>
              <a:buSzPts val="1100"/>
              <a:buChar char="○"/>
            </a:pPr>
            <a:r>
              <a:rPr lang="en"/>
              <a:t>Solve problem of representing (modeling) complex real-world systems</a:t>
            </a:r>
            <a:endParaRPr/>
          </a:p>
        </p:txBody>
      </p:sp>
      <p:pic>
        <p:nvPicPr>
          <p:cNvPr id="142" name="Google Shape;142;p14"/>
          <p:cNvPicPr preferRelativeResize="0"/>
          <p:nvPr/>
        </p:nvPicPr>
        <p:blipFill>
          <a:blip r:embed="rId3">
            <a:alphaModFix/>
          </a:blip>
          <a:stretch>
            <a:fillRect/>
          </a:stretch>
        </p:blipFill>
        <p:spPr>
          <a:xfrm>
            <a:off x="2805100" y="3066500"/>
            <a:ext cx="3533775" cy="1733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(History Cont.)</a:t>
            </a:r>
            <a:endParaRPr/>
          </a:p>
        </p:txBody>
      </p:sp>
      <p:sp>
        <p:nvSpPr>
          <p:cNvPr id="148" name="Google Shape;148;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Initial Use</a:t>
            </a:r>
            <a:endParaRPr/>
          </a:p>
          <a:p>
            <a:pPr indent="-298450" lvl="1" marL="914400" rtl="0" algn="l">
              <a:spcBef>
                <a:spcPts val="0"/>
              </a:spcBef>
              <a:spcAft>
                <a:spcPts val="0"/>
              </a:spcAft>
              <a:buSzPts val="1100"/>
              <a:buChar char="○"/>
            </a:pPr>
            <a:r>
              <a:rPr lang="en"/>
              <a:t>Architectural pattern for GUIs</a:t>
            </a:r>
            <a:endParaRPr/>
          </a:p>
          <a:p>
            <a:pPr indent="-298450" lvl="1" marL="914400" rtl="0" algn="l">
              <a:spcBef>
                <a:spcPts val="0"/>
              </a:spcBef>
              <a:spcAft>
                <a:spcPts val="0"/>
              </a:spcAft>
              <a:buSzPts val="1100"/>
              <a:buChar char="○"/>
            </a:pPr>
            <a:r>
              <a:rPr lang="en"/>
              <a:t>Separated Presentation</a:t>
            </a:r>
            <a:endParaRPr/>
          </a:p>
          <a:p>
            <a:pPr indent="-311150" lvl="0" marL="457200" rtl="0" algn="l">
              <a:spcBef>
                <a:spcPts val="0"/>
              </a:spcBef>
              <a:spcAft>
                <a:spcPts val="0"/>
              </a:spcAft>
              <a:buSzPts val="1300"/>
              <a:buChar char="●"/>
            </a:pPr>
            <a:r>
              <a:rPr lang="en"/>
              <a:t>Evolution</a:t>
            </a:r>
            <a:endParaRPr/>
          </a:p>
          <a:p>
            <a:pPr indent="-298450" lvl="1" marL="914400" rtl="0" algn="l">
              <a:spcBef>
                <a:spcPts val="0"/>
              </a:spcBef>
              <a:spcAft>
                <a:spcPts val="0"/>
              </a:spcAft>
              <a:buSzPts val="1100"/>
              <a:buChar char="○"/>
            </a:pPr>
            <a:r>
              <a:rPr lang="en"/>
              <a:t>Various changes to pattern based on new technologies</a:t>
            </a:r>
            <a:endParaRPr/>
          </a:p>
          <a:p>
            <a:pPr indent="-298450" lvl="1" marL="914400" rtl="0" algn="l">
              <a:spcBef>
                <a:spcPts val="0"/>
              </a:spcBef>
              <a:spcAft>
                <a:spcPts val="0"/>
              </a:spcAft>
              <a:buSzPts val="1100"/>
              <a:buChar char="○"/>
            </a:pPr>
            <a:r>
              <a:rPr lang="en"/>
              <a:t>Separation of Concerns</a:t>
            </a:r>
            <a:endParaRPr/>
          </a:p>
        </p:txBody>
      </p:sp>
      <p:pic>
        <p:nvPicPr>
          <p:cNvPr id="149" name="Google Shape;149;p15"/>
          <p:cNvPicPr preferRelativeResize="0"/>
          <p:nvPr/>
        </p:nvPicPr>
        <p:blipFill>
          <a:blip r:embed="rId3">
            <a:alphaModFix/>
          </a:blip>
          <a:stretch>
            <a:fillRect/>
          </a:stretch>
        </p:blipFill>
        <p:spPr>
          <a:xfrm>
            <a:off x="1297501" y="3042126"/>
            <a:ext cx="2787050" cy="1682650"/>
          </a:xfrm>
          <a:prstGeom prst="rect">
            <a:avLst/>
          </a:prstGeom>
          <a:noFill/>
          <a:ln>
            <a:noFill/>
          </a:ln>
        </p:spPr>
      </p:pic>
      <p:pic>
        <p:nvPicPr>
          <p:cNvPr id="150" name="Google Shape;150;p15"/>
          <p:cNvPicPr preferRelativeResize="0"/>
          <p:nvPr/>
        </p:nvPicPr>
        <p:blipFill>
          <a:blip r:embed="rId4">
            <a:alphaModFix/>
          </a:blip>
          <a:stretch>
            <a:fillRect/>
          </a:stretch>
        </p:blipFill>
        <p:spPr>
          <a:xfrm>
            <a:off x="5549350" y="3055839"/>
            <a:ext cx="2787050" cy="16552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r>
              <a:rPr lang="en"/>
              <a:t>(Technical Details)</a:t>
            </a:r>
            <a:endParaRPr/>
          </a:p>
        </p:txBody>
      </p:sp>
      <p:sp>
        <p:nvSpPr>
          <p:cNvPr id="156" name="Google Shape;156;p16"/>
          <p:cNvSpPr txBox="1"/>
          <p:nvPr>
            <p:ph idx="1" type="body"/>
          </p:nvPr>
        </p:nvSpPr>
        <p:spPr>
          <a:xfrm>
            <a:off x="1752200" y="9456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342900" lvl="0" marL="457200" rtl="0" algn="l">
              <a:spcBef>
                <a:spcPts val="1600"/>
              </a:spcBef>
              <a:spcAft>
                <a:spcPts val="0"/>
              </a:spcAft>
              <a:buSzPts val="1800"/>
              <a:buChar char="●"/>
            </a:pPr>
            <a:r>
              <a:rPr lang="en" sz="1800" u="sng"/>
              <a:t>Model</a:t>
            </a:r>
            <a:r>
              <a:rPr lang="en" sz="1800"/>
              <a:t>: Data flow or business logic</a:t>
            </a:r>
            <a:endParaRPr sz="1800"/>
          </a:p>
          <a:p>
            <a:pPr indent="-342900" lvl="0" marL="457200" rtl="0" algn="l">
              <a:spcBef>
                <a:spcPts val="1600"/>
              </a:spcBef>
              <a:spcAft>
                <a:spcPts val="0"/>
              </a:spcAft>
              <a:buSzPts val="1800"/>
              <a:buChar char="●"/>
            </a:pPr>
            <a:r>
              <a:rPr lang="en" sz="1800" u="sng"/>
              <a:t>View</a:t>
            </a:r>
            <a:r>
              <a:rPr lang="en" sz="1800"/>
              <a:t>: What users interact with</a:t>
            </a:r>
            <a:endParaRPr sz="1800"/>
          </a:p>
          <a:p>
            <a:pPr indent="-342900" lvl="0" marL="457200" rtl="0" algn="l">
              <a:spcBef>
                <a:spcPts val="1600"/>
              </a:spcBef>
              <a:spcAft>
                <a:spcPts val="0"/>
              </a:spcAft>
              <a:buSzPts val="1800"/>
              <a:buChar char="●"/>
            </a:pPr>
            <a:r>
              <a:rPr lang="en" sz="1800" u="sng"/>
              <a:t>Controller</a:t>
            </a:r>
            <a:r>
              <a:rPr lang="en" sz="1800"/>
              <a:t>: How user’s actions are handled based on the model</a:t>
            </a:r>
            <a:endParaRPr sz="1800"/>
          </a:p>
          <a:p>
            <a:pPr indent="-342900" lvl="0" marL="457200" rtl="0" algn="l">
              <a:spcBef>
                <a:spcPts val="1600"/>
              </a:spcBef>
              <a:spcAft>
                <a:spcPts val="0"/>
              </a:spcAft>
              <a:buSzPts val="1800"/>
              <a:buChar char="●"/>
            </a:pPr>
            <a:r>
              <a:rPr lang="en" sz="1800"/>
              <a:t>Software design pattern for </a:t>
            </a:r>
            <a:r>
              <a:rPr lang="en" sz="1800" u="sng"/>
              <a:t>web</a:t>
            </a:r>
            <a:r>
              <a:rPr lang="en" sz="1800"/>
              <a:t> applications, specifically, a 3-layer architecture.</a:t>
            </a:r>
            <a:endParaRPr sz="1800"/>
          </a:p>
          <a:p>
            <a:pPr indent="-342900" lvl="1" marL="914400" rtl="0" algn="l">
              <a:spcBef>
                <a:spcPts val="1600"/>
              </a:spcBef>
              <a:spcAft>
                <a:spcPts val="0"/>
              </a:spcAft>
              <a:buSzPts val="1800"/>
              <a:buChar char="○"/>
            </a:pPr>
            <a:r>
              <a:rPr lang="en" sz="1800"/>
              <a:t>Example: M: Database, V: Web template, C: URL dispatcher</a:t>
            </a:r>
            <a:endParaRPr sz="1800"/>
          </a:p>
          <a:p>
            <a:pPr indent="0" lvl="0" marL="0" rtl="0" algn="l">
              <a:spcBef>
                <a:spcPts val="1600"/>
              </a:spcBef>
              <a:spcAft>
                <a:spcPts val="1600"/>
              </a:spcAft>
              <a:buNone/>
            </a:pPr>
            <a:r>
              <a:t/>
            </a:r>
            <a:endParaRPr sz="1800"/>
          </a:p>
        </p:txBody>
      </p:sp>
      <p:pic>
        <p:nvPicPr>
          <p:cNvPr id="157" name="Google Shape;157;p16"/>
          <p:cNvPicPr preferRelativeResize="0"/>
          <p:nvPr/>
        </p:nvPicPr>
        <p:blipFill rotWithShape="1">
          <a:blip r:embed="rId3">
            <a:alphaModFix/>
          </a:blip>
          <a:srcRect b="49998" l="68656" r="25439" t="18900"/>
          <a:stretch/>
        </p:blipFill>
        <p:spPr>
          <a:xfrm>
            <a:off x="231870" y="1586575"/>
            <a:ext cx="1520322" cy="2573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(Scenarios to Use)</a:t>
            </a:r>
            <a:endParaRPr/>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Web Application Development</a:t>
            </a:r>
            <a:endParaRPr sz="1800"/>
          </a:p>
          <a:p>
            <a:pPr indent="-342900" lvl="0" marL="457200" rtl="0" algn="l">
              <a:spcBef>
                <a:spcPts val="0"/>
              </a:spcBef>
              <a:spcAft>
                <a:spcPts val="0"/>
              </a:spcAft>
              <a:buSzPts val="1800"/>
              <a:buChar char="●"/>
            </a:pPr>
            <a:r>
              <a:rPr lang="en" sz="1800"/>
              <a:t>Able to separate development into </a:t>
            </a:r>
            <a:endParaRPr sz="1400"/>
          </a:p>
          <a:p>
            <a:pPr indent="-317500" lvl="1" marL="914400" rtl="0" algn="l">
              <a:spcBef>
                <a:spcPts val="0"/>
              </a:spcBef>
              <a:spcAft>
                <a:spcPts val="0"/>
              </a:spcAft>
              <a:buSzPts val="1400"/>
              <a:buChar char="○"/>
            </a:pPr>
            <a:r>
              <a:rPr lang="en" sz="1400"/>
              <a:t>Business Logic (Model)</a:t>
            </a:r>
            <a:endParaRPr sz="1400"/>
          </a:p>
          <a:p>
            <a:pPr indent="-317500" lvl="1" marL="914400" rtl="0" algn="l">
              <a:spcBef>
                <a:spcPts val="0"/>
              </a:spcBef>
              <a:spcAft>
                <a:spcPts val="0"/>
              </a:spcAft>
              <a:buSzPts val="1400"/>
              <a:buChar char="○"/>
            </a:pPr>
            <a:r>
              <a:rPr lang="en" sz="1400"/>
              <a:t>UI (View)</a:t>
            </a:r>
            <a:endParaRPr sz="1400"/>
          </a:p>
          <a:p>
            <a:pPr indent="-317500" lvl="1" marL="914400" rtl="0" algn="l">
              <a:spcBef>
                <a:spcPts val="0"/>
              </a:spcBef>
              <a:spcAft>
                <a:spcPts val="0"/>
              </a:spcAft>
              <a:buSzPts val="1400"/>
              <a:buChar char="○"/>
            </a:pPr>
            <a:r>
              <a:rPr lang="en" sz="1400"/>
              <a:t>Input Logic (Controller)</a:t>
            </a:r>
            <a:endParaRPr sz="1400"/>
          </a:p>
          <a:p>
            <a:pPr indent="-342900" lvl="0" marL="457200" rtl="0" algn="l">
              <a:spcBef>
                <a:spcPts val="0"/>
              </a:spcBef>
              <a:spcAft>
                <a:spcPts val="0"/>
              </a:spcAft>
              <a:buSzPts val="1800"/>
              <a:buChar char="●"/>
            </a:pPr>
            <a:r>
              <a:rPr lang="en" sz="1800"/>
              <a:t>Need separate views for different types of users</a:t>
            </a:r>
            <a:endParaRPr sz="1800"/>
          </a:p>
          <a:p>
            <a:pPr indent="-342900" lvl="0" marL="457200" rtl="0" algn="l">
              <a:spcBef>
                <a:spcPts val="0"/>
              </a:spcBef>
              <a:spcAft>
                <a:spcPts val="0"/>
              </a:spcAft>
              <a:buSzPts val="1800"/>
              <a:buChar char="●"/>
            </a:pPr>
            <a:r>
              <a:rPr lang="en" sz="1800"/>
              <a:t>Future modifications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(Prominent Examples)</a:t>
            </a:r>
            <a:endParaRPr/>
          </a:p>
        </p:txBody>
      </p:sp>
      <p:sp>
        <p:nvSpPr>
          <p:cNvPr id="169" name="Google Shape;169;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Django</a:t>
            </a:r>
            <a:endParaRPr sz="1800"/>
          </a:p>
          <a:p>
            <a:pPr indent="-342900" lvl="1" marL="914400" rtl="0" algn="l">
              <a:spcBef>
                <a:spcPts val="0"/>
              </a:spcBef>
              <a:spcAft>
                <a:spcPts val="0"/>
              </a:spcAft>
              <a:buSzPts val="1800"/>
              <a:buChar char="○"/>
            </a:pPr>
            <a:r>
              <a:rPr lang="en" sz="1800"/>
              <a:t>Python-based free and open-source web framework</a:t>
            </a:r>
            <a:endParaRPr sz="1800"/>
          </a:p>
          <a:p>
            <a:pPr indent="-342900" lvl="0" marL="457200" rtl="0" algn="l">
              <a:spcBef>
                <a:spcPts val="0"/>
              </a:spcBef>
              <a:spcAft>
                <a:spcPts val="0"/>
              </a:spcAft>
              <a:buSzPts val="1800"/>
              <a:buChar char="●"/>
            </a:pPr>
            <a:r>
              <a:rPr lang="en" sz="1800"/>
              <a:t>Rails</a:t>
            </a:r>
            <a:endParaRPr sz="1800"/>
          </a:p>
          <a:p>
            <a:pPr indent="-342900" lvl="1" marL="914400" rtl="0" algn="l">
              <a:spcBef>
                <a:spcPts val="0"/>
              </a:spcBef>
              <a:spcAft>
                <a:spcPts val="0"/>
              </a:spcAft>
              <a:buSzPts val="1800"/>
              <a:buChar char="○"/>
            </a:pPr>
            <a:r>
              <a:rPr lang="en" sz="1800"/>
              <a:t>Ruby-based server-side web application framework</a:t>
            </a:r>
            <a:endParaRPr sz="1800"/>
          </a:p>
        </p:txBody>
      </p:sp>
      <p:pic>
        <p:nvPicPr>
          <p:cNvPr id="170" name="Google Shape;170;p18"/>
          <p:cNvPicPr preferRelativeResize="0"/>
          <p:nvPr/>
        </p:nvPicPr>
        <p:blipFill>
          <a:blip r:embed="rId3">
            <a:alphaModFix/>
          </a:blip>
          <a:stretch>
            <a:fillRect/>
          </a:stretch>
        </p:blipFill>
        <p:spPr>
          <a:xfrm>
            <a:off x="7201575" y="3179175"/>
            <a:ext cx="1582875" cy="1582875"/>
          </a:xfrm>
          <a:prstGeom prst="rect">
            <a:avLst/>
          </a:prstGeom>
          <a:noFill/>
          <a:ln>
            <a:noFill/>
          </a:ln>
        </p:spPr>
      </p:pic>
      <p:pic>
        <p:nvPicPr>
          <p:cNvPr id="171" name="Google Shape;171;p18"/>
          <p:cNvPicPr preferRelativeResize="0"/>
          <p:nvPr/>
        </p:nvPicPr>
        <p:blipFill>
          <a:blip r:embed="rId4">
            <a:alphaModFix/>
          </a:blip>
          <a:stretch>
            <a:fillRect/>
          </a:stretch>
        </p:blipFill>
        <p:spPr>
          <a:xfrm>
            <a:off x="365950" y="3420225"/>
            <a:ext cx="2419275" cy="1100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graphicFrame>
        <p:nvGraphicFramePr>
          <p:cNvPr id="176" name="Google Shape;176;p19"/>
          <p:cNvGraphicFramePr/>
          <p:nvPr/>
        </p:nvGraphicFramePr>
        <p:xfrm>
          <a:off x="2706650" y="1169263"/>
          <a:ext cx="3000000" cy="3000000"/>
        </p:xfrm>
        <a:graphic>
          <a:graphicData uri="http://schemas.openxmlformats.org/drawingml/2006/table">
            <a:tbl>
              <a:tblPr>
                <a:noFill/>
                <a:tableStyleId>{C795811C-8575-4B77-9767-07A9DB3F4645}</a:tableStyleId>
              </a:tblPr>
              <a:tblGrid>
                <a:gridCol w="2057675"/>
                <a:gridCol w="2057675"/>
                <a:gridCol w="2057675"/>
              </a:tblGrid>
              <a:tr h="540250">
                <a:tc>
                  <a:txBody>
                    <a:bodyPr/>
                    <a:lstStyle/>
                    <a:p>
                      <a:pPr indent="0" lvl="0" marL="0" rtl="0" algn="ctr">
                        <a:spcBef>
                          <a:spcPts val="0"/>
                        </a:spcBef>
                        <a:spcAft>
                          <a:spcPts val="0"/>
                        </a:spcAft>
                        <a:buNone/>
                      </a:pPr>
                      <a:r>
                        <a:rPr lang="en" sz="2400">
                          <a:solidFill>
                            <a:schemeClr val="lt1"/>
                          </a:solidFill>
                          <a:latin typeface="Lato"/>
                          <a:ea typeface="Lato"/>
                          <a:cs typeface="Lato"/>
                          <a:sym typeface="Lato"/>
                        </a:rPr>
                        <a:t>MODEL</a:t>
                      </a:r>
                      <a:endParaRPr sz="2400">
                        <a:solidFill>
                          <a:schemeClr val="lt1"/>
                        </a:solidFill>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 sz="2400">
                          <a:solidFill>
                            <a:schemeClr val="lt1"/>
                          </a:solidFill>
                          <a:latin typeface="Lato"/>
                          <a:ea typeface="Lato"/>
                          <a:cs typeface="Lato"/>
                          <a:sym typeface="Lato"/>
                        </a:rPr>
                        <a:t>View</a:t>
                      </a:r>
                      <a:endParaRPr sz="2400">
                        <a:solidFill>
                          <a:schemeClr val="lt1"/>
                        </a:solidFill>
                        <a:latin typeface="Lato"/>
                        <a:ea typeface="Lato"/>
                        <a:cs typeface="Lato"/>
                        <a:sym typeface="Lato"/>
                      </a:endParaRPr>
                    </a:p>
                  </a:txBody>
                  <a:tcPr marT="91425" marB="91425" marR="91425" marL="91425"/>
                </a:tc>
                <a:tc>
                  <a:txBody>
                    <a:bodyPr/>
                    <a:lstStyle/>
                    <a:p>
                      <a:pPr indent="0" lvl="0" marL="0" rtl="0" algn="ctr">
                        <a:spcBef>
                          <a:spcPts val="0"/>
                        </a:spcBef>
                        <a:spcAft>
                          <a:spcPts val="0"/>
                        </a:spcAft>
                        <a:buNone/>
                      </a:pPr>
                      <a:r>
                        <a:rPr lang="en" sz="2400">
                          <a:solidFill>
                            <a:schemeClr val="lt1"/>
                          </a:solidFill>
                          <a:latin typeface="Lato"/>
                          <a:ea typeface="Lato"/>
                          <a:cs typeface="Lato"/>
                          <a:sym typeface="Lato"/>
                        </a:rPr>
                        <a:t>Controller</a:t>
                      </a:r>
                      <a:endParaRPr sz="2400">
                        <a:solidFill>
                          <a:schemeClr val="lt1"/>
                        </a:solidFill>
                        <a:latin typeface="Lato"/>
                        <a:ea typeface="Lato"/>
                        <a:cs typeface="Lato"/>
                        <a:sym typeface="Lato"/>
                      </a:endParaRPr>
                    </a:p>
                  </a:txBody>
                  <a:tcPr marT="91425" marB="91425" marR="91425" marL="91425"/>
                </a:tc>
              </a:tr>
              <a:tr h="1430275">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Object-relational manager</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Relational database</a:t>
                      </a:r>
                      <a:endParaRPr sz="18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W</a:t>
                      </a:r>
                      <a:r>
                        <a:rPr lang="en" sz="1800">
                          <a:solidFill>
                            <a:schemeClr val="lt1"/>
                          </a:solidFill>
                          <a:latin typeface="Lato"/>
                          <a:ea typeface="Lato"/>
                          <a:cs typeface="Lato"/>
                          <a:sym typeface="Lato"/>
                        </a:rPr>
                        <a:t>eb templating system</a:t>
                      </a:r>
                      <a:endParaRPr sz="18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Regular expression based URL dispatcher</a:t>
                      </a:r>
                      <a:endParaRPr sz="1800">
                        <a:solidFill>
                          <a:schemeClr val="lt1"/>
                        </a:solidFill>
                        <a:latin typeface="Lato"/>
                        <a:ea typeface="Lato"/>
                        <a:cs typeface="Lato"/>
                        <a:sym typeface="Lato"/>
                      </a:endParaRPr>
                    </a:p>
                  </a:txBody>
                  <a:tcPr marT="91425" marB="91425" marR="91425" marL="91425"/>
                </a:tc>
              </a:tr>
              <a:tr h="1375350">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Table in database</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Customer.rb file</a:t>
                      </a:r>
                      <a:endParaRPr sz="18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Customer.erb file</a:t>
                      </a:r>
                      <a:endParaRPr sz="1800">
                        <a:solidFill>
                          <a:schemeClr val="lt1"/>
                        </a:solidFill>
                        <a:latin typeface="Lato"/>
                        <a:ea typeface="Lato"/>
                        <a:cs typeface="Lato"/>
                        <a:sym typeface="Lato"/>
                      </a:endParaRPr>
                    </a:p>
                  </a:txBody>
                  <a:tcPr marT="91425" marB="91425" marR="91425" marL="91425"/>
                </a:tc>
                <a:tc>
                  <a:txBody>
                    <a:bodyPr/>
                    <a:lstStyle/>
                    <a:p>
                      <a:pPr indent="0" lvl="0" marL="0" rtl="0" algn="l">
                        <a:spcBef>
                          <a:spcPts val="0"/>
                        </a:spcBef>
                        <a:spcAft>
                          <a:spcPts val="0"/>
                        </a:spcAft>
                        <a:buNone/>
                      </a:pPr>
                      <a:r>
                        <a:rPr lang="en" sz="1800">
                          <a:solidFill>
                            <a:schemeClr val="lt1"/>
                          </a:solidFill>
                          <a:latin typeface="Lato"/>
                          <a:ea typeface="Lato"/>
                          <a:cs typeface="Lato"/>
                          <a:sym typeface="Lato"/>
                        </a:rPr>
                        <a:t>Determines which view file to render</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Query models</a:t>
                      </a:r>
                      <a:endParaRPr sz="1800">
                        <a:solidFill>
                          <a:schemeClr val="lt1"/>
                        </a:solidFill>
                        <a:latin typeface="Lato"/>
                        <a:ea typeface="Lato"/>
                        <a:cs typeface="Lato"/>
                        <a:sym typeface="Lato"/>
                      </a:endParaRPr>
                    </a:p>
                  </a:txBody>
                  <a:tcPr marT="91425" marB="91425" marR="91425" marL="91425"/>
                </a:tc>
              </a:tr>
            </a:tbl>
          </a:graphicData>
        </a:graphic>
      </p:graphicFrame>
      <p:pic>
        <p:nvPicPr>
          <p:cNvPr id="177" name="Google Shape;177;p19"/>
          <p:cNvPicPr preferRelativeResize="0"/>
          <p:nvPr/>
        </p:nvPicPr>
        <p:blipFill>
          <a:blip r:embed="rId3">
            <a:alphaModFix/>
          </a:blip>
          <a:stretch>
            <a:fillRect/>
          </a:stretch>
        </p:blipFill>
        <p:spPr>
          <a:xfrm>
            <a:off x="581662" y="3278050"/>
            <a:ext cx="1375350" cy="1375350"/>
          </a:xfrm>
          <a:prstGeom prst="rect">
            <a:avLst/>
          </a:prstGeom>
          <a:noFill/>
          <a:ln>
            <a:noFill/>
          </a:ln>
        </p:spPr>
      </p:pic>
      <p:pic>
        <p:nvPicPr>
          <p:cNvPr id="178" name="Google Shape;178;p19"/>
          <p:cNvPicPr preferRelativeResize="0"/>
          <p:nvPr/>
        </p:nvPicPr>
        <p:blipFill>
          <a:blip r:embed="rId4">
            <a:alphaModFix/>
          </a:blip>
          <a:stretch>
            <a:fillRect/>
          </a:stretch>
        </p:blipFill>
        <p:spPr>
          <a:xfrm>
            <a:off x="59700" y="1909275"/>
            <a:ext cx="2419275" cy="11007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(Comparison between other models)</a:t>
            </a:r>
            <a:endParaRPr/>
          </a:p>
        </p:txBody>
      </p:sp>
      <p:graphicFrame>
        <p:nvGraphicFramePr>
          <p:cNvPr id="184" name="Google Shape;184;p20"/>
          <p:cNvGraphicFramePr/>
          <p:nvPr/>
        </p:nvGraphicFramePr>
        <p:xfrm>
          <a:off x="952500" y="1199475"/>
          <a:ext cx="3000000" cy="3000000"/>
        </p:xfrm>
        <a:graphic>
          <a:graphicData uri="http://schemas.openxmlformats.org/drawingml/2006/table">
            <a:tbl>
              <a:tblPr>
                <a:noFill/>
                <a:tableStyleId>{C795811C-8575-4B77-9767-07A9DB3F4645}</a:tableStyleId>
              </a:tblPr>
              <a:tblGrid>
                <a:gridCol w="2413000"/>
                <a:gridCol w="2413000"/>
                <a:gridCol w="2413000"/>
              </a:tblGrid>
              <a:tr h="381000">
                <a:tc>
                  <a:txBody>
                    <a:bodyPr/>
                    <a:lstStyle/>
                    <a:p>
                      <a:pPr indent="0" lvl="0" marL="0" rtl="0" algn="l">
                        <a:spcBef>
                          <a:spcPts val="0"/>
                        </a:spcBef>
                        <a:spcAft>
                          <a:spcPts val="0"/>
                        </a:spcAft>
                        <a:buNone/>
                      </a:pPr>
                      <a:r>
                        <a:rPr b="1" lang="en">
                          <a:solidFill>
                            <a:srgbClr val="FFFFFF"/>
                          </a:solidFill>
                        </a:rPr>
                        <a:t>Model View Controller</a:t>
                      </a:r>
                      <a:endParaRPr b="1">
                        <a:solidFill>
                          <a:srgbClr val="FFFFFF"/>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Model View Presenter</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Model View ViewModel</a:t>
                      </a:r>
                      <a:endParaRPr b="1">
                        <a:solidFill>
                          <a:schemeClr val="lt1"/>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Model</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Model</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Model</a:t>
                      </a:r>
                      <a:endParaRPr>
                        <a:solidFill>
                          <a:srgbClr val="FFFFFF"/>
                        </a:solidFill>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rPr>
                        <a:t>View - </a:t>
                      </a:r>
                      <a:r>
                        <a:rPr lang="en">
                          <a:solidFill>
                            <a:srgbClr val="FFFFFF"/>
                          </a:solidFill>
                        </a:rPr>
                        <a:t>presentation and rendering</a:t>
                      </a:r>
                      <a:endParaRPr>
                        <a:solidFill>
                          <a:srgbClr val="FFFFFF"/>
                        </a:solidFill>
                      </a:endParaRPr>
                    </a:p>
                    <a:p>
                      <a:pPr indent="0" lvl="0" marL="0" rtl="0" algn="l">
                        <a:spcBef>
                          <a:spcPts val="0"/>
                        </a:spcBef>
                        <a:spcAft>
                          <a:spcPts val="0"/>
                        </a:spcAft>
                        <a:buNone/>
                      </a:pPr>
                      <a:r>
                        <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View - </a:t>
                      </a:r>
                      <a:r>
                        <a:rPr lang="en">
                          <a:solidFill>
                            <a:srgbClr val="FFFFFF"/>
                          </a:solidFill>
                        </a:rPr>
                        <a:t>presentation and rendering</a:t>
                      </a:r>
                      <a:endParaRPr>
                        <a:solidFill>
                          <a:srgbClr val="FFFFFF"/>
                        </a:solidFill>
                      </a:endParaRPr>
                    </a:p>
                    <a:p>
                      <a:pPr indent="0" lvl="0" marL="0" rtl="0" algn="l">
                        <a:spcBef>
                          <a:spcPts val="0"/>
                        </a:spcBef>
                        <a:spcAft>
                          <a:spcPts val="0"/>
                        </a:spcAft>
                        <a:buNone/>
                      </a:pPr>
                      <a:r>
                        <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View - presentation and rendering</a:t>
                      </a:r>
                      <a:endParaRPr>
                        <a:solidFill>
                          <a:srgbClr val="FFFFFF"/>
                        </a:solidFill>
                      </a:endParaRPr>
                    </a:p>
                  </a:txBody>
                  <a:tcPr marT="91425" marB="91425" marR="91425" marL="91425"/>
                </a:tc>
              </a:tr>
              <a:tr h="395775">
                <a:tc>
                  <a:txBody>
                    <a:bodyPr/>
                    <a:lstStyle/>
                    <a:p>
                      <a:pPr indent="0" lvl="0" marL="0" rtl="0" algn="l">
                        <a:spcBef>
                          <a:spcPts val="0"/>
                        </a:spcBef>
                        <a:spcAft>
                          <a:spcPts val="0"/>
                        </a:spcAft>
                        <a:buNone/>
                      </a:pPr>
                      <a:r>
                        <a:rPr lang="en">
                          <a:solidFill>
                            <a:srgbClr val="FFFFFF"/>
                          </a:solidFill>
                        </a:rPr>
                        <a:t>Controller</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Handles data sent by user</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Determines which View is returned</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Presenter</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Addresses UI events that occur in the View</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Simply displays data through View instead of returning the View</a:t>
                      </a:r>
                      <a:endParaRPr>
                        <a:solidFill>
                          <a:srgbClr val="FFFFFF"/>
                        </a:solidFill>
                      </a:endParaRPr>
                    </a:p>
                  </a:txBody>
                  <a:tcPr marT="91425" marB="91425" marR="91425" marL="91425"/>
                </a:tc>
                <a:tc>
                  <a:txBody>
                    <a:bodyPr/>
                    <a:lstStyle/>
                    <a:p>
                      <a:pPr indent="0" lvl="0" marL="0" rtl="0" algn="l">
                        <a:spcBef>
                          <a:spcPts val="0"/>
                        </a:spcBef>
                        <a:spcAft>
                          <a:spcPts val="0"/>
                        </a:spcAft>
                        <a:buNone/>
                      </a:pPr>
                      <a:r>
                        <a:rPr lang="en">
                          <a:solidFill>
                            <a:srgbClr val="FFFFFF"/>
                          </a:solidFill>
                        </a:rPr>
                        <a:t>ViewModel</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Allows Model and View to communicate directly</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Similar to Presenter</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Supports two-way data binding</a:t>
                      </a:r>
                      <a:endParaRPr>
                        <a:solidFill>
                          <a:srgbClr val="FFFFFF"/>
                        </a:solidFill>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of MVC</a:t>
            </a:r>
            <a:endParaRPr/>
          </a:p>
        </p:txBody>
      </p:sp>
      <p:sp>
        <p:nvSpPr>
          <p:cNvPr id="190" name="Google Shape;190;p21"/>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With the rise of Microservice architecture, the traditional 3 tiered architecture approach is being used less</a:t>
            </a:r>
            <a:endParaRPr/>
          </a:p>
          <a:p>
            <a:pPr indent="-311150" lvl="0" marL="457200" rtl="0" algn="l">
              <a:spcBef>
                <a:spcPts val="0"/>
              </a:spcBef>
              <a:spcAft>
                <a:spcPts val="0"/>
              </a:spcAft>
              <a:buSzPts val="1300"/>
              <a:buChar char="●"/>
            </a:pPr>
            <a:r>
              <a:rPr lang="en"/>
              <a:t>Microservice architecture provides more </a:t>
            </a:r>
            <a:r>
              <a:rPr lang="en"/>
              <a:t>scalability and each service can be changed independently without breaking the other</a:t>
            </a:r>
            <a:endParaRPr/>
          </a:p>
          <a:p>
            <a:pPr indent="-311150" lvl="0" marL="457200" rtl="0" algn="l">
              <a:spcBef>
                <a:spcPts val="0"/>
              </a:spcBef>
              <a:spcAft>
                <a:spcPts val="0"/>
              </a:spcAft>
              <a:buSzPts val="1300"/>
              <a:buChar char="●"/>
            </a:pPr>
            <a:r>
              <a:rPr lang="en"/>
              <a:t> MVC - more simple, better for smaller applications</a:t>
            </a:r>
            <a:endParaRPr/>
          </a:p>
          <a:p>
            <a:pPr indent="-298450" lvl="1" marL="914400" rtl="0" algn="l">
              <a:spcBef>
                <a:spcPts val="0"/>
              </a:spcBef>
              <a:spcAft>
                <a:spcPts val="0"/>
              </a:spcAft>
              <a:buSzPts val="1100"/>
              <a:buChar char="○"/>
            </a:pPr>
            <a:r>
              <a:rPr lang="en"/>
              <a:t>Might be suitable for startups</a:t>
            </a:r>
            <a:endParaRPr/>
          </a:p>
          <a:p>
            <a:pPr indent="-298450" lvl="1" marL="914400" rtl="0" algn="l">
              <a:spcBef>
                <a:spcPts val="0"/>
              </a:spcBef>
              <a:spcAft>
                <a:spcPts val="0"/>
              </a:spcAft>
              <a:buSzPts val="1100"/>
              <a:buChar char="○"/>
            </a:pPr>
            <a:r>
              <a:rPr lang="en"/>
              <a:t>Not as complex to set up</a:t>
            </a:r>
            <a:endParaRPr/>
          </a:p>
          <a:p>
            <a:pPr indent="-298450" lvl="1" marL="914400" rtl="0" algn="l">
              <a:spcBef>
                <a:spcPts val="0"/>
              </a:spcBef>
              <a:spcAft>
                <a:spcPts val="0"/>
              </a:spcAft>
              <a:buSzPts val="1100"/>
              <a:buChar char="○"/>
            </a:pPr>
            <a:r>
              <a:rPr lang="en"/>
              <a:t>As company grows, microservice architecture becomes more advantageous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