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Muli Regular"/>
      <p:regular r:id="rId12"/>
      <p:bold r:id="rId13"/>
      <p:italic r:id="rId14"/>
      <p:boldItalic r:id="rId15"/>
    </p:embeddedFont>
    <p:embeddedFont>
      <p:font typeface="Lexend Deca"/>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uliRegular-bold.fntdata"/><Relationship Id="rId12" Type="http://schemas.openxmlformats.org/officeDocument/2006/relationships/font" Target="fonts/MuliRegula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uliRegular-boldItalic.fntdata"/><Relationship Id="rId14" Type="http://schemas.openxmlformats.org/officeDocument/2006/relationships/font" Target="fonts/MuliRegular-italic.fntdata"/><Relationship Id="rId16" Type="http://schemas.openxmlformats.org/officeDocument/2006/relationships/font" Target="fonts/LexendDec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verge.com/2019/8/7/20758529/simplisafe-home-security-system-flaw-compromise-lockpickinglawyer"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https://www.theverge.com/2019/8/7/20758529/simplisafe-home-security-system-flaw-compromise-lockpickinglawyer</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407750dc4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407750d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407750dc4_2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407750dc4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all know how to write basic test cases, but at the end of the day all that does is test the actual software and only the inputs that we can come up with and cases we can reasonably think of. Real life is much more random and unpredictable than anything a single software engineer or a team of engineers can think of. We will never be able to cover every edge case so we just need to focus on covering as much as possible. That being said this problem should have been found through testing in realistic scenarios. Before shipping a product like this especially one that has to do with home security the company should have done extensive testing with as many edge cases they could think of. We also believe that the hardware engineering team and the software engineering team did not communicate enough when designing the system or did not run their tests together but instead ran them separately and made assumptions based on what the other team would do.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407750dc4_2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407750dc4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just discussed one way this problem could’ve been discovered is through extensive real life testing, however all this would have done is discover the problem so a couple ways to actually fix this problem is to give the transmitter a stronger broadcast one way this can be done is by broadcasting to all the other transmitters in the house so they can then all transmit together in an effort to overpower whatever is causing the interference. Another way to combat this is to use a less common frequency as Rob discussed earlier the radio frequency that is being used here is very common in many different low powered devices so in order to avoid ruining this system with such ease they could have used a frequency that is less common.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53d0e20d2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53d0e20d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25"/>
            <a:ext cx="9143957" cy="5143500"/>
          </a:xfrm>
          <a:prstGeom prst="rect">
            <a:avLst/>
          </a:prstGeom>
          <a:noFill/>
          <a:ln>
            <a:noFill/>
          </a:ln>
        </p:spPr>
      </p:pic>
      <p:sp>
        <p:nvSpPr>
          <p:cNvPr id="11" name="Google Shape;11;p2"/>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Big circuit">
  <p:cSld name="BLANK_1">
    <p:spTree>
      <p:nvGrpSpPr>
        <p:cNvPr id="5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_1_1">
    <p:spTree>
      <p:nvGrpSpPr>
        <p:cNvPr id="54" name="Shape 54"/>
        <p:cNvGrpSpPr/>
        <p:nvPr/>
      </p:nvGrpSpPr>
      <p:grpSpPr>
        <a:xfrm>
          <a:off x="0" y="0"/>
          <a:ext cx="0" cy="0"/>
          <a:chOff x="0" y="0"/>
          <a:chExt cx="0" cy="0"/>
        </a:xfrm>
      </p:grpSpPr>
      <p:sp>
        <p:nvSpPr>
          <p:cNvPr id="55" name="Google Shape;55;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685800" y="1659550"/>
            <a:ext cx="4263900" cy="11598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5" name="Google Shape;15;p3"/>
          <p:cNvSpPr txBox="1"/>
          <p:nvPr>
            <p:ph idx="1" type="subTitle"/>
          </p:nvPr>
        </p:nvSpPr>
        <p:spPr>
          <a:xfrm>
            <a:off x="685800" y="2916254"/>
            <a:ext cx="4263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343850" y="866400"/>
            <a:ext cx="4185600" cy="3693600"/>
          </a:xfrm>
          <a:prstGeom prst="rect">
            <a:avLst/>
          </a:prstGeom>
        </p:spPr>
        <p:txBody>
          <a:bodyPr anchorCtr="0" anchor="t" bIns="0" lIns="0" spcFirstLastPara="1" rIns="0" wrap="square" tIns="0">
            <a:noAutofit/>
          </a:bodyPr>
          <a:lstStyle>
            <a:lvl1pPr indent="-419100" lvl="0" marL="457200" rtl="0">
              <a:spcBef>
                <a:spcPts val="600"/>
              </a:spcBef>
              <a:spcAft>
                <a:spcPts val="0"/>
              </a:spcAft>
              <a:buSzPts val="3000"/>
              <a:buFont typeface="Lexend Deca"/>
              <a:buChar char="⬡"/>
              <a:defRPr sz="3000">
                <a:latin typeface="Lexend Deca"/>
                <a:ea typeface="Lexend Deca"/>
                <a:cs typeface="Lexend Deca"/>
                <a:sym typeface="Lexend Deca"/>
              </a:defRPr>
            </a:lvl1pPr>
            <a:lvl2pPr indent="-419100" lvl="1" marL="914400" rtl="0">
              <a:spcBef>
                <a:spcPts val="0"/>
              </a:spcBef>
              <a:spcAft>
                <a:spcPts val="0"/>
              </a:spcAft>
              <a:buSzPts val="3000"/>
              <a:buFont typeface="Lexend Deca"/>
              <a:buChar char="∙"/>
              <a:defRPr sz="3000">
                <a:latin typeface="Lexend Deca"/>
                <a:ea typeface="Lexend Deca"/>
                <a:cs typeface="Lexend Deca"/>
                <a:sym typeface="Lexend Deca"/>
              </a:defRPr>
            </a:lvl2pPr>
            <a:lvl3pPr indent="-419100" lvl="2" marL="1371600" rtl="0">
              <a:spcBef>
                <a:spcPts val="0"/>
              </a:spcBef>
              <a:spcAft>
                <a:spcPts val="0"/>
              </a:spcAft>
              <a:buSzPts val="3000"/>
              <a:buFont typeface="Lexend Deca"/>
              <a:buChar char="∙"/>
              <a:defRPr sz="3000">
                <a:latin typeface="Lexend Deca"/>
                <a:ea typeface="Lexend Deca"/>
                <a:cs typeface="Lexend Deca"/>
                <a:sym typeface="Lexend Deca"/>
              </a:defRPr>
            </a:lvl3pPr>
            <a:lvl4pPr indent="-419100" lvl="3" marL="1828800" rtl="0">
              <a:spcBef>
                <a:spcPts val="0"/>
              </a:spcBef>
              <a:spcAft>
                <a:spcPts val="0"/>
              </a:spcAft>
              <a:buSzPts val="3000"/>
              <a:buFont typeface="Lexend Deca"/>
              <a:buChar char="●"/>
              <a:defRPr sz="3000">
                <a:latin typeface="Lexend Deca"/>
                <a:ea typeface="Lexend Deca"/>
                <a:cs typeface="Lexend Deca"/>
                <a:sym typeface="Lexend Deca"/>
              </a:defRPr>
            </a:lvl4pPr>
            <a:lvl5pPr indent="-419100" lvl="4" marL="2286000" rtl="0">
              <a:spcBef>
                <a:spcPts val="0"/>
              </a:spcBef>
              <a:spcAft>
                <a:spcPts val="0"/>
              </a:spcAft>
              <a:buSzPts val="3000"/>
              <a:buFont typeface="Lexend Deca"/>
              <a:buChar char="○"/>
              <a:defRPr sz="3000">
                <a:latin typeface="Lexend Deca"/>
                <a:ea typeface="Lexend Deca"/>
                <a:cs typeface="Lexend Deca"/>
                <a:sym typeface="Lexend Deca"/>
              </a:defRPr>
            </a:lvl5pPr>
            <a:lvl6pPr indent="-419100" lvl="5" marL="2743200" rtl="0">
              <a:spcBef>
                <a:spcPts val="0"/>
              </a:spcBef>
              <a:spcAft>
                <a:spcPts val="0"/>
              </a:spcAft>
              <a:buSzPts val="3000"/>
              <a:buFont typeface="Lexend Deca"/>
              <a:buChar char="■"/>
              <a:defRPr sz="3000">
                <a:latin typeface="Lexend Deca"/>
                <a:ea typeface="Lexend Deca"/>
                <a:cs typeface="Lexend Deca"/>
                <a:sym typeface="Lexend Deca"/>
              </a:defRPr>
            </a:lvl6pPr>
            <a:lvl7pPr indent="-419100" lvl="6" marL="3200400" rtl="0">
              <a:spcBef>
                <a:spcPts val="0"/>
              </a:spcBef>
              <a:spcAft>
                <a:spcPts val="0"/>
              </a:spcAft>
              <a:buSzPts val="3000"/>
              <a:buFont typeface="Lexend Deca"/>
              <a:buChar char="●"/>
              <a:defRPr sz="3000">
                <a:latin typeface="Lexend Deca"/>
                <a:ea typeface="Lexend Deca"/>
                <a:cs typeface="Lexend Deca"/>
                <a:sym typeface="Lexend Deca"/>
              </a:defRPr>
            </a:lvl7pPr>
            <a:lvl8pPr indent="-419100" lvl="7" marL="3657600" rtl="0">
              <a:spcBef>
                <a:spcPts val="0"/>
              </a:spcBef>
              <a:spcAft>
                <a:spcPts val="0"/>
              </a:spcAft>
              <a:buSzPts val="3000"/>
              <a:buFont typeface="Lexend Deca"/>
              <a:buChar char="○"/>
              <a:defRPr sz="3000">
                <a:latin typeface="Lexend Deca"/>
                <a:ea typeface="Lexend Deca"/>
                <a:cs typeface="Lexend Deca"/>
                <a:sym typeface="Lexend Deca"/>
              </a:defRPr>
            </a:lvl8pPr>
            <a:lvl9pPr indent="-419100" lvl="8" marL="4114800">
              <a:spcBef>
                <a:spcPts val="0"/>
              </a:spcBef>
              <a:spcAft>
                <a:spcPts val="0"/>
              </a:spcAft>
              <a:buSzPts val="3000"/>
              <a:buFont typeface="Lexend Deca"/>
              <a:buChar char="■"/>
              <a:defRPr sz="3000">
                <a:latin typeface="Lexend Deca"/>
                <a:ea typeface="Lexend Deca"/>
                <a:cs typeface="Lexend Deca"/>
                <a:sym typeface="Lexend Deca"/>
              </a:defRPr>
            </a:lvl9pPr>
          </a:lstStyle>
          <a:p/>
        </p:txBody>
      </p:sp>
      <p:sp>
        <p:nvSpPr>
          <p:cNvPr id="20" name="Google Shape;20;p4"/>
          <p:cNvSpPr txBox="1"/>
          <p:nvPr/>
        </p:nvSpPr>
        <p:spPr>
          <a:xfrm>
            <a:off x="826414" y="656117"/>
            <a:ext cx="6138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7200">
                <a:solidFill>
                  <a:schemeClr val="lt1"/>
                </a:solidFill>
                <a:latin typeface="Muli Regular"/>
                <a:ea typeface="Muli Regular"/>
                <a:cs typeface="Muli Regular"/>
                <a:sym typeface="Muli Regular"/>
              </a:rPr>
              <a:t>“</a:t>
            </a:r>
            <a:endParaRPr sz="7200">
              <a:solidFill>
                <a:schemeClr val="lt1"/>
              </a:solidFill>
              <a:latin typeface="Muli Regular"/>
              <a:ea typeface="Muli Regular"/>
              <a:cs typeface="Muli Regular"/>
              <a:sym typeface="Muli Regular"/>
            </a:endParaRPr>
          </a:p>
        </p:txBody>
      </p:sp>
      <p:sp>
        <p:nvSpPr>
          <p:cNvPr id="21" name="Google Shape;21;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580550" y="1352550"/>
            <a:ext cx="6014400" cy="31617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6" name="Google Shape;26;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 type="body"/>
          </p:nvPr>
        </p:nvSpPr>
        <p:spPr>
          <a:xfrm>
            <a:off x="580550" y="1352550"/>
            <a:ext cx="2841000" cy="31551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6"/>
          <p:cNvSpPr txBox="1"/>
          <p:nvPr>
            <p:ph idx="2" type="body"/>
          </p:nvPr>
        </p:nvSpPr>
        <p:spPr>
          <a:xfrm>
            <a:off x="3753943" y="1352550"/>
            <a:ext cx="2841000" cy="31551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2" name="Google Shape;32;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p:nvPr>
            <p:ph type="title"/>
          </p:nvPr>
        </p:nvSpPr>
        <p:spPr>
          <a:xfrm>
            <a:off x="580550" y="205975"/>
            <a:ext cx="64056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6" name="Google Shape;36;p7"/>
          <p:cNvSpPr txBox="1"/>
          <p:nvPr>
            <p:ph idx="1" type="body"/>
          </p:nvPr>
        </p:nvSpPr>
        <p:spPr>
          <a:xfrm>
            <a:off x="580550"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2" type="body"/>
          </p:nvPr>
        </p:nvSpPr>
        <p:spPr>
          <a:xfrm>
            <a:off x="2780447"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3" type="body"/>
          </p:nvPr>
        </p:nvSpPr>
        <p:spPr>
          <a:xfrm>
            <a:off x="4980344"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3" name="Google Shape;43;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p:nvPr>
            <p:ph idx="1" type="body"/>
          </p:nvPr>
        </p:nvSpPr>
        <p:spPr>
          <a:xfrm>
            <a:off x="580550" y="4406300"/>
            <a:ext cx="61359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400"/>
              <a:buNone/>
              <a:defRPr sz="1400"/>
            </a:lvl1pPr>
          </a:lstStyle>
          <a:p/>
        </p:txBody>
      </p:sp>
      <p:sp>
        <p:nvSpPr>
          <p:cNvPr id="47" name="Google Shape;4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Small circuit" type="blank">
  <p:cSld name="BLANK">
    <p:spTree>
      <p:nvGrpSpPr>
        <p:cNvPr id="48"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A458FF"/>
            </a:gs>
            <a:gs pos="39000">
              <a:srgbClr val="3544FF"/>
            </a:gs>
            <a:gs pos="100000">
              <a:srgbClr val="0A2F9E"/>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0550" y="205975"/>
            <a:ext cx="60144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9pPr>
          </a:lstStyle>
          <a:p/>
        </p:txBody>
      </p:sp>
      <p:sp>
        <p:nvSpPr>
          <p:cNvPr id="7" name="Google Shape;7;p1"/>
          <p:cNvSpPr txBox="1"/>
          <p:nvPr>
            <p:ph idx="1" type="body"/>
          </p:nvPr>
        </p:nvSpPr>
        <p:spPr>
          <a:xfrm>
            <a:off x="580550" y="1352550"/>
            <a:ext cx="6014400" cy="3161700"/>
          </a:xfrm>
          <a:prstGeom prst="rect">
            <a:avLst/>
          </a:prstGeom>
          <a:noFill/>
          <a:ln>
            <a:noFill/>
          </a:ln>
        </p:spPr>
        <p:txBody>
          <a:bodyPr anchorCtr="0" anchor="t" bIns="0" lIns="0" spcFirstLastPara="1" rIns="0" wrap="square" tIns="0">
            <a:noAutofit/>
          </a:bodyPr>
          <a:lstStyle>
            <a:lvl1pPr indent="-342900" lvl="0" marL="457200">
              <a:lnSpc>
                <a:spcPct val="115000"/>
              </a:lnSpc>
              <a:spcBef>
                <a:spcPts val="600"/>
              </a:spcBef>
              <a:spcAft>
                <a:spcPts val="0"/>
              </a:spcAft>
              <a:buClr>
                <a:schemeClr val="accent5"/>
              </a:buClr>
              <a:buSzPts val="1800"/>
              <a:buFont typeface="Muli Regular"/>
              <a:buChar char="⬡"/>
              <a:defRPr sz="2400">
                <a:solidFill>
                  <a:schemeClr val="lt1"/>
                </a:solidFill>
                <a:latin typeface="Muli Regular"/>
                <a:ea typeface="Muli Regular"/>
                <a:cs typeface="Muli Regular"/>
                <a:sym typeface="Muli Regular"/>
              </a:defRPr>
            </a:lvl1pPr>
            <a:lvl2pPr indent="-381000" lvl="1" marL="914400">
              <a:lnSpc>
                <a:spcPct val="115000"/>
              </a:lnSpc>
              <a:spcBef>
                <a:spcPts val="0"/>
              </a:spcBef>
              <a:spcAft>
                <a:spcPts val="0"/>
              </a:spcAft>
              <a:buClr>
                <a:schemeClr val="accent5"/>
              </a:buClr>
              <a:buSzPts val="2400"/>
              <a:buFont typeface="Muli Regular"/>
              <a:buChar char="∙"/>
              <a:defRPr sz="2400">
                <a:solidFill>
                  <a:schemeClr val="lt1"/>
                </a:solidFill>
                <a:latin typeface="Muli Regular"/>
                <a:ea typeface="Muli Regular"/>
                <a:cs typeface="Muli Regular"/>
                <a:sym typeface="Muli Regular"/>
              </a:defRPr>
            </a:lvl2pPr>
            <a:lvl3pPr indent="-381000" lvl="2" marL="1371600">
              <a:lnSpc>
                <a:spcPct val="115000"/>
              </a:lnSpc>
              <a:spcBef>
                <a:spcPts val="0"/>
              </a:spcBef>
              <a:spcAft>
                <a:spcPts val="0"/>
              </a:spcAft>
              <a:buClr>
                <a:schemeClr val="accent5"/>
              </a:buClr>
              <a:buSzPts val="2400"/>
              <a:buFont typeface="Muli Regular"/>
              <a:buChar char="∙"/>
              <a:defRPr sz="2400">
                <a:solidFill>
                  <a:schemeClr val="lt1"/>
                </a:solidFill>
                <a:latin typeface="Muli Regular"/>
                <a:ea typeface="Muli Regular"/>
                <a:cs typeface="Muli Regular"/>
                <a:sym typeface="Muli Regular"/>
              </a:defRPr>
            </a:lvl3pPr>
            <a:lvl4pPr indent="-381000" lvl="3" marL="18288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4pPr>
            <a:lvl5pPr indent="-381000" lvl="4" marL="22860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5pPr>
            <a:lvl6pPr indent="-381000" lvl="5" marL="27432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6pPr>
            <a:lvl7pPr indent="-381000" lvl="6" marL="32004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7pPr>
            <a:lvl8pPr indent="-381000" lvl="7" marL="36576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8pPr>
            <a:lvl9pPr indent="-381000" lvl="8" marL="4114800">
              <a:lnSpc>
                <a:spcPct val="115000"/>
              </a:lnSpc>
              <a:spcBef>
                <a:spcPts val="0"/>
              </a:spcBef>
              <a:spcAft>
                <a:spcPts val="0"/>
              </a:spcAft>
              <a:buClr>
                <a:schemeClr val="lt1"/>
              </a:buClr>
              <a:buSzPts val="2400"/>
              <a:buFont typeface="Muli Regular"/>
              <a:buChar char="■"/>
              <a:defRPr sz="2400">
                <a:solidFill>
                  <a:schemeClr val="lt1"/>
                </a:solidFill>
                <a:latin typeface="Muli Regular"/>
                <a:ea typeface="Muli Regular"/>
                <a:cs typeface="Muli Regular"/>
                <a:sym typeface="Muli Regular"/>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3"/>
          <p:cNvSpPr txBox="1"/>
          <p:nvPr>
            <p:ph type="ctrTitle"/>
          </p:nvPr>
        </p:nvSpPr>
        <p:spPr>
          <a:xfrm>
            <a:off x="685800" y="788650"/>
            <a:ext cx="4280100" cy="2363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000"/>
              <a:t>Home Security System Compromised by a $2 Wireless Emitter</a:t>
            </a:r>
            <a:endParaRPr sz="3000"/>
          </a:p>
        </p:txBody>
      </p:sp>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
        <p:nvSpPr>
          <p:cNvPr id="67" name="Google Shape;67;p13"/>
          <p:cNvSpPr txBox="1"/>
          <p:nvPr>
            <p:ph idx="4294967295" type="subTitle"/>
          </p:nvPr>
        </p:nvSpPr>
        <p:spPr>
          <a:xfrm>
            <a:off x="685800" y="3017575"/>
            <a:ext cx="3332700" cy="1097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200">
                <a:solidFill>
                  <a:schemeClr val="accent4"/>
                </a:solidFill>
              </a:rPr>
              <a:t>Group 4: </a:t>
            </a:r>
            <a:r>
              <a:rPr lang="en" sz="1200">
                <a:solidFill>
                  <a:schemeClr val="accent4"/>
                </a:solidFill>
              </a:rPr>
              <a:t>Yusheng Cao, </a:t>
            </a:r>
            <a:r>
              <a:rPr lang="en" sz="1200">
                <a:solidFill>
                  <a:schemeClr val="accent4"/>
                </a:solidFill>
              </a:rPr>
              <a:t>Rob DeGrandis, Jeanie Lam, Owen McGee, Weijiang Pan</a:t>
            </a:r>
            <a:endParaRPr sz="120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580550" y="205975"/>
            <a:ext cx="7436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SimpliSafe Home Security System</a:t>
            </a:r>
            <a:endParaRPr/>
          </a:p>
        </p:txBody>
      </p:sp>
      <p:sp>
        <p:nvSpPr>
          <p:cNvPr id="73" name="Google Shape;73;p14"/>
          <p:cNvSpPr txBox="1"/>
          <p:nvPr>
            <p:ph idx="1" type="body"/>
          </p:nvPr>
        </p:nvSpPr>
        <p:spPr>
          <a:xfrm>
            <a:off x="580550" y="1352550"/>
            <a:ext cx="7777800" cy="3161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SimpliSafe is a plug &amp; play Home Security System</a:t>
            </a:r>
            <a:endParaRPr/>
          </a:p>
          <a:p>
            <a:pPr indent="-381000" lvl="0" marL="457200" rtl="0" algn="l">
              <a:spcBef>
                <a:spcPts val="0"/>
              </a:spcBef>
              <a:spcAft>
                <a:spcPts val="0"/>
              </a:spcAft>
              <a:buSzPts val="2400"/>
              <a:buChar char="⬡"/>
            </a:pPr>
            <a:r>
              <a:rPr lang="en"/>
              <a:t>Wireless</a:t>
            </a:r>
            <a:endParaRPr/>
          </a:p>
          <a:p>
            <a:pPr indent="-381000" lvl="0" marL="457200" rtl="0" algn="l">
              <a:spcBef>
                <a:spcPts val="0"/>
              </a:spcBef>
              <a:spcAft>
                <a:spcPts val="0"/>
              </a:spcAft>
              <a:buSzPts val="2400"/>
              <a:buChar char="⬡"/>
            </a:pPr>
            <a:r>
              <a:rPr lang="en"/>
              <a:t>Operates on common radio frequency for low powered devices</a:t>
            </a:r>
            <a:endParaRPr/>
          </a:p>
          <a:p>
            <a:pPr indent="0" lvl="0" marL="457200" rtl="0" algn="l">
              <a:spcBef>
                <a:spcPts val="600"/>
              </a:spcBef>
              <a:spcAft>
                <a:spcPts val="0"/>
              </a:spcAft>
              <a:buNone/>
            </a:pPr>
            <a:r>
              <a:t/>
            </a:r>
            <a:endParaRPr/>
          </a:p>
        </p:txBody>
      </p:sp>
      <p:sp>
        <p:nvSpPr>
          <p:cNvPr id="74" name="Google Shape;74;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5" name="Google Shape;75;p14"/>
          <p:cNvPicPr preferRelativeResize="0"/>
          <p:nvPr/>
        </p:nvPicPr>
        <p:blipFill>
          <a:blip r:embed="rId3">
            <a:alphaModFix/>
          </a:blip>
          <a:stretch>
            <a:fillRect/>
          </a:stretch>
        </p:blipFill>
        <p:spPr>
          <a:xfrm>
            <a:off x="4605150" y="2722425"/>
            <a:ext cx="3570427" cy="23524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580550" y="205975"/>
            <a:ext cx="7436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this is a problem?</a:t>
            </a:r>
            <a:endParaRPr/>
          </a:p>
        </p:txBody>
      </p:sp>
      <p:sp>
        <p:nvSpPr>
          <p:cNvPr id="81" name="Google Shape;81;p15"/>
          <p:cNvSpPr txBox="1"/>
          <p:nvPr>
            <p:ph idx="1" type="body"/>
          </p:nvPr>
        </p:nvSpPr>
        <p:spPr>
          <a:xfrm>
            <a:off x="580550" y="1352550"/>
            <a:ext cx="7777800" cy="3161700"/>
          </a:xfrm>
          <a:prstGeom prst="rect">
            <a:avLst/>
          </a:prstGeom>
        </p:spPr>
        <p:txBody>
          <a:bodyPr anchorCtr="0" anchor="t" bIns="0" lIns="0" spcFirstLastPara="1" rIns="0" wrap="square" tIns="0">
            <a:noAutofit/>
          </a:bodyPr>
          <a:lstStyle/>
          <a:p>
            <a:pPr indent="-419100" lvl="0" marL="457200" rtl="0" algn="l">
              <a:spcBef>
                <a:spcPts val="600"/>
              </a:spcBef>
              <a:spcAft>
                <a:spcPts val="0"/>
              </a:spcAft>
              <a:buSzPts val="3000"/>
              <a:buChar char="⬡"/>
            </a:pPr>
            <a:r>
              <a:rPr lang="en" sz="3000"/>
              <a:t>Radio Interference</a:t>
            </a:r>
            <a:endParaRPr sz="3000"/>
          </a:p>
          <a:p>
            <a:pPr indent="-419100" lvl="0" marL="457200" rtl="0" algn="l">
              <a:spcBef>
                <a:spcPts val="0"/>
              </a:spcBef>
              <a:spcAft>
                <a:spcPts val="0"/>
              </a:spcAft>
              <a:buSzPts val="3000"/>
              <a:buChar char="⬡"/>
            </a:pPr>
            <a:r>
              <a:rPr lang="en" sz="3000"/>
              <a:t>Easily Jammed</a:t>
            </a:r>
            <a:endParaRPr sz="3000"/>
          </a:p>
          <a:p>
            <a:pPr indent="-342900" lvl="1" marL="914400" rtl="0" algn="l">
              <a:spcBef>
                <a:spcPts val="0"/>
              </a:spcBef>
              <a:spcAft>
                <a:spcPts val="0"/>
              </a:spcAft>
              <a:buSzPts val="1800"/>
              <a:buChar char="∙"/>
            </a:pPr>
            <a:r>
              <a:rPr lang="en" sz="1800"/>
              <a:t>Baby Monitors</a:t>
            </a:r>
            <a:endParaRPr sz="1800"/>
          </a:p>
          <a:p>
            <a:pPr indent="-342900" lvl="1" marL="914400" rtl="0" algn="l">
              <a:spcBef>
                <a:spcPts val="0"/>
              </a:spcBef>
              <a:spcAft>
                <a:spcPts val="0"/>
              </a:spcAft>
              <a:buSzPts val="1800"/>
              <a:buChar char="∙"/>
            </a:pPr>
            <a:r>
              <a:rPr lang="en" sz="1800"/>
              <a:t>Garage Door Openers</a:t>
            </a:r>
            <a:endParaRPr sz="1800"/>
          </a:p>
          <a:p>
            <a:pPr indent="-342900" lvl="1" marL="914400" rtl="0" algn="l">
              <a:spcBef>
                <a:spcPts val="0"/>
              </a:spcBef>
              <a:spcAft>
                <a:spcPts val="0"/>
              </a:spcAft>
              <a:buSzPts val="1800"/>
              <a:buChar char="∙"/>
            </a:pPr>
            <a:r>
              <a:rPr lang="en" sz="1800"/>
              <a:t>Car Keys</a:t>
            </a:r>
            <a:endParaRPr sz="1800"/>
          </a:p>
          <a:p>
            <a:pPr indent="-342900" lvl="1" marL="914400" rtl="0" algn="l">
              <a:spcBef>
                <a:spcPts val="0"/>
              </a:spcBef>
              <a:spcAft>
                <a:spcPts val="0"/>
              </a:spcAft>
              <a:buSzPts val="1800"/>
              <a:buChar char="∙"/>
            </a:pPr>
            <a:r>
              <a:rPr lang="en" sz="1800"/>
              <a:t>Headphones</a:t>
            </a:r>
            <a:endParaRPr sz="1800"/>
          </a:p>
          <a:p>
            <a:pPr indent="-342900" lvl="1" marL="914400" rtl="0" algn="l">
              <a:spcBef>
                <a:spcPts val="0"/>
              </a:spcBef>
              <a:spcAft>
                <a:spcPts val="0"/>
              </a:spcAft>
              <a:buSzPts val="1800"/>
              <a:buChar char="∙"/>
            </a:pPr>
            <a:r>
              <a:rPr lang="en" sz="1800"/>
              <a:t>Remotes</a:t>
            </a:r>
            <a:endParaRPr sz="1800"/>
          </a:p>
        </p:txBody>
      </p:sp>
      <p:sp>
        <p:nvSpPr>
          <p:cNvPr id="82" name="Google Shape;82;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3" name="Google Shape;83;p15"/>
          <p:cNvPicPr preferRelativeResize="0"/>
          <p:nvPr/>
        </p:nvPicPr>
        <p:blipFill>
          <a:blip r:embed="rId3">
            <a:alphaModFix/>
          </a:blip>
          <a:stretch>
            <a:fillRect/>
          </a:stretch>
        </p:blipFill>
        <p:spPr>
          <a:xfrm>
            <a:off x="4641350" y="2007849"/>
            <a:ext cx="3375600" cy="250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580550" y="205975"/>
            <a:ext cx="8293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this relates to software engineering?</a:t>
            </a:r>
            <a:endParaRPr/>
          </a:p>
        </p:txBody>
      </p:sp>
      <p:sp>
        <p:nvSpPr>
          <p:cNvPr id="89" name="Google Shape;89;p16"/>
          <p:cNvSpPr txBox="1"/>
          <p:nvPr>
            <p:ph idx="1" type="body"/>
          </p:nvPr>
        </p:nvSpPr>
        <p:spPr>
          <a:xfrm>
            <a:off x="580550" y="1352550"/>
            <a:ext cx="7777800" cy="3161700"/>
          </a:xfrm>
          <a:prstGeom prst="rect">
            <a:avLst/>
          </a:prstGeom>
        </p:spPr>
        <p:txBody>
          <a:bodyPr anchorCtr="0" anchor="t" bIns="0" lIns="0" spcFirstLastPara="1" rIns="0" wrap="square" tIns="0">
            <a:noAutofit/>
          </a:bodyPr>
          <a:lstStyle/>
          <a:p>
            <a:pPr indent="-419100" lvl="0" marL="457200" rtl="0" algn="l">
              <a:spcBef>
                <a:spcPts val="600"/>
              </a:spcBef>
              <a:spcAft>
                <a:spcPts val="0"/>
              </a:spcAft>
              <a:buSzPts val="3000"/>
              <a:buChar char="⬡"/>
            </a:pPr>
            <a:r>
              <a:rPr lang="en" sz="3000"/>
              <a:t>Proper Testing</a:t>
            </a:r>
            <a:endParaRPr sz="3000"/>
          </a:p>
          <a:p>
            <a:pPr indent="-419100" lvl="0" marL="457200" rtl="0" algn="l">
              <a:spcBef>
                <a:spcPts val="0"/>
              </a:spcBef>
              <a:spcAft>
                <a:spcPts val="0"/>
              </a:spcAft>
              <a:buSzPts val="3000"/>
              <a:buChar char="⬡"/>
            </a:pPr>
            <a:r>
              <a:rPr lang="en" sz="3000"/>
              <a:t>Testing in Realistic Scenarios</a:t>
            </a:r>
            <a:endParaRPr sz="3000"/>
          </a:p>
          <a:p>
            <a:pPr indent="-419100" lvl="0" marL="457200" rtl="0" algn="l">
              <a:spcBef>
                <a:spcPts val="0"/>
              </a:spcBef>
              <a:spcAft>
                <a:spcPts val="0"/>
              </a:spcAft>
              <a:buSzPts val="3000"/>
              <a:buChar char="⬡"/>
            </a:pPr>
            <a:r>
              <a:rPr lang="en" sz="3000"/>
              <a:t>Infinite Edge Cases</a:t>
            </a:r>
            <a:endParaRPr sz="3000"/>
          </a:p>
        </p:txBody>
      </p:sp>
      <p:sp>
        <p:nvSpPr>
          <p:cNvPr id="90" name="Google Shape;90;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1" name="Google Shape;91;p16"/>
          <p:cNvPicPr preferRelativeResize="0"/>
          <p:nvPr/>
        </p:nvPicPr>
        <p:blipFill>
          <a:blip r:embed="rId3">
            <a:alphaModFix/>
          </a:blip>
          <a:stretch>
            <a:fillRect/>
          </a:stretch>
        </p:blipFill>
        <p:spPr>
          <a:xfrm>
            <a:off x="5002850" y="2356500"/>
            <a:ext cx="3306600" cy="2671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title"/>
          </p:nvPr>
        </p:nvSpPr>
        <p:spPr>
          <a:xfrm>
            <a:off x="580550" y="205975"/>
            <a:ext cx="8293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Possible Solutions</a:t>
            </a:r>
            <a:endParaRPr/>
          </a:p>
        </p:txBody>
      </p:sp>
      <p:sp>
        <p:nvSpPr>
          <p:cNvPr id="97" name="Google Shape;97;p17"/>
          <p:cNvSpPr txBox="1"/>
          <p:nvPr>
            <p:ph idx="1" type="body"/>
          </p:nvPr>
        </p:nvSpPr>
        <p:spPr>
          <a:xfrm>
            <a:off x="580550" y="1352550"/>
            <a:ext cx="7777800" cy="3161700"/>
          </a:xfrm>
          <a:prstGeom prst="rect">
            <a:avLst/>
          </a:prstGeom>
        </p:spPr>
        <p:txBody>
          <a:bodyPr anchorCtr="0" anchor="t" bIns="0" lIns="0" spcFirstLastPara="1" rIns="0" wrap="square" tIns="0">
            <a:noAutofit/>
          </a:bodyPr>
          <a:lstStyle/>
          <a:p>
            <a:pPr indent="-419100" lvl="0" marL="457200" rtl="0" algn="l">
              <a:spcBef>
                <a:spcPts val="600"/>
              </a:spcBef>
              <a:spcAft>
                <a:spcPts val="0"/>
              </a:spcAft>
              <a:buSzPts val="3000"/>
              <a:buChar char="⬡"/>
            </a:pPr>
            <a:r>
              <a:rPr lang="en" sz="3000"/>
              <a:t>Extensive Real Life Testing</a:t>
            </a:r>
            <a:endParaRPr sz="3000"/>
          </a:p>
          <a:p>
            <a:pPr indent="-419100" lvl="0" marL="457200" rtl="0" algn="l">
              <a:spcBef>
                <a:spcPts val="0"/>
              </a:spcBef>
              <a:spcAft>
                <a:spcPts val="0"/>
              </a:spcAft>
              <a:buSzPts val="3000"/>
              <a:buChar char="⬡"/>
            </a:pPr>
            <a:r>
              <a:rPr lang="en" sz="3000"/>
              <a:t>Change the System to have a Stronger Broadcast</a:t>
            </a:r>
            <a:endParaRPr sz="3000"/>
          </a:p>
          <a:p>
            <a:pPr indent="-419100" lvl="0" marL="457200" rtl="0" algn="l">
              <a:spcBef>
                <a:spcPts val="0"/>
              </a:spcBef>
              <a:spcAft>
                <a:spcPts val="0"/>
              </a:spcAft>
              <a:buSzPts val="3000"/>
              <a:buChar char="⬡"/>
            </a:pPr>
            <a:r>
              <a:rPr lang="en" sz="3000"/>
              <a:t>Use a Less Common Frequency</a:t>
            </a:r>
            <a:endParaRPr sz="3000"/>
          </a:p>
        </p:txBody>
      </p:sp>
      <p:sp>
        <p:nvSpPr>
          <p:cNvPr id="98" name="Google Shape;98;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1773075" y="1169325"/>
            <a:ext cx="6783600" cy="2672700"/>
          </a:xfrm>
          <a:prstGeom prst="rect">
            <a:avLst/>
          </a:prstGeom>
        </p:spPr>
        <p:txBody>
          <a:bodyPr anchorCtr="0" anchor="t" bIns="0" lIns="0" spcFirstLastPara="1" rIns="0" wrap="square" tIns="0">
            <a:noAutofit/>
          </a:bodyPr>
          <a:lstStyle/>
          <a:p>
            <a:pPr indent="-387350" lvl="0" marL="457200" rtl="0" algn="l">
              <a:spcBef>
                <a:spcPts val="600"/>
              </a:spcBef>
              <a:spcAft>
                <a:spcPts val="0"/>
              </a:spcAft>
              <a:buSzPts val="2500"/>
              <a:buChar char="⬡"/>
            </a:pPr>
            <a:r>
              <a:rPr lang="en" sz="2500"/>
              <a:t>What are ways SWEs can stay grounded when designing software?</a:t>
            </a:r>
            <a:endParaRPr sz="2500"/>
          </a:p>
          <a:p>
            <a:pPr indent="0" lvl="0" marL="0" rtl="0" algn="l">
              <a:spcBef>
                <a:spcPts val="600"/>
              </a:spcBef>
              <a:spcAft>
                <a:spcPts val="0"/>
              </a:spcAft>
              <a:buNone/>
            </a:pPr>
            <a:r>
              <a:t/>
            </a:r>
            <a:endParaRPr sz="2500"/>
          </a:p>
          <a:p>
            <a:pPr indent="-387350" lvl="0" marL="457200" rtl="0" algn="l">
              <a:spcBef>
                <a:spcPts val="600"/>
              </a:spcBef>
              <a:spcAft>
                <a:spcPts val="0"/>
              </a:spcAft>
              <a:buSzPts val="2500"/>
              <a:buChar char="⬡"/>
            </a:pPr>
            <a:r>
              <a:rPr lang="en" sz="2500"/>
              <a:t>How can we avoid over engineering solutions to problems?</a:t>
            </a:r>
            <a:endParaRPr sz="2500"/>
          </a:p>
        </p:txBody>
      </p:sp>
      <p:sp>
        <p:nvSpPr>
          <p:cNvPr id="104" name="Google Shape;104;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5" name="Google Shape;105;p18"/>
          <p:cNvSpPr/>
          <p:nvPr/>
        </p:nvSpPr>
        <p:spPr>
          <a:xfrm>
            <a:off x="821475" y="799275"/>
            <a:ext cx="458700" cy="451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nvSpPr>
        <p:spPr>
          <a:xfrm>
            <a:off x="821475" y="828225"/>
            <a:ext cx="45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accent5"/>
                </a:solidFill>
                <a:latin typeface="Lexend Deca"/>
                <a:ea typeface="Lexend Deca"/>
                <a:cs typeface="Lexend Deca"/>
                <a:sym typeface="Lexend Deca"/>
              </a:rPr>
              <a:t>?</a:t>
            </a:r>
            <a:endParaRPr b="1" sz="2400">
              <a:solidFill>
                <a:schemeClr val="accent5"/>
              </a:solidFill>
              <a:latin typeface="Lexend Deca"/>
              <a:ea typeface="Lexend Deca"/>
              <a:cs typeface="Lexend Deca"/>
              <a:sym typeface="Lexend De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9"/>
          <p:cNvSpPr txBox="1"/>
          <p:nvPr>
            <p:ph idx="4294967295" type="ctrTitle"/>
          </p:nvPr>
        </p:nvSpPr>
        <p:spPr>
          <a:xfrm>
            <a:off x="685800" y="1341750"/>
            <a:ext cx="3617400" cy="928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Questions?</a:t>
            </a:r>
            <a:endParaRPr sz="4800"/>
          </a:p>
        </p:txBody>
      </p:sp>
      <p:pic>
        <p:nvPicPr>
          <p:cNvPr id="113" name="Google Shape;113;p19"/>
          <p:cNvPicPr preferRelativeResize="0"/>
          <p:nvPr/>
        </p:nvPicPr>
        <p:blipFill>
          <a:blip r:embed="rId3">
            <a:alphaModFix/>
          </a:blip>
          <a:stretch>
            <a:fillRect/>
          </a:stretch>
        </p:blipFill>
        <p:spPr>
          <a:xfrm>
            <a:off x="3924900" y="2681025"/>
            <a:ext cx="3171324" cy="1889775"/>
          </a:xfrm>
          <a:prstGeom prst="rect">
            <a:avLst/>
          </a:prstGeom>
          <a:noFill/>
          <a:ln>
            <a:noFill/>
          </a:ln>
        </p:spPr>
      </p:pic>
      <p:pic>
        <p:nvPicPr>
          <p:cNvPr id="114" name="Google Shape;114;p19"/>
          <p:cNvPicPr preferRelativeResize="0"/>
          <p:nvPr/>
        </p:nvPicPr>
        <p:blipFill>
          <a:blip r:embed="rId4">
            <a:alphaModFix/>
          </a:blip>
          <a:stretch>
            <a:fillRect/>
          </a:stretch>
        </p:blipFill>
        <p:spPr>
          <a:xfrm>
            <a:off x="5160014" y="1914980"/>
            <a:ext cx="548700" cy="1597701"/>
          </a:xfrm>
          <a:prstGeom prst="rect">
            <a:avLst/>
          </a:prstGeom>
          <a:noFill/>
          <a:ln>
            <a:noFill/>
          </a:ln>
        </p:spPr>
      </p:pic>
      <p:pic>
        <p:nvPicPr>
          <p:cNvPr id="115" name="Google Shape;115;p19"/>
          <p:cNvPicPr preferRelativeResize="0"/>
          <p:nvPr/>
        </p:nvPicPr>
        <p:blipFill>
          <a:blip r:embed="rId5">
            <a:alphaModFix/>
          </a:blip>
          <a:stretch>
            <a:fillRect/>
          </a:stretch>
        </p:blipFill>
        <p:spPr>
          <a:xfrm>
            <a:off x="4946909" y="581600"/>
            <a:ext cx="1279700" cy="149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