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
      <p:font typeface="Maven Pro"/>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6.xml"/><Relationship Id="rId22" Type="http://schemas.openxmlformats.org/officeDocument/2006/relationships/font" Target="fonts/MavenPro-bold.fntdata"/><Relationship Id="rId10" Type="http://schemas.openxmlformats.org/officeDocument/2006/relationships/slide" Target="slides/slide5.xml"/><Relationship Id="rId21" Type="http://schemas.openxmlformats.org/officeDocument/2006/relationships/font" Target="fonts/MavenPro-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italic.fntdata"/><Relationship Id="rId6" Type="http://schemas.openxmlformats.org/officeDocument/2006/relationships/slide" Target="slides/slide1.xml"/><Relationship Id="rId18"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Grayson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565c300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565c300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b4764484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b4764484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0cb435b71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0cb435b71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Danya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756ca632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756ca632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Danya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756ca632a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56ca632a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Sparsh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56ca632a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56ca632a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Sparsh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0cb435b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0cb435b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Grayson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6b476448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6b476448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Grayson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6b4764484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6b4764484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Sparsh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6b4764484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6b4764484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Grayson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35288"/>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Big Data Monetization Business Model</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Danya Shere, Grayson Stone, Andrew Solomon, Sparsh Srivastava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 Problems on the Horizon</a:t>
            </a:r>
            <a:endParaRPr/>
          </a:p>
        </p:txBody>
      </p:sp>
      <p:sp>
        <p:nvSpPr>
          <p:cNvPr id="337" name="Google Shape;337;p2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Most data consumer data is presented in an anonymized fashion. Presented in a way to hide user data.</a:t>
            </a:r>
            <a:endParaRPr/>
          </a:p>
          <a:p>
            <a:pPr indent="-311150" lvl="0" marL="457200" rtl="0" algn="l">
              <a:spcBef>
                <a:spcPts val="0"/>
              </a:spcBef>
              <a:spcAft>
                <a:spcPts val="0"/>
              </a:spcAft>
              <a:buSzPts val="1300"/>
              <a:buChar char="●"/>
            </a:pPr>
            <a:r>
              <a:rPr lang="en"/>
              <a:t>Much of this data can actually be de-anonymized or “re-identified” so companies could theoretically use what was supposed to be private data.</a:t>
            </a:r>
            <a:endParaRPr/>
          </a:p>
          <a:p>
            <a:pPr indent="-311150" lvl="0" marL="457200" rtl="0" algn="l">
              <a:spcBef>
                <a:spcPts val="0"/>
              </a:spcBef>
              <a:spcAft>
                <a:spcPts val="0"/>
              </a:spcAft>
              <a:buSzPts val="1300"/>
              <a:buChar char="●"/>
            </a:pPr>
            <a:r>
              <a:rPr lang="en"/>
              <a:t>How will large datasets be handled in the future?</a:t>
            </a:r>
            <a:endParaRPr/>
          </a:p>
          <a:p>
            <a:pPr indent="-311150" lvl="0" marL="457200" rtl="0" algn="l">
              <a:spcBef>
                <a:spcPts val="0"/>
              </a:spcBef>
              <a:spcAft>
                <a:spcPts val="0"/>
              </a:spcAft>
              <a:buSzPts val="1300"/>
              <a:buChar char="●"/>
            </a:pPr>
            <a:r>
              <a:rPr lang="en"/>
              <a:t>Will things lik</a:t>
            </a:r>
            <a:r>
              <a:rPr lang="en"/>
              <a:t>e GPDR(General Data Protection Regulation aka the reason why sites make you acknowledge cookies) affect how future software engineers treat personal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343" name="Google Shape;343;p2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Big Data?</a:t>
            </a:r>
            <a:endParaRPr/>
          </a:p>
        </p:txBody>
      </p:sp>
      <p:sp>
        <p:nvSpPr>
          <p:cNvPr id="284" name="Google Shape;284;p14"/>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Data that is so large that it is difficult or impossible to process it using traditional methods</a:t>
            </a:r>
            <a:endParaRPr sz="1400"/>
          </a:p>
          <a:p>
            <a:pPr indent="0" lvl="0" marL="0" rtl="0" algn="l">
              <a:spcBef>
                <a:spcPts val="1600"/>
              </a:spcBef>
              <a:spcAft>
                <a:spcPts val="0"/>
              </a:spcAft>
              <a:buNone/>
            </a:pPr>
            <a:r>
              <a:rPr lang="en" sz="1400"/>
              <a:t>The V’s</a:t>
            </a:r>
            <a:endParaRPr sz="1400"/>
          </a:p>
          <a:p>
            <a:pPr indent="-317500" lvl="0" marL="457200" rtl="0" algn="l">
              <a:spcBef>
                <a:spcPts val="1600"/>
              </a:spcBef>
              <a:spcAft>
                <a:spcPts val="0"/>
              </a:spcAft>
              <a:buSzPts val="1400"/>
              <a:buChar char="❖"/>
            </a:pPr>
            <a:r>
              <a:rPr lang="en" sz="1400"/>
              <a:t>Volume - data is collected from a large amount of sources (business transactions, social media, smart devices, etc). Storage used to be an issue but platforms like data lakes have helped to make this less of a problem.</a:t>
            </a:r>
            <a:endParaRPr sz="1400"/>
          </a:p>
          <a:p>
            <a:pPr indent="-317500" lvl="0" marL="457200" rtl="0" algn="l">
              <a:spcBef>
                <a:spcPts val="0"/>
              </a:spcBef>
              <a:spcAft>
                <a:spcPts val="0"/>
              </a:spcAft>
              <a:buSzPts val="1400"/>
              <a:buChar char="❖"/>
            </a:pPr>
            <a:r>
              <a:rPr lang="en" sz="1400"/>
              <a:t>Velocity - with the growth of IoT, data streams into businesses at unprecedented speeds and needs to be handled in a timely manner</a:t>
            </a:r>
            <a:endParaRPr sz="1400"/>
          </a:p>
          <a:p>
            <a:pPr indent="-317500" lvl="0" marL="457200" rtl="0" algn="l">
              <a:spcBef>
                <a:spcPts val="0"/>
              </a:spcBef>
              <a:spcAft>
                <a:spcPts val="0"/>
              </a:spcAft>
              <a:buSzPts val="1400"/>
              <a:buChar char="❖"/>
            </a:pPr>
            <a:r>
              <a:rPr lang="en" sz="1400"/>
              <a:t>Variety - data comes in many formats (structured in traditional databases or unstructured as documents, audio, emails, etc)</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Big Data, cont.</a:t>
            </a:r>
            <a:endParaRPr/>
          </a:p>
        </p:txBody>
      </p:sp>
      <p:sp>
        <p:nvSpPr>
          <p:cNvPr id="290" name="Google Shape;290;p1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V’s, continued</a:t>
            </a:r>
            <a:endParaRPr sz="1400"/>
          </a:p>
          <a:p>
            <a:pPr indent="-317500" lvl="0" marL="457200" rtl="0" algn="l">
              <a:spcBef>
                <a:spcPts val="1600"/>
              </a:spcBef>
              <a:spcAft>
                <a:spcPts val="0"/>
              </a:spcAft>
              <a:buSzPts val="1400"/>
              <a:buChar char="❖"/>
            </a:pPr>
            <a:r>
              <a:rPr lang="en" sz="1400"/>
              <a:t>Value - Due to the large amount of data and limited storage capacity, the data being stored must have some inherent current or future value to justify the storage space resources it occupies.</a:t>
            </a:r>
            <a:endParaRPr sz="1400"/>
          </a:p>
          <a:p>
            <a:pPr indent="-317500" lvl="0" marL="457200" rtl="0" algn="l">
              <a:spcBef>
                <a:spcPts val="0"/>
              </a:spcBef>
              <a:spcAft>
                <a:spcPts val="0"/>
              </a:spcAft>
              <a:buSzPts val="1400"/>
              <a:buChar char="❖"/>
            </a:pPr>
            <a:r>
              <a:rPr lang="en" sz="1400"/>
              <a:t>Veracity - Data can be robust, therefore only the relevant sections should be stored, which implies removing unnecessary noise or biases.</a:t>
            </a:r>
            <a:endParaRPr sz="1400"/>
          </a:p>
          <a:p>
            <a:pPr indent="-317500" lvl="0" marL="457200" rtl="0" algn="l">
              <a:spcBef>
                <a:spcPts val="0"/>
              </a:spcBef>
              <a:spcAft>
                <a:spcPts val="0"/>
              </a:spcAft>
              <a:buSzPts val="1400"/>
              <a:buChar char="❖"/>
            </a:pPr>
            <a:r>
              <a:rPr lang="en" sz="1400"/>
              <a:t>Variability - The structures for data collection and data storage must be flexible and adaptable to be able to function and prosper under unpredictable circumstances.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Big Data Use Models</a:t>
            </a:r>
            <a:endParaRPr/>
          </a:p>
        </p:txBody>
      </p:sp>
      <p:sp>
        <p:nvSpPr>
          <p:cNvPr id="296" name="Google Shape;296;p16"/>
          <p:cNvSpPr txBox="1"/>
          <p:nvPr>
            <p:ph idx="1" type="body"/>
          </p:nvPr>
        </p:nvSpPr>
        <p:spPr>
          <a:xfrm>
            <a:off x="1303800" y="1685250"/>
            <a:ext cx="7030500" cy="2541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Return on Advantage Model:</a:t>
            </a:r>
            <a:endParaRPr/>
          </a:p>
          <a:p>
            <a:pPr indent="0" lvl="0" marL="0" rtl="0" algn="l">
              <a:spcBef>
                <a:spcPts val="1600"/>
              </a:spcBef>
              <a:spcAft>
                <a:spcPts val="0"/>
              </a:spcAft>
              <a:buNone/>
            </a:pPr>
            <a:r>
              <a:rPr lang="en"/>
              <a:t>	Organizations will use internal performance data or demographic data to formulate advantages for the efficiency of their business processes. For example, this often involves consumer targeting or risk mitigation/fraud detection.</a:t>
            </a:r>
            <a:endParaRPr/>
          </a:p>
          <a:p>
            <a:pPr indent="-311150" lvl="0" marL="457200" rtl="0" algn="l">
              <a:spcBef>
                <a:spcPts val="1600"/>
              </a:spcBef>
              <a:spcAft>
                <a:spcPts val="0"/>
              </a:spcAft>
              <a:buSzPts val="1300"/>
              <a:buChar char="❖"/>
            </a:pPr>
            <a:r>
              <a:rPr lang="en"/>
              <a:t>Premium Service Model:</a:t>
            </a:r>
            <a:endParaRPr/>
          </a:p>
          <a:p>
            <a:pPr indent="0" lvl="0" marL="0" rtl="0" algn="l">
              <a:spcBef>
                <a:spcPts val="1600"/>
              </a:spcBef>
              <a:spcAft>
                <a:spcPts val="1600"/>
              </a:spcAft>
              <a:buNone/>
            </a:pPr>
            <a:r>
              <a:rPr lang="en"/>
              <a:t>	Providing additional analytics directly to consumers, utilizing the Software as a service (SaaS) model. For example, Apple’s health analytics and fitness </a:t>
            </a:r>
            <a:r>
              <a:rPr lang="en"/>
              <a:t>monitoring</a:t>
            </a:r>
            <a:r>
              <a:rPr lang="en"/>
              <a:t>, provided to the user.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Big Data Use Models</a:t>
            </a:r>
            <a:endParaRPr/>
          </a:p>
          <a:p>
            <a:pPr indent="0" lvl="0" marL="0" rtl="0" algn="l">
              <a:spcBef>
                <a:spcPts val="0"/>
              </a:spcBef>
              <a:spcAft>
                <a:spcPts val="0"/>
              </a:spcAft>
              <a:buNone/>
            </a:pPr>
            <a:r>
              <a:t/>
            </a:r>
            <a:endParaRPr/>
          </a:p>
        </p:txBody>
      </p:sp>
      <p:sp>
        <p:nvSpPr>
          <p:cNvPr id="302" name="Google Shape;302;p17"/>
          <p:cNvSpPr txBox="1"/>
          <p:nvPr>
            <p:ph idx="1" type="body"/>
          </p:nvPr>
        </p:nvSpPr>
        <p:spPr>
          <a:xfrm>
            <a:off x="1303800" y="1685250"/>
            <a:ext cx="7030500" cy="313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Differentiator Model:</a:t>
            </a:r>
            <a:endParaRPr/>
          </a:p>
          <a:p>
            <a:pPr indent="0" lvl="0" marL="0" rtl="0" algn="l">
              <a:spcBef>
                <a:spcPts val="1600"/>
              </a:spcBef>
              <a:spcAft>
                <a:spcPts val="0"/>
              </a:spcAft>
              <a:buNone/>
            </a:pPr>
            <a:r>
              <a:rPr lang="en"/>
              <a:t>	Used to create brand loyalty, by leveraging data regarding the loyalty of a customer/user to provide additional services and incentivise these users to remain with the brand. For example, hotel points or travel points for customers who maximize the use of their product.</a:t>
            </a:r>
            <a:endParaRPr/>
          </a:p>
          <a:p>
            <a:pPr indent="-311150" lvl="0" marL="457200" rtl="0" algn="l">
              <a:spcBef>
                <a:spcPts val="1600"/>
              </a:spcBef>
              <a:spcAft>
                <a:spcPts val="0"/>
              </a:spcAft>
              <a:buSzPts val="1300"/>
              <a:buChar char="❖"/>
            </a:pPr>
            <a:r>
              <a:rPr lang="en"/>
              <a:t>Syndication Model:</a:t>
            </a:r>
            <a:endParaRPr/>
          </a:p>
          <a:p>
            <a:pPr indent="0" lvl="0" marL="0" rtl="0" algn="l">
              <a:spcBef>
                <a:spcPts val="1600"/>
              </a:spcBef>
              <a:spcAft>
                <a:spcPts val="0"/>
              </a:spcAft>
              <a:buNone/>
            </a:pPr>
            <a:r>
              <a:rPr lang="en"/>
              <a:t>	Raw collected data is transformed, in order to be useful to third parties. The third parties can set up a syndication data feed, or delivery channel API, to receive a constant stream of data. This model can be seen by Facebook, Twitter, and many others public APIs.</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is Big Data Monetized?</a:t>
            </a:r>
            <a:endParaRPr/>
          </a:p>
        </p:txBody>
      </p:sp>
      <p:sp>
        <p:nvSpPr>
          <p:cNvPr id="308" name="Google Shape;308;p18"/>
          <p:cNvSpPr txBox="1"/>
          <p:nvPr>
            <p:ph idx="1" type="body"/>
          </p:nvPr>
        </p:nvSpPr>
        <p:spPr>
          <a:xfrm>
            <a:off x="1303800" y="15328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Big Data is Monetized in 3 main ways:</a:t>
            </a:r>
            <a:endParaRPr sz="1400"/>
          </a:p>
          <a:p>
            <a:pPr indent="-317500" lvl="0" marL="457200" rtl="0" algn="l">
              <a:spcBef>
                <a:spcPts val="1600"/>
              </a:spcBef>
              <a:spcAft>
                <a:spcPts val="0"/>
              </a:spcAft>
              <a:buSzPts val="1400"/>
              <a:buChar char="❖"/>
            </a:pPr>
            <a:r>
              <a:rPr lang="en" sz="1400"/>
              <a:t>Utilizing data to </a:t>
            </a:r>
            <a:r>
              <a:rPr lang="en" sz="1400"/>
              <a:t>increase</a:t>
            </a:r>
            <a:r>
              <a:rPr lang="en" sz="1400"/>
              <a:t> consumer </a:t>
            </a:r>
            <a:r>
              <a:rPr lang="en" sz="1400"/>
              <a:t>relevance and convenience</a:t>
            </a:r>
            <a:endParaRPr sz="1400"/>
          </a:p>
          <a:p>
            <a:pPr indent="-317500" lvl="0" marL="457200" rtl="0" algn="l">
              <a:spcBef>
                <a:spcPts val="0"/>
              </a:spcBef>
              <a:spcAft>
                <a:spcPts val="0"/>
              </a:spcAft>
              <a:buSzPts val="1400"/>
              <a:buChar char="❖"/>
            </a:pPr>
            <a:r>
              <a:rPr lang="en" sz="1400"/>
              <a:t>Repackaging and selling specialized data</a:t>
            </a:r>
            <a:endParaRPr sz="1400"/>
          </a:p>
          <a:p>
            <a:pPr indent="-317500" lvl="0" marL="457200" rtl="0" algn="l">
              <a:spcBef>
                <a:spcPts val="0"/>
              </a:spcBef>
              <a:spcAft>
                <a:spcPts val="0"/>
              </a:spcAft>
              <a:buSzPts val="1400"/>
              <a:buChar char="❖"/>
            </a:pPr>
            <a:r>
              <a:rPr lang="en" sz="1400"/>
              <a:t>Enhancing delivery channels for data</a:t>
            </a:r>
            <a:endParaRPr sz="1400"/>
          </a:p>
        </p:txBody>
      </p:sp>
      <p:pic>
        <p:nvPicPr>
          <p:cNvPr id="309" name="Google Shape;309;p18"/>
          <p:cNvPicPr preferRelativeResize="0"/>
          <p:nvPr/>
        </p:nvPicPr>
        <p:blipFill>
          <a:blip r:embed="rId3">
            <a:alphaModFix/>
          </a:blip>
          <a:stretch>
            <a:fillRect/>
          </a:stretch>
        </p:blipFill>
        <p:spPr>
          <a:xfrm>
            <a:off x="2881351" y="3023500"/>
            <a:ext cx="2959626" cy="1774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19"/>
          <p:cNvSpPr txBox="1"/>
          <p:nvPr>
            <p:ph type="title"/>
          </p:nvPr>
        </p:nvSpPr>
        <p:spPr>
          <a:xfrm>
            <a:off x="1242150" y="598575"/>
            <a:ext cx="7482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t>
            </a:r>
            <a:r>
              <a:rPr lang="en"/>
              <a:t>Monetize</a:t>
            </a:r>
            <a:r>
              <a:rPr lang="en"/>
              <a:t> Relevant Data to Consumers</a:t>
            </a:r>
            <a:endParaRPr/>
          </a:p>
        </p:txBody>
      </p:sp>
      <p:sp>
        <p:nvSpPr>
          <p:cNvPr id="315" name="Google Shape;315;p19"/>
          <p:cNvSpPr txBox="1"/>
          <p:nvPr>
            <p:ph idx="1" type="body"/>
          </p:nvPr>
        </p:nvSpPr>
        <p:spPr>
          <a:xfrm>
            <a:off x="607400" y="2349875"/>
            <a:ext cx="7047300" cy="1657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Google </a:t>
            </a:r>
            <a:r>
              <a:rPr lang="en"/>
              <a:t>Adsense</a:t>
            </a:r>
            <a:endParaRPr/>
          </a:p>
          <a:p>
            <a:pPr indent="-298450" lvl="1" marL="914400" rtl="0" algn="l">
              <a:spcBef>
                <a:spcPts val="0"/>
              </a:spcBef>
              <a:spcAft>
                <a:spcPts val="0"/>
              </a:spcAft>
              <a:buSzPts val="1100"/>
              <a:buChar char="➢"/>
            </a:pPr>
            <a:r>
              <a:rPr lang="en"/>
              <a:t>Using user data to cater adds more effectively </a:t>
            </a:r>
            <a:endParaRPr/>
          </a:p>
          <a:p>
            <a:pPr indent="-298450" lvl="2" marL="1371600" rtl="0" algn="l">
              <a:spcBef>
                <a:spcPts val="0"/>
              </a:spcBef>
              <a:spcAft>
                <a:spcPts val="0"/>
              </a:spcAft>
              <a:buSzPts val="1100"/>
              <a:buChar char="■"/>
            </a:pPr>
            <a:r>
              <a:rPr lang="en"/>
              <a:t>Increasing</a:t>
            </a:r>
            <a:r>
              <a:rPr lang="en"/>
              <a:t> value of ads to buyer by increasing effectiveness of ads</a:t>
            </a:r>
            <a:endParaRPr/>
          </a:p>
          <a:p>
            <a:pPr indent="-311150" lvl="0" marL="457200" rtl="0" algn="l">
              <a:spcBef>
                <a:spcPts val="0"/>
              </a:spcBef>
              <a:spcAft>
                <a:spcPts val="0"/>
              </a:spcAft>
              <a:buSzPts val="1300"/>
              <a:buChar char="❖"/>
            </a:pPr>
            <a:r>
              <a:rPr lang="en"/>
              <a:t>Maps package tracking</a:t>
            </a:r>
            <a:endParaRPr/>
          </a:p>
          <a:p>
            <a:pPr indent="-298450" lvl="1" marL="914400" rtl="0" algn="l">
              <a:spcBef>
                <a:spcPts val="0"/>
              </a:spcBef>
              <a:spcAft>
                <a:spcPts val="0"/>
              </a:spcAft>
              <a:buSzPts val="1100"/>
              <a:buChar char="➢"/>
            </a:pPr>
            <a:r>
              <a:rPr lang="en"/>
              <a:t>Using data to enhance customer experience</a:t>
            </a:r>
            <a:endParaRPr/>
          </a:p>
          <a:p>
            <a:pPr indent="-298450" lvl="2" marL="1371600" rtl="0" algn="l">
              <a:spcBef>
                <a:spcPts val="0"/>
              </a:spcBef>
              <a:spcAft>
                <a:spcPts val="0"/>
              </a:spcAft>
              <a:buSzPts val="1100"/>
              <a:buChar char="■"/>
            </a:pPr>
            <a:r>
              <a:rPr lang="en"/>
              <a:t>Selling data to shipping </a:t>
            </a:r>
            <a:r>
              <a:rPr lang="en"/>
              <a:t>companies</a:t>
            </a:r>
            <a:r>
              <a:rPr lang="en"/>
              <a:t> to enhance user satisfaction</a:t>
            </a:r>
            <a:endParaRPr/>
          </a:p>
          <a:p>
            <a:pPr indent="0" lvl="0" marL="0" rtl="0" algn="l">
              <a:spcBef>
                <a:spcPts val="1600"/>
              </a:spcBef>
              <a:spcAft>
                <a:spcPts val="1600"/>
              </a:spcAft>
              <a:buNone/>
            </a:pPr>
            <a:r>
              <a:t/>
            </a:r>
            <a:endParaRPr/>
          </a:p>
        </p:txBody>
      </p:sp>
      <p:sp>
        <p:nvSpPr>
          <p:cNvPr id="316" name="Google Shape;316;p19"/>
          <p:cNvSpPr txBox="1"/>
          <p:nvPr/>
        </p:nvSpPr>
        <p:spPr>
          <a:xfrm>
            <a:off x="574650" y="1616675"/>
            <a:ext cx="6988800" cy="7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The first model is all about using big data to offer an increased and more relevant experience to a user by determining which </a:t>
            </a:r>
            <a:r>
              <a:rPr lang="en">
                <a:latin typeface="Nunito"/>
                <a:ea typeface="Nunito"/>
                <a:cs typeface="Nunito"/>
                <a:sym typeface="Nunito"/>
              </a:rPr>
              <a:t>pieces</a:t>
            </a:r>
            <a:r>
              <a:rPr lang="en">
                <a:latin typeface="Nunito"/>
                <a:ea typeface="Nunito"/>
                <a:cs typeface="Nunito"/>
                <a:sym typeface="Nunito"/>
              </a:rPr>
              <a:t> of data are important to them</a:t>
            </a:r>
            <a:endParaRPr>
              <a:latin typeface="Nunito"/>
              <a:ea typeface="Nunito"/>
              <a:cs typeface="Nunito"/>
              <a:sym typeface="Nunito"/>
            </a:endParaRPr>
          </a:p>
        </p:txBody>
      </p:sp>
      <p:pic>
        <p:nvPicPr>
          <p:cNvPr id="317" name="Google Shape;317;p19"/>
          <p:cNvPicPr preferRelativeResize="0"/>
          <p:nvPr/>
        </p:nvPicPr>
        <p:blipFill>
          <a:blip r:embed="rId3">
            <a:alphaModFix/>
          </a:blip>
          <a:stretch>
            <a:fillRect/>
          </a:stretch>
        </p:blipFill>
        <p:spPr>
          <a:xfrm>
            <a:off x="6357825" y="2831350"/>
            <a:ext cx="2677175" cy="2068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Monetizing Repackaged Data</a:t>
            </a:r>
            <a:endParaRPr/>
          </a:p>
        </p:txBody>
      </p:sp>
      <p:sp>
        <p:nvSpPr>
          <p:cNvPr id="323" name="Google Shape;323;p20"/>
          <p:cNvSpPr txBox="1"/>
          <p:nvPr>
            <p:ph idx="1" type="body"/>
          </p:nvPr>
        </p:nvSpPr>
        <p:spPr>
          <a:xfrm>
            <a:off x="1303800" y="2312200"/>
            <a:ext cx="7030500" cy="2219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Wall Street</a:t>
            </a:r>
            <a:r>
              <a:rPr lang="en"/>
              <a:t> </a:t>
            </a:r>
            <a:r>
              <a:rPr lang="en"/>
              <a:t>Private</a:t>
            </a:r>
            <a:r>
              <a:rPr lang="en"/>
              <a:t> apis</a:t>
            </a:r>
            <a:endParaRPr/>
          </a:p>
          <a:p>
            <a:pPr indent="-298450" lvl="1" marL="914400" rtl="0" algn="l">
              <a:spcBef>
                <a:spcPts val="0"/>
              </a:spcBef>
              <a:spcAft>
                <a:spcPts val="0"/>
              </a:spcAft>
              <a:buSzPts val="1100"/>
              <a:buChar char="➢"/>
            </a:pPr>
            <a:r>
              <a:rPr lang="en"/>
              <a:t>Using both public and private datasets to repackage and sell new increasingly specific data</a:t>
            </a:r>
            <a:endParaRPr/>
          </a:p>
          <a:p>
            <a:pPr indent="-298450" lvl="2" marL="1371600" rtl="0" algn="l">
              <a:spcBef>
                <a:spcPts val="0"/>
              </a:spcBef>
              <a:spcAft>
                <a:spcPts val="0"/>
              </a:spcAft>
              <a:buSzPts val="1100"/>
              <a:buChar char="■"/>
            </a:pPr>
            <a:r>
              <a:rPr lang="en"/>
              <a:t>Consumed in an attempt to determine some way to increase profits</a:t>
            </a:r>
            <a:endParaRPr/>
          </a:p>
          <a:p>
            <a:pPr indent="-311150" lvl="0" marL="457200" rtl="0" algn="l">
              <a:spcBef>
                <a:spcPts val="0"/>
              </a:spcBef>
              <a:spcAft>
                <a:spcPts val="0"/>
              </a:spcAft>
              <a:buSzPts val="1300"/>
              <a:buChar char="❖"/>
            </a:pPr>
            <a:r>
              <a:rPr lang="en"/>
              <a:t>New </a:t>
            </a:r>
            <a:r>
              <a:rPr lang="en"/>
              <a:t>analytics</a:t>
            </a:r>
            <a:r>
              <a:rPr lang="en"/>
              <a:t> to aid in consumer behavior</a:t>
            </a:r>
            <a:endParaRPr/>
          </a:p>
          <a:p>
            <a:pPr indent="-298450" lvl="1" marL="914400" rtl="0" algn="l">
              <a:spcBef>
                <a:spcPts val="0"/>
              </a:spcBef>
              <a:spcAft>
                <a:spcPts val="0"/>
              </a:spcAft>
              <a:buSzPts val="1100"/>
              <a:buChar char="➢"/>
            </a:pPr>
            <a:r>
              <a:rPr lang="en"/>
              <a:t>Repackaged data can be sold to consumer facing companies to predict consumer behavior</a:t>
            </a:r>
            <a:endParaRPr/>
          </a:p>
          <a:p>
            <a:pPr indent="-298450" lvl="2" marL="1371600" rtl="0" algn="l">
              <a:spcBef>
                <a:spcPts val="0"/>
              </a:spcBef>
              <a:spcAft>
                <a:spcPts val="0"/>
              </a:spcAft>
              <a:buSzPts val="1100"/>
              <a:buChar char="■"/>
            </a:pPr>
            <a:r>
              <a:rPr lang="en"/>
              <a:t>Increasing ad relevance based on new metric</a:t>
            </a:r>
            <a:endParaRPr/>
          </a:p>
          <a:p>
            <a:pPr indent="-298450" lvl="2" marL="1371600" rtl="0" algn="l">
              <a:spcBef>
                <a:spcPts val="0"/>
              </a:spcBef>
              <a:spcAft>
                <a:spcPts val="0"/>
              </a:spcAft>
              <a:buSzPts val="1100"/>
              <a:buChar char="■"/>
            </a:pPr>
            <a:r>
              <a:rPr lang="en"/>
              <a:t>Improving user </a:t>
            </a:r>
            <a:r>
              <a:rPr lang="en"/>
              <a:t>experience</a:t>
            </a:r>
            <a:endParaRPr/>
          </a:p>
        </p:txBody>
      </p:sp>
      <p:sp>
        <p:nvSpPr>
          <p:cNvPr id="324" name="Google Shape;324;p20"/>
          <p:cNvSpPr txBox="1"/>
          <p:nvPr/>
        </p:nvSpPr>
        <p:spPr>
          <a:xfrm>
            <a:off x="1303800" y="1548950"/>
            <a:ext cx="7030500" cy="6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The second model relies on combining big data to </a:t>
            </a:r>
            <a:r>
              <a:rPr lang="en">
                <a:latin typeface="Nunito"/>
                <a:ea typeface="Nunito"/>
                <a:cs typeface="Nunito"/>
                <a:sym typeface="Nunito"/>
              </a:rPr>
              <a:t>isolate</a:t>
            </a:r>
            <a:r>
              <a:rPr lang="en">
                <a:latin typeface="Nunito"/>
                <a:ea typeface="Nunito"/>
                <a:cs typeface="Nunito"/>
                <a:sym typeface="Nunito"/>
              </a:rPr>
              <a:t> very particular data sets in order to have more relevance and allow for specialized use</a:t>
            </a:r>
            <a:endParaRPr>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Monetizing Data Delivery </a:t>
            </a:r>
            <a:r>
              <a:rPr lang="en"/>
              <a:t>Channels</a:t>
            </a:r>
            <a:endParaRPr/>
          </a:p>
        </p:txBody>
      </p:sp>
      <p:sp>
        <p:nvSpPr>
          <p:cNvPr id="330" name="Google Shape;330;p21"/>
          <p:cNvSpPr txBox="1"/>
          <p:nvPr>
            <p:ph idx="1" type="body"/>
          </p:nvPr>
        </p:nvSpPr>
        <p:spPr>
          <a:xfrm>
            <a:off x="1146750" y="2103225"/>
            <a:ext cx="7030500" cy="21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1150" lvl="0" marL="457200" rtl="0" algn="l">
              <a:spcBef>
                <a:spcPts val="1600"/>
              </a:spcBef>
              <a:spcAft>
                <a:spcPts val="0"/>
              </a:spcAft>
              <a:buSzPts val="1300"/>
              <a:buChar char="❖"/>
            </a:pPr>
            <a:r>
              <a:rPr lang="en"/>
              <a:t>Often APIs allow certain limited request amount for free, however, as requests increase your cost increases.</a:t>
            </a:r>
            <a:endParaRPr/>
          </a:p>
          <a:p>
            <a:pPr indent="-298450" lvl="1" marL="914400" rtl="0" algn="l">
              <a:spcBef>
                <a:spcPts val="0"/>
              </a:spcBef>
              <a:spcAft>
                <a:spcPts val="0"/>
              </a:spcAft>
              <a:buSzPts val="1100"/>
              <a:buChar char="➢"/>
            </a:pPr>
            <a:r>
              <a:rPr lang="en"/>
              <a:t>Can use this method to scale revenue based on access</a:t>
            </a:r>
            <a:endParaRPr/>
          </a:p>
          <a:p>
            <a:pPr indent="-311150" lvl="0" marL="457200" rtl="0" algn="l">
              <a:spcBef>
                <a:spcPts val="0"/>
              </a:spcBef>
              <a:spcAft>
                <a:spcPts val="0"/>
              </a:spcAft>
              <a:buSzPts val="1300"/>
              <a:buChar char="❖"/>
            </a:pPr>
            <a:r>
              <a:rPr lang="en"/>
              <a:t>Cloud services can allow for scalable hosting of APIs based on given demand</a:t>
            </a:r>
            <a:endParaRPr/>
          </a:p>
          <a:p>
            <a:pPr indent="-298450" lvl="1" marL="914400" rtl="0" algn="l">
              <a:spcBef>
                <a:spcPts val="0"/>
              </a:spcBef>
              <a:spcAft>
                <a:spcPts val="0"/>
              </a:spcAft>
              <a:buSzPts val="1100"/>
              <a:buChar char="➢"/>
            </a:pPr>
            <a:r>
              <a:rPr lang="en"/>
              <a:t>Can also offer storage for larger data sets</a:t>
            </a:r>
            <a:endParaRPr/>
          </a:p>
          <a:p>
            <a:pPr indent="-298450" lvl="1" marL="914400" rtl="0" algn="l">
              <a:spcBef>
                <a:spcPts val="0"/>
              </a:spcBef>
              <a:spcAft>
                <a:spcPts val="0"/>
              </a:spcAft>
              <a:buSzPts val="1100"/>
              <a:buChar char="➢"/>
            </a:pPr>
            <a:r>
              <a:rPr lang="en"/>
              <a:t>AWS, Azure, Google Cloud</a:t>
            </a:r>
            <a:endParaRPr/>
          </a:p>
        </p:txBody>
      </p:sp>
      <p:sp>
        <p:nvSpPr>
          <p:cNvPr id="331" name="Google Shape;331;p21"/>
          <p:cNvSpPr txBox="1"/>
          <p:nvPr/>
        </p:nvSpPr>
        <p:spPr>
          <a:xfrm>
            <a:off x="1309500" y="1496575"/>
            <a:ext cx="70305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Increasing ubiquity of computers requires increased ways to deliver relevant data along with channels that can handle higher load</a:t>
            </a:r>
            <a:endParaRPr>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