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3" r:id="rId8"/>
    <p:sldId id="264" r:id="rId9"/>
    <p:sldId id="268" r:id="rId10"/>
    <p:sldId id="269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Change value to reference</a:t>
            </a:r>
          </a:p>
          <a:p>
            <a:r>
              <a:rPr lang="en-US" dirty="0" smtClean="0"/>
              <a:t>Substitute Algorithm</a:t>
            </a:r>
          </a:p>
          <a:p>
            <a:r>
              <a:rPr lang="en-US" dirty="0" smtClean="0"/>
              <a:t>Replace conditional with </a:t>
            </a:r>
            <a:r>
              <a:rPr lang="en-US" dirty="0" err="1" smtClean="0"/>
              <a:t>polymorhpism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9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1413" y="6642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/>
              <a:t>Replace conditional with polymorphism - Example</a:t>
            </a:r>
            <a:endParaRPr lang="en-US" sz="3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17061" y="1108637"/>
            <a:ext cx="359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err="1"/>
              <a:t>EmployeeType</a:t>
            </a:r>
            <a:r>
              <a:rPr lang="en-US" sz="1600" dirty="0"/>
              <a:t>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abstract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 smtClean="0"/>
              <a:t>);</a:t>
            </a:r>
            <a:endParaRPr lang="en-US" sz="16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86137" y="1923689"/>
            <a:ext cx="9905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22767" y="1197394"/>
            <a:ext cx="3243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 Want: 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88522" y="4630443"/>
            <a:ext cx="3347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smtClean="0"/>
              <a:t>Manager...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/>
              <a:t>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return </a:t>
            </a:r>
            <a:r>
              <a:rPr lang="en-US" sz="1600" dirty="0" err="1"/>
              <a:t>emp.getMonthlySalary</a:t>
            </a:r>
            <a:r>
              <a:rPr lang="en-US" sz="1600" dirty="0" smtClean="0"/>
              <a:t>() + 	</a:t>
            </a:r>
            <a:r>
              <a:rPr lang="en-US" sz="1600" dirty="0" err="1" smtClean="0"/>
              <a:t>emp.getBonus</a:t>
            </a:r>
            <a:r>
              <a:rPr lang="en-US" sz="1600" dirty="0" smtClean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424649" y="2905705"/>
            <a:ext cx="65733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err="1"/>
              <a:t>EmployeeType</a:t>
            </a:r>
            <a:r>
              <a:rPr lang="en-US" sz="1600" dirty="0"/>
              <a:t>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/>
              <a:t>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switch (</a:t>
            </a:r>
            <a:r>
              <a:rPr lang="en-US" sz="1600" dirty="0" err="1"/>
              <a:t>getTypeCode</a:t>
            </a:r>
            <a:r>
              <a:rPr lang="en-US" sz="1600" dirty="0"/>
              <a:t>())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ENGINEER: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</a:t>
            </a:r>
            <a:r>
              <a:rPr lang="en-US" sz="1600" b="1" dirty="0"/>
              <a:t>throw new </a:t>
            </a:r>
            <a:r>
              <a:rPr lang="en-US" sz="1600" b="1" dirty="0" err="1"/>
              <a:t>RuntimeException</a:t>
            </a:r>
            <a:r>
              <a:rPr lang="en-US" sz="1600" b="1" dirty="0"/>
              <a:t> ("Should be being overridden");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SALESMAN</a:t>
            </a:r>
            <a:r>
              <a:rPr lang="en-US" sz="1600" dirty="0" smtClean="0"/>
              <a:t>:</a:t>
            </a:r>
          </a:p>
          <a:p>
            <a:r>
              <a:rPr lang="en-US" sz="1600" dirty="0"/>
              <a:t>	 </a:t>
            </a:r>
            <a:r>
              <a:rPr lang="en-US" sz="1600" dirty="0" smtClean="0"/>
              <a:t>    </a:t>
            </a:r>
            <a:r>
              <a:rPr lang="en-US" sz="1600" b="1" dirty="0" smtClean="0">
                <a:solidFill>
                  <a:schemeClr val="accent1"/>
                </a:solidFill>
              </a:rPr>
              <a:t>throw </a:t>
            </a:r>
            <a:r>
              <a:rPr lang="en-US" sz="1600" b="1" dirty="0">
                <a:solidFill>
                  <a:schemeClr val="accent1"/>
                </a:solidFill>
              </a:rPr>
              <a:t>new </a:t>
            </a:r>
            <a:r>
              <a:rPr lang="en-US" sz="1600" b="1" dirty="0" err="1">
                <a:solidFill>
                  <a:schemeClr val="accent1"/>
                </a:solidFill>
              </a:rPr>
              <a:t>RuntimeException</a:t>
            </a:r>
            <a:r>
              <a:rPr lang="en-US" sz="1600" b="1" dirty="0">
                <a:solidFill>
                  <a:schemeClr val="accent1"/>
                </a:solidFill>
              </a:rPr>
              <a:t> ("Should be being overridden</a:t>
            </a:r>
            <a:r>
              <a:rPr lang="en-US" sz="1600" b="1" dirty="0" smtClean="0">
                <a:solidFill>
                  <a:schemeClr val="accent1"/>
                </a:solidFill>
              </a:rPr>
              <a:t>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MANAGER</a:t>
            </a:r>
            <a:r>
              <a:rPr lang="en-US" sz="1600" dirty="0" smtClean="0"/>
              <a:t>:</a:t>
            </a:r>
            <a:br>
              <a:rPr lang="en-US" sz="1600" dirty="0" smtClean="0"/>
            </a:br>
            <a:r>
              <a:rPr lang="en-US" sz="1600" dirty="0" smtClean="0"/>
              <a:t>	     </a:t>
            </a:r>
            <a:r>
              <a:rPr lang="en-US" sz="1600" b="1" dirty="0">
                <a:solidFill>
                  <a:schemeClr val="accent1"/>
                </a:solidFill>
              </a:rPr>
              <a:t>throw new </a:t>
            </a:r>
            <a:r>
              <a:rPr lang="en-US" sz="1600" b="1" dirty="0" err="1">
                <a:solidFill>
                  <a:schemeClr val="accent1"/>
                </a:solidFill>
              </a:rPr>
              <a:t>RuntimeException</a:t>
            </a:r>
            <a:r>
              <a:rPr lang="en-US" sz="1600" b="1" dirty="0">
                <a:solidFill>
                  <a:schemeClr val="accent1"/>
                </a:solidFill>
              </a:rPr>
              <a:t> ("Should be being overridden</a:t>
            </a:r>
            <a:r>
              <a:rPr lang="en-US" sz="1600" b="1" dirty="0" smtClean="0">
                <a:solidFill>
                  <a:schemeClr val="accent1"/>
                </a:solidFill>
              </a:rPr>
              <a:t>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default: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throw new </a:t>
            </a:r>
            <a:r>
              <a:rPr lang="en-US" sz="1600" dirty="0" err="1"/>
              <a:t>RuntimeException</a:t>
            </a:r>
            <a:r>
              <a:rPr lang="en-US" sz="1600" dirty="0"/>
              <a:t>("Incorrect Employee");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}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sz="1600" dirty="0"/>
              <a:t>}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866031" y="2223651"/>
            <a:ext cx="1075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ADD</a:t>
            </a:r>
            <a:endParaRPr lang="en-US" sz="2800" b="1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6754484" y="2223651"/>
            <a:ext cx="1449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MODIFY</a:t>
            </a:r>
            <a:endParaRPr lang="en-US" sz="28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888522" y="2943318"/>
            <a:ext cx="47617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smtClean="0"/>
              <a:t>Salesman...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/>
              <a:t>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return </a:t>
            </a:r>
            <a:r>
              <a:rPr lang="en-US" sz="1600" dirty="0" err="1"/>
              <a:t>emp.getMonthlySalary</a:t>
            </a:r>
            <a:r>
              <a:rPr lang="en-US" sz="1600" dirty="0" smtClean="0"/>
              <a:t>() + 	</a:t>
            </a:r>
            <a:r>
              <a:rPr lang="en-US" sz="1600" dirty="0" err="1" smtClean="0"/>
              <a:t>emp.getCommission</a:t>
            </a:r>
            <a:r>
              <a:rPr lang="en-US" sz="1600" dirty="0" smtClean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endParaRPr lang="en-US" sz="1600" dirty="0"/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4028539" y="3347049"/>
            <a:ext cx="1846053" cy="11820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028538" y="5020573"/>
            <a:ext cx="18460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113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1413" y="66428"/>
            <a:ext cx="9905998" cy="1478570"/>
          </a:xfrm>
        </p:spPr>
        <p:txBody>
          <a:bodyPr>
            <a:normAutofit/>
          </a:bodyPr>
          <a:lstStyle/>
          <a:p>
            <a:r>
              <a:rPr lang="en-US" sz="3000" dirty="0"/>
              <a:t>Replace conditional with </a:t>
            </a:r>
            <a:r>
              <a:rPr lang="en-US" sz="3000" dirty="0" smtClean="0"/>
              <a:t>polymorphism - Benefit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973419" y="1441483"/>
            <a:ext cx="559128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EmployeeType</a:t>
            </a:r>
            <a:r>
              <a:rPr lang="en-US" sz="1400" dirty="0"/>
              <a:t>...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payAmount</a:t>
            </a:r>
            <a:r>
              <a:rPr lang="en-US" sz="1400" dirty="0"/>
              <a:t>(Employee </a:t>
            </a:r>
            <a:r>
              <a:rPr lang="en-US" sz="1400" dirty="0" err="1"/>
              <a:t>emp</a:t>
            </a:r>
            <a:r>
              <a:rPr lang="en-US" sz="1400" dirty="0"/>
              <a:t>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switch (</a:t>
            </a:r>
            <a:r>
              <a:rPr lang="en-US" sz="1400" dirty="0" err="1"/>
              <a:t>getTypeCode</a:t>
            </a:r>
            <a:r>
              <a:rPr lang="en-US" sz="1400" dirty="0"/>
              <a:t>())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case ENGINEER: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   </a:t>
            </a:r>
            <a:r>
              <a:rPr lang="en-US" sz="1400" b="1" dirty="0"/>
              <a:t>throw new </a:t>
            </a:r>
            <a:r>
              <a:rPr lang="en-US" sz="1400" b="1" dirty="0" err="1"/>
              <a:t>RuntimeException</a:t>
            </a:r>
            <a:r>
              <a:rPr lang="en-US" sz="1400" b="1" dirty="0"/>
              <a:t> ("Should be being overridden");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case SALESMAN</a:t>
            </a:r>
            <a:r>
              <a:rPr lang="en-US" sz="1400" dirty="0" smtClean="0"/>
              <a:t>:</a:t>
            </a:r>
          </a:p>
          <a:p>
            <a:r>
              <a:rPr lang="en-US" sz="1400" dirty="0"/>
              <a:t>	 </a:t>
            </a:r>
            <a:r>
              <a:rPr lang="en-US" sz="1400" dirty="0" smtClean="0"/>
              <a:t>    </a:t>
            </a:r>
            <a:r>
              <a:rPr lang="en-US" sz="1400" b="1" dirty="0" smtClean="0"/>
              <a:t>throw </a:t>
            </a:r>
            <a:r>
              <a:rPr lang="en-US" sz="1400" b="1" dirty="0"/>
              <a:t>new </a:t>
            </a:r>
            <a:r>
              <a:rPr lang="en-US" sz="1400" b="1" dirty="0" err="1"/>
              <a:t>RuntimeException</a:t>
            </a:r>
            <a:r>
              <a:rPr lang="en-US" sz="1400" b="1" dirty="0"/>
              <a:t> ("Should be being overridden</a:t>
            </a:r>
            <a:r>
              <a:rPr lang="en-US" sz="1400" b="1" dirty="0" smtClean="0"/>
              <a:t>");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case MANAGER</a:t>
            </a:r>
            <a:r>
              <a:rPr lang="en-US" sz="1400" dirty="0" smtClean="0"/>
              <a:t>:</a:t>
            </a:r>
            <a:br>
              <a:rPr lang="en-US" sz="1400" dirty="0" smtClean="0"/>
            </a:br>
            <a:r>
              <a:rPr lang="en-US" sz="1400" dirty="0" smtClean="0"/>
              <a:t>	     </a:t>
            </a:r>
            <a:r>
              <a:rPr lang="en-US" sz="1400" b="1" dirty="0"/>
              <a:t>throw new </a:t>
            </a:r>
            <a:r>
              <a:rPr lang="en-US" sz="1400" b="1" dirty="0" err="1"/>
              <a:t>RuntimeException</a:t>
            </a:r>
            <a:r>
              <a:rPr lang="en-US" sz="1400" b="1" dirty="0"/>
              <a:t> ("Should be being overridden</a:t>
            </a:r>
            <a:r>
              <a:rPr lang="en-US" sz="1400" b="1" dirty="0" smtClean="0"/>
              <a:t>");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default: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       throw new </a:t>
            </a:r>
            <a:r>
              <a:rPr lang="en-US" sz="1400" dirty="0" err="1"/>
              <a:t>RuntimeException</a:t>
            </a:r>
            <a:r>
              <a:rPr lang="en-US" sz="1400" dirty="0"/>
              <a:t>("Incorrect Employee");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}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}</a:t>
            </a:r>
            <a:endParaRPr lang="en-US" sz="1400" dirty="0"/>
          </a:p>
        </p:txBody>
      </p:sp>
      <p:sp>
        <p:nvSpPr>
          <p:cNvPr id="7" name="Right Brace 6"/>
          <p:cNvSpPr/>
          <p:nvPr/>
        </p:nvSpPr>
        <p:spPr>
          <a:xfrm>
            <a:off x="6133381" y="1441483"/>
            <a:ext cx="638355" cy="24426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90918" y="2303258"/>
            <a:ext cx="359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err="1"/>
              <a:t>EmployeeType</a:t>
            </a:r>
            <a:r>
              <a:rPr lang="en-US" sz="1600" dirty="0"/>
              <a:t>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abstract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 smtClean="0"/>
              <a:t>);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41413" y="4304582"/>
            <a:ext cx="9477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21691" y="5202909"/>
            <a:ext cx="3933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need to modify control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Higher cohesion, lower coupling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80265" y="5202908"/>
            <a:ext cx="4635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Reduces dependencies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Easier to update / add new employee types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86068" y="4463487"/>
            <a:ext cx="357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BENEFIT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0945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90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 smtClean="0"/>
              <a:t>Substitute algorithm -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987" y="1281782"/>
            <a:ext cx="5673456" cy="2633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What’s Wrong?</a:t>
            </a:r>
          </a:p>
          <a:p>
            <a:pPr lvl="1"/>
            <a:r>
              <a:rPr lang="en-US" dirty="0"/>
              <a:t>Hard to read</a:t>
            </a:r>
          </a:p>
          <a:p>
            <a:pPr lvl="1"/>
            <a:r>
              <a:rPr lang="en-US" dirty="0"/>
              <a:t>Tedious to Modify</a:t>
            </a:r>
          </a:p>
          <a:p>
            <a:pPr lvl="1"/>
            <a:r>
              <a:rPr lang="en-US" dirty="0" smtClean="0"/>
              <a:t>Lengthy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1526" y="1281782"/>
            <a:ext cx="44111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String </a:t>
            </a:r>
            <a:r>
              <a:rPr lang="en-US" sz="1600" dirty="0" err="1"/>
              <a:t>foundPerson</a:t>
            </a:r>
            <a:r>
              <a:rPr lang="en-US" sz="1600" dirty="0"/>
              <a:t>(String[] people){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for 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= 0; </a:t>
            </a:r>
            <a:r>
              <a:rPr lang="en-US" sz="1600" dirty="0" err="1"/>
              <a:t>i</a:t>
            </a:r>
            <a:r>
              <a:rPr lang="en-US" sz="1600" dirty="0"/>
              <a:t> &lt; </a:t>
            </a:r>
            <a:r>
              <a:rPr lang="en-US" sz="1600" dirty="0" err="1"/>
              <a:t>people.length</a:t>
            </a:r>
            <a:r>
              <a:rPr lang="en-US" sz="1600" dirty="0"/>
              <a:t>; </a:t>
            </a:r>
            <a:r>
              <a:rPr lang="en-US" sz="1600" dirty="0" err="1"/>
              <a:t>i</a:t>
            </a:r>
            <a:r>
              <a:rPr lang="en-US" sz="1600" dirty="0"/>
              <a:t>++)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(people[</a:t>
            </a:r>
            <a:r>
              <a:rPr lang="en-US" sz="1600" dirty="0" err="1"/>
              <a:t>i</a:t>
            </a:r>
            <a:r>
              <a:rPr lang="en-US" sz="1600" dirty="0"/>
              <a:t>].equals ("Don")){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"Don";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(people[</a:t>
            </a:r>
            <a:r>
              <a:rPr lang="en-US" sz="1600" dirty="0" err="1"/>
              <a:t>i</a:t>
            </a:r>
            <a:r>
              <a:rPr lang="en-US" sz="1600" dirty="0"/>
              <a:t>].equals ("John")){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"John";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(people[</a:t>
            </a:r>
            <a:r>
              <a:rPr lang="en-US" sz="1600" dirty="0" err="1"/>
              <a:t>i</a:t>
            </a:r>
            <a:r>
              <a:rPr lang="en-US" sz="1600" dirty="0"/>
              <a:t>].equals ("Kent")){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"Kent";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return "";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}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236899" y="1758241"/>
            <a:ext cx="1915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50967" y="1758241"/>
            <a:ext cx="0" cy="13974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/>
              <a:t>Substitute </a:t>
            </a:r>
            <a:r>
              <a:rPr lang="en-US" dirty="0" smtClean="0"/>
              <a:t>algorithm - Example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81761" y="4564243"/>
            <a:ext cx="6363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 String </a:t>
            </a:r>
            <a:r>
              <a:rPr lang="en-US" sz="1600" dirty="0" err="1"/>
              <a:t>foundPerson</a:t>
            </a:r>
            <a:r>
              <a:rPr lang="en-US" sz="1600" dirty="0"/>
              <a:t>(String[] people){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List candidates = </a:t>
            </a:r>
            <a:r>
              <a:rPr lang="en-US" sz="1600" dirty="0" err="1"/>
              <a:t>Arrays.asList</a:t>
            </a:r>
            <a:r>
              <a:rPr lang="en-US" sz="1600" dirty="0"/>
              <a:t>(new String[] {"Don", "John", "Kent"});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for 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</a:t>
            </a:r>
            <a:r>
              <a:rPr lang="en-US" sz="1600" dirty="0" err="1"/>
              <a:t>people.length</a:t>
            </a:r>
            <a:r>
              <a:rPr lang="en-US" sz="1600" dirty="0"/>
              <a:t>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</a:t>
            </a:r>
            <a:r>
              <a:rPr lang="en-US" sz="1600" dirty="0" err="1"/>
              <a:t>candidates.contains</a:t>
            </a:r>
            <a:r>
              <a:rPr lang="en-US" sz="1600" dirty="0"/>
              <a:t>(people[</a:t>
            </a:r>
            <a:r>
              <a:rPr lang="en-US" sz="1600" dirty="0" err="1"/>
              <a:t>i</a:t>
            </a:r>
            <a:r>
              <a:rPr lang="en-US" sz="1600" dirty="0"/>
              <a:t>]))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people[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return "";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}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811526" y="1281782"/>
            <a:ext cx="44111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String </a:t>
            </a:r>
            <a:r>
              <a:rPr lang="en-US" sz="1600" dirty="0" err="1"/>
              <a:t>foundPerson</a:t>
            </a:r>
            <a:r>
              <a:rPr lang="en-US" sz="1600" dirty="0"/>
              <a:t>(String[] people){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for 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= 0; </a:t>
            </a:r>
            <a:r>
              <a:rPr lang="en-US" sz="1600" dirty="0" err="1"/>
              <a:t>i</a:t>
            </a:r>
            <a:r>
              <a:rPr lang="en-US" sz="1600" dirty="0"/>
              <a:t> &lt; </a:t>
            </a:r>
            <a:r>
              <a:rPr lang="en-US" sz="1600" dirty="0" err="1"/>
              <a:t>people.length</a:t>
            </a:r>
            <a:r>
              <a:rPr lang="en-US" sz="1600" dirty="0"/>
              <a:t>; </a:t>
            </a:r>
            <a:r>
              <a:rPr lang="en-US" sz="1600" dirty="0" err="1"/>
              <a:t>i</a:t>
            </a:r>
            <a:r>
              <a:rPr lang="en-US" sz="1600" dirty="0"/>
              <a:t>++)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(people[</a:t>
            </a:r>
            <a:r>
              <a:rPr lang="en-US" sz="1600" dirty="0" err="1"/>
              <a:t>i</a:t>
            </a:r>
            <a:r>
              <a:rPr lang="en-US" sz="1600" dirty="0"/>
              <a:t>].equals ("Don")){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"Don";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(people[</a:t>
            </a:r>
            <a:r>
              <a:rPr lang="en-US" sz="1600" dirty="0" err="1"/>
              <a:t>i</a:t>
            </a:r>
            <a:r>
              <a:rPr lang="en-US" sz="1600" dirty="0"/>
              <a:t>].equals ("John")){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"John";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if (people[</a:t>
            </a:r>
            <a:r>
              <a:rPr lang="en-US" sz="1600" dirty="0" err="1"/>
              <a:t>i</a:t>
            </a:r>
            <a:r>
              <a:rPr lang="en-US" sz="1600" dirty="0"/>
              <a:t>].equals ("Kent")){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  return "Kent";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return "";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}</a:t>
            </a:r>
            <a:endParaRPr lang="en-US" sz="1600" dirty="0"/>
          </a:p>
        </p:txBody>
      </p:sp>
      <p:sp>
        <p:nvSpPr>
          <p:cNvPr id="9" name="Bent Arrow 8"/>
          <p:cNvSpPr/>
          <p:nvPr/>
        </p:nvSpPr>
        <p:spPr>
          <a:xfrm flipV="1">
            <a:off x="2242868" y="4821212"/>
            <a:ext cx="2070339" cy="96615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47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6288657" y="1689230"/>
            <a:ext cx="11214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68219" y="1689230"/>
            <a:ext cx="0" cy="1725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6213745" y="1281782"/>
            <a:ext cx="5673456" cy="2633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Shorter</a:t>
            </a:r>
            <a:endParaRPr lang="en-US" dirty="0"/>
          </a:p>
          <a:p>
            <a:pPr lvl="1"/>
            <a:r>
              <a:rPr lang="en-US" dirty="0" smtClean="0"/>
              <a:t>Easier to Read</a:t>
            </a:r>
            <a:endParaRPr lang="en-US" dirty="0"/>
          </a:p>
          <a:p>
            <a:pPr lvl="1"/>
            <a:r>
              <a:rPr lang="en-US" dirty="0" smtClean="0"/>
              <a:t>Add people by changing list</a:t>
            </a:r>
          </a:p>
          <a:p>
            <a:pPr lvl="2"/>
            <a:r>
              <a:rPr lang="en-US" dirty="0" smtClean="0"/>
              <a:t>No need to change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6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 smtClean="0"/>
              <a:t>Change value to reference - Motivation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1193" y="1739617"/>
            <a:ext cx="36548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class Customer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public Customer (String name)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_name = name;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}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public String </a:t>
            </a:r>
            <a:r>
              <a:rPr lang="en-US" sz="1400" dirty="0" err="1"/>
              <a:t>getName</a:t>
            </a:r>
            <a:r>
              <a:rPr lang="en-US" sz="1400" dirty="0"/>
              <a:t>()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return _name;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}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private final String _name;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}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263618" y="4031989"/>
            <a:ext cx="483079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class Order...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public Order (String </a:t>
            </a:r>
            <a:r>
              <a:rPr lang="en-US" sz="1400" dirty="0" err="1"/>
              <a:t>customerName</a:t>
            </a:r>
            <a:r>
              <a:rPr lang="en-US" sz="1400" dirty="0"/>
              <a:t>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_customer = new Customer(</a:t>
            </a:r>
            <a:r>
              <a:rPr lang="en-US" sz="1400" dirty="0" err="1"/>
              <a:t>customerName</a:t>
            </a:r>
            <a:r>
              <a:rPr lang="en-US" sz="1400" dirty="0"/>
              <a:t>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}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public void </a:t>
            </a:r>
            <a:r>
              <a:rPr lang="en-US" sz="1400" dirty="0" err="1"/>
              <a:t>setCustomer</a:t>
            </a:r>
            <a:r>
              <a:rPr lang="en-US" sz="1400" dirty="0"/>
              <a:t>(String </a:t>
            </a:r>
            <a:r>
              <a:rPr lang="en-US" sz="1400" dirty="0" err="1"/>
              <a:t>customerName</a:t>
            </a:r>
            <a:r>
              <a:rPr lang="en-US" sz="1400" dirty="0"/>
              <a:t>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_customer = new Customer(</a:t>
            </a:r>
            <a:r>
              <a:rPr lang="en-US" sz="1400" dirty="0" err="1"/>
              <a:t>customerName</a:t>
            </a:r>
            <a:r>
              <a:rPr lang="en-US" sz="1400" dirty="0"/>
              <a:t>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}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public String </a:t>
            </a:r>
            <a:r>
              <a:rPr lang="en-US" sz="1400" dirty="0" err="1"/>
              <a:t>getCustomerName</a:t>
            </a:r>
            <a:r>
              <a:rPr lang="en-US" sz="1400" dirty="0"/>
              <a:t>() {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    return _</a:t>
            </a:r>
            <a:r>
              <a:rPr lang="en-US" sz="1400" dirty="0" err="1"/>
              <a:t>customer.getName</a:t>
            </a:r>
            <a:r>
              <a:rPr lang="en-US" sz="1400" dirty="0"/>
              <a:t>();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}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  private Customer _customer;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4411" y="3695125"/>
            <a:ext cx="4756636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private static </a:t>
            </a:r>
            <a:r>
              <a:rPr lang="en-US" sz="1500" dirty="0" err="1"/>
              <a:t>int</a:t>
            </a:r>
            <a:r>
              <a:rPr lang="en-US" sz="1500" dirty="0"/>
              <a:t> </a:t>
            </a:r>
            <a:r>
              <a:rPr lang="en-US" sz="1500" dirty="0" err="1"/>
              <a:t>numberOfOrdersFor</a:t>
            </a:r>
            <a:r>
              <a:rPr lang="en-US" sz="1500" dirty="0"/>
              <a:t>(Collection orders, </a:t>
            </a:r>
            <a:r>
              <a:rPr lang="en-US" sz="1500" dirty="0" smtClean="0"/>
              <a:t>  String </a:t>
            </a:r>
            <a:r>
              <a:rPr lang="en-US" sz="1500" dirty="0"/>
              <a:t>customer) {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</a:t>
            </a:r>
            <a:r>
              <a:rPr lang="en-US" sz="1500" dirty="0" err="1"/>
              <a:t>int</a:t>
            </a:r>
            <a:r>
              <a:rPr lang="en-US" sz="1500" dirty="0"/>
              <a:t> result = 0;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Iterator </a:t>
            </a:r>
            <a:r>
              <a:rPr lang="en-US" sz="1500" dirty="0" err="1"/>
              <a:t>iter</a:t>
            </a:r>
            <a:r>
              <a:rPr lang="en-US" sz="1500" dirty="0"/>
              <a:t> = </a:t>
            </a:r>
            <a:r>
              <a:rPr lang="en-US" sz="1500" dirty="0" err="1"/>
              <a:t>orders.iterator</a:t>
            </a:r>
            <a:r>
              <a:rPr lang="en-US" sz="1500" dirty="0"/>
              <a:t>();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while (</a:t>
            </a:r>
            <a:r>
              <a:rPr lang="en-US" sz="1500" dirty="0" err="1"/>
              <a:t>iter.hasNext</a:t>
            </a:r>
            <a:r>
              <a:rPr lang="en-US" sz="1500" dirty="0"/>
              <a:t>()) {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    Order each = (Order) </a:t>
            </a:r>
            <a:r>
              <a:rPr lang="en-US" sz="1500" dirty="0" err="1"/>
              <a:t>iter.next</a:t>
            </a:r>
            <a:r>
              <a:rPr lang="en-US" sz="1500" dirty="0"/>
              <a:t>();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    if (</a:t>
            </a:r>
            <a:r>
              <a:rPr lang="en-US" sz="1500" dirty="0" err="1"/>
              <a:t>each.getCustomerName</a:t>
            </a:r>
            <a:r>
              <a:rPr lang="en-US" sz="1500" dirty="0"/>
              <a:t>().equals(customer)) </a:t>
            </a:r>
            <a:r>
              <a:rPr lang="en-US" sz="1500" dirty="0" smtClean="0"/>
              <a:t>		  	    result</a:t>
            </a:r>
            <a:r>
              <a:rPr lang="en-US" sz="1500" dirty="0"/>
              <a:t>++;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}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    return result;</a:t>
            </a:r>
            <a:r>
              <a:rPr lang="en-US" sz="1500" dirty="0"/>
              <a:t/>
            </a:r>
            <a:br>
              <a:rPr lang="en-US" sz="1500" dirty="0"/>
            </a:br>
            <a:r>
              <a:rPr lang="en-US" sz="1500" dirty="0"/>
              <a:t>}</a:t>
            </a:r>
            <a:endParaRPr lang="en-US" sz="15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296619" y="1478570"/>
            <a:ext cx="0" cy="4848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54936" y="1110365"/>
            <a:ext cx="353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/>
              <a:t>Classes</a:t>
            </a:r>
            <a:endParaRPr lang="en-US" sz="240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7319739" y="1016905"/>
            <a:ext cx="353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Problems</a:t>
            </a:r>
            <a:endParaRPr lang="en-US" sz="2400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6094411" y="1661746"/>
            <a:ext cx="4852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new order creates a new customer object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customer can have many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lot of wasteful storage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692229" y="2790449"/>
            <a:ext cx="51588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754082" y="2949554"/>
            <a:ext cx="353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Client Code Example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3162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 smtClean="0"/>
              <a:t>Change value to reference -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07903" y="1232348"/>
            <a:ext cx="5227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Load customers from DB in advance</a:t>
            </a:r>
            <a:endParaRPr lang="en-US" sz="2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41412" y="1949570"/>
            <a:ext cx="522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private static Dictionary _instances = new </a:t>
            </a:r>
            <a:r>
              <a:rPr lang="en-US" dirty="0" err="1"/>
              <a:t>Hashtable</a:t>
            </a:r>
            <a:r>
              <a:rPr lang="en-US" dirty="0"/>
              <a:t>();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1412" y="2543681"/>
            <a:ext cx="62427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Customer</a:t>
            </a:r>
            <a:r>
              <a:rPr lang="en-US" sz="1600" dirty="0" smtClean="0"/>
              <a:t>...</a:t>
            </a:r>
          </a:p>
          <a:p>
            <a:r>
              <a:rPr lang="en-US" sz="1600" dirty="0"/>
              <a:t> </a:t>
            </a:r>
            <a:r>
              <a:rPr lang="en-US" sz="1600" dirty="0" smtClean="0"/>
              <a:t> </a:t>
            </a:r>
            <a:r>
              <a:rPr lang="en-US" sz="1600" b="1" dirty="0" smtClean="0"/>
              <a:t>private</a:t>
            </a:r>
            <a:r>
              <a:rPr lang="en-US" sz="1600" dirty="0"/>
              <a:t> Customer (String name)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smtClean="0"/>
              <a:t> </a:t>
            </a:r>
            <a:r>
              <a:rPr lang="en-US" sz="1600" dirty="0"/>
              <a:t>   _name = name;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smtClean="0"/>
              <a:t> 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static void </a:t>
            </a:r>
            <a:r>
              <a:rPr lang="en-US" sz="1600" dirty="0" err="1"/>
              <a:t>loadCustomers</a:t>
            </a:r>
            <a:r>
              <a:rPr lang="en-US" sz="1600" dirty="0"/>
              <a:t>()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new Customer ("Lemon Car Hire").store();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new Customer ("Associated Coffee Machines").store();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new Customer ("Bilston Gasworks").store();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private void store()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_</a:t>
            </a:r>
            <a:r>
              <a:rPr lang="en-US" sz="1600" dirty="0" err="1"/>
              <a:t>instances.put</a:t>
            </a:r>
            <a:r>
              <a:rPr lang="en-US" sz="1600" dirty="0"/>
              <a:t>(</a:t>
            </a:r>
            <a:r>
              <a:rPr lang="en-US" sz="1600" dirty="0" err="1"/>
              <a:t>this.getName</a:t>
            </a:r>
            <a:r>
              <a:rPr lang="en-US" sz="1600" dirty="0"/>
              <a:t>(), this);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smtClean="0"/>
              <a:t>}</a:t>
            </a:r>
          </a:p>
          <a:p>
            <a:endParaRPr lang="en-US" sz="1600" dirty="0"/>
          </a:p>
          <a:p>
            <a:r>
              <a:rPr lang="en-US" sz="1600" dirty="0"/>
              <a:t>public static Customer </a:t>
            </a:r>
            <a:r>
              <a:rPr lang="en-US" sz="1600" b="1" dirty="0" err="1"/>
              <a:t>getNamed</a:t>
            </a:r>
            <a:r>
              <a:rPr lang="en-US" sz="1600" dirty="0"/>
              <a:t> (String name)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return (Customer) _</a:t>
            </a:r>
            <a:r>
              <a:rPr lang="en-US" sz="1600" dirty="0" err="1"/>
              <a:t>instances.get</a:t>
            </a:r>
            <a:r>
              <a:rPr lang="en-US" sz="1600" dirty="0"/>
              <a:t>(name);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814867" y="2041745"/>
            <a:ext cx="475315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a hash table to store/retrieve customers</a:t>
            </a:r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Private constructor to disallow new customer creation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Factory method to handle customer creation</a:t>
            </a:r>
          </a:p>
          <a:p>
            <a:r>
              <a:rPr lang="en-US" sz="1600" dirty="0" smtClean="0"/>
              <a:t>	</a:t>
            </a:r>
            <a:r>
              <a:rPr lang="en-US" sz="1400" dirty="0" smtClean="0"/>
              <a:t>SHOULD be from DB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explicit code for example</a:t>
            </a:r>
            <a:endParaRPr lang="en-US" sz="1400" dirty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Store existing customers in </a:t>
            </a:r>
            <a:r>
              <a:rPr lang="en-US" sz="1600" dirty="0" err="1" smtClean="0"/>
              <a:t>hashtable</a:t>
            </a:r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Return the instance (reference) of customer with “name” </a:t>
            </a:r>
          </a:p>
        </p:txBody>
      </p:sp>
      <p:cxnSp>
        <p:nvCxnSpPr>
          <p:cNvPr id="10" name="Straight Arrow Connector 9"/>
          <p:cNvCxnSpPr>
            <a:endCxn id="6" idx="3"/>
          </p:cNvCxnSpPr>
          <p:nvPr/>
        </p:nvCxnSpPr>
        <p:spPr>
          <a:xfrm flipH="1" flipV="1">
            <a:off x="6369020" y="2134236"/>
            <a:ext cx="445847" cy="482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408102" y="2941608"/>
            <a:ext cx="2320505" cy="17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08098" y="3683479"/>
            <a:ext cx="23291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408102" y="4908430"/>
            <a:ext cx="23205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477774" y="5874589"/>
            <a:ext cx="12594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84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r>
              <a:rPr lang="en-US" dirty="0" smtClean="0"/>
              <a:t>Change value to reference - Benefit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7697" y="3566163"/>
            <a:ext cx="93337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Customer class can reference existing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Many orders can reference the same customer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If a customer has a data change, the orders will not have to get new data or create new data. The referenced object changes for the orders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62973" y="1478570"/>
            <a:ext cx="53656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 Order {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public Order (String customer) {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_customer = </a:t>
            </a:r>
            <a:r>
              <a:rPr lang="en-US" dirty="0" err="1" smtClean="0"/>
              <a:t>Customer.getNamed</a:t>
            </a:r>
            <a:r>
              <a:rPr lang="en-US" dirty="0" smtClean="0"/>
              <a:t>(customer</a:t>
            </a:r>
            <a:r>
              <a:rPr lang="en-US" dirty="0"/>
              <a:t>);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  <a:endParaRPr lang="en-US" dirty="0"/>
          </a:p>
        </p:txBody>
      </p:sp>
      <p:cxnSp>
        <p:nvCxnSpPr>
          <p:cNvPr id="18" name="Elbow Connector 17"/>
          <p:cNvCxnSpPr/>
          <p:nvPr/>
        </p:nvCxnSpPr>
        <p:spPr>
          <a:xfrm rot="10800000">
            <a:off x="5805580" y="2216992"/>
            <a:ext cx="1630391" cy="1603367"/>
          </a:xfrm>
          <a:prstGeom prst="bentConnector3">
            <a:avLst>
              <a:gd name="adj1" fmla="val -208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1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6428"/>
            <a:ext cx="9905998" cy="1478570"/>
          </a:xfrm>
        </p:spPr>
        <p:txBody>
          <a:bodyPr>
            <a:normAutofit/>
          </a:bodyPr>
          <a:lstStyle/>
          <a:p>
            <a:r>
              <a:rPr lang="en-US" sz="3000" dirty="0"/>
              <a:t>Replace conditional with </a:t>
            </a:r>
            <a:r>
              <a:rPr lang="en-US" sz="3000" dirty="0" smtClean="0"/>
              <a:t>polymorphism - motivation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137" y="1777042"/>
            <a:ext cx="4836693" cy="3541714"/>
          </a:xfrm>
        </p:spPr>
        <p:txBody>
          <a:bodyPr/>
          <a:lstStyle/>
          <a:p>
            <a:r>
              <a:rPr lang="en-US" sz="2000" dirty="0" smtClean="0"/>
              <a:t>Avoid </a:t>
            </a:r>
            <a:r>
              <a:rPr lang="en-US" sz="2000" dirty="0"/>
              <a:t>writing an explicit conditional when you have objects whose behavior varies depending on their types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you want to add a new Employee Type subclass you have to find and update all the conditionals</a:t>
            </a:r>
          </a:p>
          <a:p>
            <a:r>
              <a:rPr lang="en-US" sz="2000" dirty="0" smtClean="0"/>
              <a:t>Avoid high coupling between Employee Type and sub classes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818" y="1932314"/>
            <a:ext cx="5348378" cy="320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3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115" y="1222944"/>
            <a:ext cx="5716588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class </a:t>
            </a:r>
            <a:r>
              <a:rPr lang="en-US" sz="1600" dirty="0" err="1" smtClean="0"/>
              <a:t>EmployeeType</a:t>
            </a:r>
            <a:r>
              <a:rPr lang="en-US" sz="1600" dirty="0" smtClean="0"/>
              <a:t>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 smtClean="0"/>
              <a:t>payAmount</a:t>
            </a:r>
            <a:r>
              <a:rPr lang="en-US" sz="1600" dirty="0" smtClean="0"/>
              <a:t>(Employee </a:t>
            </a:r>
            <a:r>
              <a:rPr lang="en-US" sz="1600" dirty="0" err="1" smtClean="0"/>
              <a:t>emp</a:t>
            </a:r>
            <a:r>
              <a:rPr lang="en-US" sz="1600" dirty="0" smtClean="0"/>
              <a:t>) </a:t>
            </a:r>
            <a:r>
              <a:rPr lang="en-US" sz="1600" dirty="0"/>
              <a:t>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switch (</a:t>
            </a:r>
            <a:r>
              <a:rPr lang="en-US" sz="1600" dirty="0" err="1"/>
              <a:t>getTypeCode</a:t>
            </a:r>
            <a:r>
              <a:rPr lang="en-US" sz="1600" dirty="0"/>
              <a:t>())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ENGINEER: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return </a:t>
            </a:r>
            <a:r>
              <a:rPr lang="en-US" sz="1600" dirty="0" err="1"/>
              <a:t>emp.getMonthlySalary</a:t>
            </a:r>
            <a:r>
              <a:rPr lang="en-US" sz="1600" dirty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SALESMAN: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return </a:t>
            </a:r>
            <a:r>
              <a:rPr lang="en-US" sz="1600" dirty="0" err="1"/>
              <a:t>emp.getMonthlySalary</a:t>
            </a:r>
            <a:r>
              <a:rPr lang="en-US" sz="1600" dirty="0"/>
              <a:t>() + </a:t>
            </a:r>
            <a:r>
              <a:rPr lang="en-US" sz="1600" dirty="0" err="1"/>
              <a:t>emp.getCommission</a:t>
            </a:r>
            <a:r>
              <a:rPr lang="en-US" sz="1600" dirty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MANAGER: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return </a:t>
            </a:r>
            <a:r>
              <a:rPr lang="en-US" sz="1600" dirty="0" err="1"/>
              <a:t>emp.getMonthlySalary</a:t>
            </a:r>
            <a:r>
              <a:rPr lang="en-US" sz="1600" dirty="0"/>
              <a:t>() + </a:t>
            </a:r>
            <a:r>
              <a:rPr lang="en-US" sz="1600" dirty="0" err="1"/>
              <a:t>emp.getBonus</a:t>
            </a:r>
            <a:r>
              <a:rPr lang="en-US" sz="1600" dirty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default: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throw new </a:t>
            </a:r>
            <a:r>
              <a:rPr lang="en-US" sz="1600" dirty="0" err="1"/>
              <a:t>RuntimeException</a:t>
            </a:r>
            <a:r>
              <a:rPr lang="en-US" sz="1600" dirty="0"/>
              <a:t>("Incorrect Employee");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1413" y="6642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/>
              <a:t>Replace conditional with polymorphism - Example</a:t>
            </a:r>
            <a:endParaRPr lang="en-US" sz="3000" dirty="0"/>
          </a:p>
        </p:txBody>
      </p:sp>
      <p:sp>
        <p:nvSpPr>
          <p:cNvPr id="6" name="Right Arrow 5"/>
          <p:cNvSpPr/>
          <p:nvPr/>
        </p:nvSpPr>
        <p:spPr>
          <a:xfrm flipH="1">
            <a:off x="4589253" y="2421080"/>
            <a:ext cx="2475785" cy="345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H="1">
            <a:off x="6392178" y="3007242"/>
            <a:ext cx="672860" cy="345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5934974" y="3609651"/>
            <a:ext cx="1130064" cy="345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7177183" y="2489656"/>
            <a:ext cx="379562" cy="1332346"/>
          </a:xfrm>
          <a:prstGeom prst="rightBrace">
            <a:avLst>
              <a:gd name="adj1" fmla="val 45456"/>
              <a:gd name="adj2" fmla="val 493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30863" y="2567730"/>
            <a:ext cx="4244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Different calculation for each paycheck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Coupling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Let subclasses override </a:t>
            </a:r>
            <a:r>
              <a:rPr lang="en-US" dirty="0" err="1" smtClean="0"/>
              <a:t>payAmount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2" y="5508713"/>
            <a:ext cx="443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 </a:t>
            </a:r>
            <a:r>
              <a:rPr lang="en-US" dirty="0" err="1"/>
              <a:t>EmployeeType</a:t>
            </a:r>
            <a:r>
              <a:rPr lang="en-US" dirty="0"/>
              <a:t>...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dirty="0" smtClean="0"/>
              <a:t> abstract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payAmount</a:t>
            </a:r>
            <a:r>
              <a:rPr lang="en-US" dirty="0"/>
              <a:t>(Employee </a:t>
            </a:r>
            <a:r>
              <a:rPr lang="en-US" dirty="0" err="1"/>
              <a:t>emp</a:t>
            </a:r>
            <a:r>
              <a:rPr lang="en-US" dirty="0" smtClean="0"/>
              <a:t>);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141413" y="5115463"/>
            <a:ext cx="9905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85076" y="5638162"/>
            <a:ext cx="3243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Want: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17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141413" y="6642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/>
              <a:t>Replace conditional with polymorphism - Example</a:t>
            </a:r>
            <a:endParaRPr lang="en-US" sz="3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17061" y="1108637"/>
            <a:ext cx="359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err="1"/>
              <a:t>EmployeeType</a:t>
            </a:r>
            <a:r>
              <a:rPr lang="en-US" sz="1600" dirty="0"/>
              <a:t>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abstract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 smtClean="0"/>
              <a:t>);</a:t>
            </a:r>
            <a:endParaRPr lang="en-US" sz="16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86137" y="1923689"/>
            <a:ext cx="9905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22767" y="1197394"/>
            <a:ext cx="3243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We Want: 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019278" y="2927337"/>
            <a:ext cx="3249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Employee...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return _</a:t>
            </a:r>
            <a:r>
              <a:rPr lang="en-US" sz="1600" dirty="0" err="1"/>
              <a:t>type.payAmount</a:t>
            </a:r>
            <a:r>
              <a:rPr lang="en-US" sz="1600" dirty="0"/>
              <a:t>(this);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888523" y="4641011"/>
            <a:ext cx="3347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Engineer...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/>
              <a:t>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return </a:t>
            </a:r>
            <a:r>
              <a:rPr lang="en-US" sz="1600" dirty="0" err="1"/>
              <a:t>emp.getMonthlySalary</a:t>
            </a:r>
            <a:r>
              <a:rPr lang="en-US" sz="1600" dirty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}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917061" y="2899750"/>
            <a:ext cx="65733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 </a:t>
            </a:r>
            <a:r>
              <a:rPr lang="en-US" sz="1600" dirty="0" err="1"/>
              <a:t>EmployeeType</a:t>
            </a:r>
            <a:r>
              <a:rPr lang="en-US" sz="1600" dirty="0"/>
              <a:t>...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payAmount</a:t>
            </a:r>
            <a:r>
              <a:rPr lang="en-US" sz="1600" dirty="0"/>
              <a:t>(Employee </a:t>
            </a:r>
            <a:r>
              <a:rPr lang="en-US" sz="1600" dirty="0" err="1"/>
              <a:t>emp</a:t>
            </a:r>
            <a:r>
              <a:rPr lang="en-US" sz="1600" dirty="0"/>
              <a:t>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switch (</a:t>
            </a:r>
            <a:r>
              <a:rPr lang="en-US" sz="1600" dirty="0" err="1"/>
              <a:t>getTypeCode</a:t>
            </a:r>
            <a:r>
              <a:rPr lang="en-US" sz="1600" dirty="0"/>
              <a:t>()) {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ENGINEER: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</a:t>
            </a:r>
            <a:r>
              <a:rPr lang="en-US" sz="1600" b="1" dirty="0">
                <a:solidFill>
                  <a:schemeClr val="accent1"/>
                </a:solidFill>
              </a:rPr>
              <a:t>throw new </a:t>
            </a:r>
            <a:r>
              <a:rPr lang="en-US" sz="1600" b="1" dirty="0" err="1">
                <a:solidFill>
                  <a:schemeClr val="accent1"/>
                </a:solidFill>
              </a:rPr>
              <a:t>RuntimeException</a:t>
            </a:r>
            <a:r>
              <a:rPr lang="en-US" sz="1600" b="1" dirty="0">
                <a:solidFill>
                  <a:schemeClr val="accent1"/>
                </a:solidFill>
              </a:rPr>
              <a:t> ("Should be being overridden");</a:t>
            </a:r>
            <a:r>
              <a:rPr lang="en-US" sz="1600" dirty="0">
                <a:solidFill>
                  <a:schemeClr val="accent1"/>
                </a:solidFill>
              </a:rPr>
              <a:t/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/>
              <a:t>          case SALESMAN: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return </a:t>
            </a:r>
            <a:r>
              <a:rPr lang="en-US" sz="1600" dirty="0" err="1"/>
              <a:t>emp.getMonthlySalary</a:t>
            </a:r>
            <a:r>
              <a:rPr lang="en-US" sz="1600" dirty="0"/>
              <a:t>() + </a:t>
            </a:r>
            <a:r>
              <a:rPr lang="en-US" sz="1600" dirty="0" err="1"/>
              <a:t>emp.getCommission</a:t>
            </a:r>
            <a:r>
              <a:rPr lang="en-US" sz="1600" dirty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case MANAGER: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return </a:t>
            </a:r>
            <a:r>
              <a:rPr lang="en-US" sz="1600" dirty="0" err="1"/>
              <a:t>emp.getMonthlySalary</a:t>
            </a:r>
            <a:r>
              <a:rPr lang="en-US" sz="1600" dirty="0"/>
              <a:t>() + </a:t>
            </a:r>
            <a:r>
              <a:rPr lang="en-US" sz="1600" dirty="0" err="1"/>
              <a:t>emp.getBonus</a:t>
            </a:r>
            <a:r>
              <a:rPr lang="en-US" sz="1600" dirty="0"/>
              <a:t>();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default: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       throw new </a:t>
            </a:r>
            <a:r>
              <a:rPr lang="en-US" sz="1600" dirty="0" err="1"/>
              <a:t>RuntimeException</a:t>
            </a:r>
            <a:r>
              <a:rPr lang="en-US" sz="1600" dirty="0"/>
              <a:t>("Incorrect Employee");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      }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</a:t>
            </a:r>
            <a:r>
              <a:rPr lang="en-US" sz="1600" dirty="0"/>
              <a:t>}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866031" y="2223651"/>
            <a:ext cx="1075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ADD</a:t>
            </a:r>
            <a:endParaRPr lang="en-US" sz="2800" b="1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6754484" y="2223651"/>
            <a:ext cx="1449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MODIFY</a:t>
            </a:r>
            <a:endParaRPr lang="en-US" sz="2800" b="1" u="sng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941608" y="3329796"/>
            <a:ext cx="19754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rot="10800000" flipV="1">
            <a:off x="4097547" y="4063066"/>
            <a:ext cx="1327102" cy="10092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887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407</TotalTime>
  <Words>355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Refactoring</vt:lpstr>
      <vt:lpstr>Substitute algorithm - Motivation</vt:lpstr>
      <vt:lpstr>Substitute algorithm - Example </vt:lpstr>
      <vt:lpstr>Change value to reference - Motivation</vt:lpstr>
      <vt:lpstr>Change value to reference - Example</vt:lpstr>
      <vt:lpstr>Change value to reference - Benefit</vt:lpstr>
      <vt:lpstr>Replace conditional with polymorphism - motivation</vt:lpstr>
      <vt:lpstr>PowerPoint Presentation</vt:lpstr>
      <vt:lpstr>PowerPoint Presentation</vt:lpstr>
      <vt:lpstr>PowerPoint Presentation</vt:lpstr>
      <vt:lpstr>Replace conditional with polymorphism - Benefit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</dc:title>
  <dc:creator>Zachary Hinson</dc:creator>
  <cp:lastModifiedBy>Zachary Hinson</cp:lastModifiedBy>
  <cp:revision>20</cp:revision>
  <dcterms:created xsi:type="dcterms:W3CDTF">2015-10-28T13:31:18Z</dcterms:created>
  <dcterms:modified xsi:type="dcterms:W3CDTF">2015-10-28T20:18:55Z</dcterms:modified>
</cp:coreProperties>
</file>