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68" r:id="rId4"/>
    <p:sldId id="275" r:id="rId5"/>
    <p:sldId id="260" r:id="rId6"/>
    <p:sldId id="276" r:id="rId7"/>
    <p:sldId id="258" r:id="rId8"/>
    <p:sldId id="271" r:id="rId9"/>
    <p:sldId id="266" r:id="rId10"/>
    <p:sldId id="272" r:id="rId11"/>
    <p:sldId id="273" r:id="rId12"/>
    <p:sldId id="274" r:id="rId13"/>
    <p:sldId id="265" r:id="rId14"/>
    <p:sldId id="263" r:id="rId15"/>
    <p:sldId id="26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>
        <p:scale>
          <a:sx n="50" d="100"/>
          <a:sy n="50" d="100"/>
        </p:scale>
        <p:origin x="332" y="108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B38C-6560-4911-AEDF-F4F1AE9DA8C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80AE-392E-427B-8217-8B911F25744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439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B38C-6560-4911-AEDF-F4F1AE9DA8C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80AE-392E-427B-8217-8B911F257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89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B38C-6560-4911-AEDF-F4F1AE9DA8C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80AE-392E-427B-8217-8B911F257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410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B38C-6560-4911-AEDF-F4F1AE9DA8C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80AE-392E-427B-8217-8B911F257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2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B38C-6560-4911-AEDF-F4F1AE9DA8C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80AE-392E-427B-8217-8B911F25744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705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B38C-6560-4911-AEDF-F4F1AE9DA8C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80AE-392E-427B-8217-8B911F257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51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B38C-6560-4911-AEDF-F4F1AE9DA8C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80AE-392E-427B-8217-8B911F257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800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B38C-6560-4911-AEDF-F4F1AE9DA8C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80AE-392E-427B-8217-8B911F257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7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B38C-6560-4911-AEDF-F4F1AE9DA8C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80AE-392E-427B-8217-8B911F257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811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876B38C-6560-4911-AEDF-F4F1AE9DA8C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4D80AE-392E-427B-8217-8B911F257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76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B38C-6560-4911-AEDF-F4F1AE9DA8C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80AE-392E-427B-8217-8B911F257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4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876B38C-6560-4911-AEDF-F4F1AE9DA8C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4D80AE-392E-427B-8217-8B911F25744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117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Extract Subclass, Extract Superclass and Extract Hierarchy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Ryan Meyer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07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838200" y="3094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Remove the extracted lines and extend the subclasses: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06826" y="1815499"/>
            <a:ext cx="2847975" cy="4342610"/>
          </a:xfrm>
        </p:spPr>
        <p:txBody>
          <a:bodyPr numCol="1">
            <a:normAutofit fontScale="85000" lnSpcReduction="20000"/>
          </a:bodyPr>
          <a:lstStyle/>
          <a:p>
            <a:pPr marL="0" indent="0">
              <a:buNone/>
            </a:pPr>
            <a:r>
              <a:rPr lang="en-US" sz="1300" dirty="0"/>
              <a:t>Class Department{</a:t>
            </a:r>
          </a:p>
          <a:p>
            <a:pPr marL="457200" lvl="1" indent="0">
              <a:buNone/>
            </a:pPr>
            <a:r>
              <a:rPr lang="en-US" sz="1300" dirty="0"/>
              <a:t>…</a:t>
            </a:r>
          </a:p>
          <a:p>
            <a:pPr marL="457200" lvl="1" indent="0">
              <a:buNone/>
            </a:pPr>
            <a:r>
              <a:rPr lang="en-US" sz="1300" dirty="0"/>
              <a:t>private string Name;</a:t>
            </a:r>
          </a:p>
          <a:p>
            <a:pPr marL="457200" lvl="1" indent="0">
              <a:buNone/>
            </a:pPr>
            <a:r>
              <a:rPr lang="en-US" sz="1300" dirty="0"/>
              <a:t>private int Cost;</a:t>
            </a:r>
          </a:p>
          <a:p>
            <a:pPr marL="457200" lvl="1" indent="0">
              <a:buNone/>
            </a:pPr>
            <a:r>
              <a:rPr lang="en-US" sz="1300" dirty="0"/>
              <a:t>private List </a:t>
            </a:r>
            <a:r>
              <a:rPr lang="en-US" sz="1300" dirty="0" err="1"/>
              <a:t>Personel</a:t>
            </a:r>
            <a:r>
              <a:rPr lang="en-US" sz="1300" dirty="0"/>
              <a:t>;</a:t>
            </a:r>
          </a:p>
          <a:p>
            <a:pPr marL="457200" lvl="1" indent="0">
              <a:buNone/>
            </a:pPr>
            <a:r>
              <a:rPr lang="en-US" sz="1300" dirty="0"/>
              <a:t>public Department(…){</a:t>
            </a:r>
          </a:p>
          <a:p>
            <a:pPr marL="457200" lvl="1" indent="0">
              <a:buNone/>
            </a:pPr>
            <a:r>
              <a:rPr lang="en-US" sz="1300" dirty="0"/>
              <a:t>	…</a:t>
            </a:r>
          </a:p>
          <a:p>
            <a:pPr marL="457200" lvl="1" indent="0">
              <a:buNone/>
            </a:pPr>
            <a:r>
              <a:rPr lang="en-US" sz="1300" dirty="0"/>
              <a:t>}</a:t>
            </a:r>
          </a:p>
          <a:p>
            <a:pPr marL="457200" lvl="1" indent="0">
              <a:buNone/>
            </a:pPr>
            <a:r>
              <a:rPr lang="en-US" sz="1300" dirty="0"/>
              <a:t>public int </a:t>
            </a:r>
            <a:r>
              <a:rPr lang="en-US" sz="1300" dirty="0" err="1"/>
              <a:t>getTotalAnnualCost</a:t>
            </a:r>
            <a:r>
              <a:rPr lang="en-US" sz="1300" dirty="0"/>
              <a:t>(){</a:t>
            </a:r>
          </a:p>
          <a:p>
            <a:pPr marL="457200" lvl="1" indent="0">
              <a:buNone/>
            </a:pPr>
            <a:r>
              <a:rPr lang="en-US" sz="1300" dirty="0"/>
              <a:t>	</a:t>
            </a:r>
            <a:r>
              <a:rPr lang="en-US" sz="1300" dirty="0" err="1"/>
              <a:t>totalCost</a:t>
            </a:r>
            <a:r>
              <a:rPr lang="en-US" sz="1300" dirty="0"/>
              <a:t>  = …;</a:t>
            </a:r>
          </a:p>
          <a:p>
            <a:pPr marL="457200" lvl="1" indent="0">
              <a:buNone/>
            </a:pPr>
            <a:r>
              <a:rPr lang="en-US" sz="1300" dirty="0"/>
              <a:t>	return </a:t>
            </a:r>
            <a:r>
              <a:rPr lang="en-US" sz="1300" dirty="0" err="1"/>
              <a:t>totalCost</a:t>
            </a:r>
            <a:r>
              <a:rPr lang="en-US" sz="1300" dirty="0"/>
              <a:t>;</a:t>
            </a:r>
          </a:p>
          <a:p>
            <a:pPr marL="457200" lvl="1" indent="0">
              <a:buNone/>
            </a:pPr>
            <a:r>
              <a:rPr lang="en-US" sz="1300" dirty="0"/>
              <a:t>}</a:t>
            </a:r>
          </a:p>
          <a:p>
            <a:pPr marL="457200" lvl="1" indent="0">
              <a:buNone/>
            </a:pPr>
            <a:r>
              <a:rPr lang="en-US" sz="1300" dirty="0"/>
              <a:t>public string </a:t>
            </a:r>
            <a:r>
              <a:rPr lang="en-US" sz="1300" dirty="0" err="1"/>
              <a:t>getName</a:t>
            </a:r>
            <a:r>
              <a:rPr lang="en-US" sz="1300" dirty="0"/>
              <a:t>(){</a:t>
            </a:r>
          </a:p>
          <a:p>
            <a:pPr marL="457200" lvl="1" indent="0">
              <a:buNone/>
            </a:pPr>
            <a:r>
              <a:rPr lang="en-US" sz="1300" dirty="0"/>
              <a:t>	return Name;</a:t>
            </a:r>
          </a:p>
          <a:p>
            <a:pPr marL="457200" lvl="1" indent="0">
              <a:buNone/>
            </a:pPr>
            <a:r>
              <a:rPr lang="en-US" sz="1300" dirty="0"/>
              <a:t>}</a:t>
            </a:r>
          </a:p>
          <a:p>
            <a:pPr marL="457200" lvl="1" indent="0">
              <a:buNone/>
            </a:pPr>
            <a:r>
              <a:rPr lang="en-US" sz="1300" dirty="0"/>
              <a:t>public int </a:t>
            </a:r>
            <a:r>
              <a:rPr lang="en-US" sz="1300" dirty="0" err="1"/>
              <a:t>getHeadCount</a:t>
            </a:r>
            <a:r>
              <a:rPr lang="en-US" sz="1300" dirty="0"/>
              <a:t>(){</a:t>
            </a:r>
          </a:p>
          <a:p>
            <a:pPr marL="457200" lvl="1" indent="0">
              <a:buNone/>
            </a:pPr>
            <a:r>
              <a:rPr lang="en-US" sz="1300" dirty="0"/>
              <a:t>	</a:t>
            </a:r>
            <a:r>
              <a:rPr lang="en-US" sz="1300" dirty="0" err="1"/>
              <a:t>totalPrice</a:t>
            </a:r>
            <a:r>
              <a:rPr lang="en-US" sz="1300" dirty="0"/>
              <a:t>  = ….;</a:t>
            </a:r>
          </a:p>
          <a:p>
            <a:pPr marL="457200" lvl="1" indent="0">
              <a:buNone/>
            </a:pPr>
            <a:r>
              <a:rPr lang="en-US" sz="1300" dirty="0"/>
              <a:t>	return </a:t>
            </a:r>
            <a:r>
              <a:rPr lang="en-US" sz="1300" dirty="0" err="1"/>
              <a:t>totalPrice</a:t>
            </a:r>
            <a:r>
              <a:rPr lang="en-US" sz="1300" dirty="0"/>
              <a:t>;</a:t>
            </a:r>
          </a:p>
          <a:p>
            <a:pPr marL="457200" lvl="1" indent="0">
              <a:buNone/>
            </a:pPr>
            <a:r>
              <a:rPr lang="en-US" sz="1300" dirty="0"/>
              <a:t>}</a:t>
            </a:r>
          </a:p>
          <a:p>
            <a:pPr marL="0" indent="0">
              <a:buNone/>
            </a:pPr>
            <a:r>
              <a:rPr lang="en-US" sz="1300" dirty="0" smtClean="0"/>
              <a:t>}</a:t>
            </a:r>
          </a:p>
          <a:p>
            <a:pPr marL="0" indent="0">
              <a:buNone/>
            </a:pPr>
            <a:endParaRPr lang="en-US" sz="13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132195" y="1815499"/>
            <a:ext cx="2895601" cy="42473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/>
              <a:t>Class </a:t>
            </a:r>
            <a:r>
              <a:rPr lang="en-US" sz="1200" dirty="0" smtClean="0"/>
              <a:t>Department extends Party{</a:t>
            </a:r>
          </a:p>
          <a:p>
            <a:pPr marL="457200" lvl="1" indent="0">
              <a:buNone/>
            </a:pPr>
            <a:r>
              <a:rPr lang="en-US" sz="1200" dirty="0" smtClean="0"/>
              <a:t>…</a:t>
            </a:r>
          </a:p>
          <a:p>
            <a:pPr marL="457200" lvl="1" indent="0">
              <a:buNone/>
            </a:pPr>
            <a:r>
              <a:rPr lang="en-US" sz="1200" dirty="0" smtClean="0"/>
              <a:t>private int Cost;</a:t>
            </a:r>
          </a:p>
          <a:p>
            <a:pPr marL="457200" lvl="1" indent="0">
              <a:buNone/>
            </a:pPr>
            <a:r>
              <a:rPr lang="en-US" sz="1200" dirty="0" smtClean="0"/>
              <a:t>private List </a:t>
            </a:r>
            <a:r>
              <a:rPr lang="en-US" sz="1200" dirty="0" err="1" smtClean="0"/>
              <a:t>Personel</a:t>
            </a:r>
            <a:r>
              <a:rPr lang="en-US" sz="1200" dirty="0" smtClean="0"/>
              <a:t>;</a:t>
            </a:r>
          </a:p>
          <a:p>
            <a:pPr marL="457200" lvl="1" indent="0">
              <a:buNone/>
            </a:pPr>
            <a:r>
              <a:rPr lang="en-US" sz="1200" dirty="0" smtClean="0"/>
              <a:t>public Department(…){</a:t>
            </a:r>
            <a:endParaRPr lang="en-US" sz="1200" dirty="0"/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200" dirty="0" smtClean="0"/>
              <a:t>	</a:t>
            </a:r>
            <a:r>
              <a:rPr lang="en-US" sz="1200" dirty="0"/>
              <a:t>super(…);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200" dirty="0"/>
              <a:t>	…</a:t>
            </a:r>
          </a:p>
          <a:p>
            <a:pPr marL="457200" lvl="1" indent="0">
              <a:buNone/>
            </a:pPr>
            <a:r>
              <a:rPr lang="en-US" sz="1200" dirty="0" smtClean="0"/>
              <a:t>}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public int </a:t>
            </a:r>
            <a:r>
              <a:rPr lang="en-US" sz="1200" dirty="0" err="1" smtClean="0"/>
              <a:t>getAnnualCost</a:t>
            </a:r>
            <a:r>
              <a:rPr lang="en-US" sz="1200" dirty="0" smtClean="0"/>
              <a:t>(){</a:t>
            </a:r>
          </a:p>
          <a:p>
            <a:pPr marL="457200" lvl="1" indent="0">
              <a:buNone/>
            </a:pPr>
            <a:r>
              <a:rPr lang="en-US" sz="1200" dirty="0"/>
              <a:t>	</a:t>
            </a:r>
            <a:r>
              <a:rPr lang="en-US" sz="1200" dirty="0" err="1" smtClean="0"/>
              <a:t>totalCost</a:t>
            </a:r>
            <a:r>
              <a:rPr lang="en-US" sz="1200" dirty="0" smtClean="0"/>
              <a:t>  = …;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	</a:t>
            </a:r>
            <a:r>
              <a:rPr lang="en-US" sz="1200" dirty="0" smtClean="0"/>
              <a:t>return </a:t>
            </a:r>
            <a:r>
              <a:rPr lang="en-US" sz="1200" dirty="0" err="1" smtClean="0"/>
              <a:t>totalCost</a:t>
            </a:r>
            <a:r>
              <a:rPr lang="en-US" sz="1200" dirty="0" smtClean="0"/>
              <a:t>;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 smtClean="0"/>
              <a:t>}</a:t>
            </a:r>
          </a:p>
          <a:p>
            <a:pPr marL="457200" lvl="1" indent="0">
              <a:buNone/>
            </a:pPr>
            <a:r>
              <a:rPr lang="en-US" sz="1200" dirty="0" smtClean="0"/>
              <a:t>public </a:t>
            </a:r>
            <a:r>
              <a:rPr lang="en-US" sz="1200" dirty="0"/>
              <a:t>int </a:t>
            </a:r>
            <a:r>
              <a:rPr lang="en-US" sz="1200" dirty="0" err="1" smtClean="0"/>
              <a:t>getHeadCount</a:t>
            </a:r>
            <a:r>
              <a:rPr lang="en-US" sz="1200" dirty="0" smtClean="0"/>
              <a:t>(){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	</a:t>
            </a:r>
            <a:r>
              <a:rPr lang="en-US" sz="1200" dirty="0" err="1" smtClean="0"/>
              <a:t>totalPrice</a:t>
            </a:r>
            <a:r>
              <a:rPr lang="en-US" sz="1200" dirty="0" smtClean="0"/>
              <a:t>  = ….;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	return </a:t>
            </a:r>
            <a:r>
              <a:rPr lang="en-US" sz="1200" dirty="0" err="1"/>
              <a:t>totalPrice</a:t>
            </a:r>
            <a:r>
              <a:rPr lang="en-US" sz="1200" dirty="0"/>
              <a:t>;</a:t>
            </a:r>
          </a:p>
          <a:p>
            <a:pPr marL="457200" lvl="1" indent="0">
              <a:buNone/>
            </a:pPr>
            <a:r>
              <a:rPr lang="en-US" sz="1200" dirty="0" smtClean="0"/>
              <a:t>}</a:t>
            </a:r>
          </a:p>
          <a:p>
            <a:pPr marL="0" indent="0">
              <a:buNone/>
            </a:pPr>
            <a:r>
              <a:rPr lang="en-US" sz="1200" dirty="0" smtClean="0"/>
              <a:t>}</a:t>
            </a:r>
          </a:p>
        </p:txBody>
      </p:sp>
      <p:sp>
        <p:nvSpPr>
          <p:cNvPr id="7" name="Right Arrow 6"/>
          <p:cNvSpPr/>
          <p:nvPr/>
        </p:nvSpPr>
        <p:spPr>
          <a:xfrm>
            <a:off x="5336745" y="4392258"/>
            <a:ext cx="1518510" cy="13525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545773" y="1815499"/>
            <a:ext cx="3100454" cy="29801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300" dirty="0" smtClean="0"/>
              <a:t>Class Party{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…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private string Name;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public Party(…){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	…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}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public abstract int </a:t>
            </a:r>
            <a:r>
              <a:rPr lang="en-US" sz="1300" dirty="0" err="1" smtClean="0"/>
              <a:t>getAnnualCost</a:t>
            </a:r>
            <a:r>
              <a:rPr lang="en-US" sz="1300" dirty="0" smtClean="0"/>
              <a:t>();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public string </a:t>
            </a:r>
            <a:r>
              <a:rPr lang="en-US" sz="1300" dirty="0" err="1" smtClean="0"/>
              <a:t>getName</a:t>
            </a:r>
            <a:r>
              <a:rPr lang="en-US" sz="1300" dirty="0" smtClean="0"/>
              <a:t>(){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	return Name;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3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7970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8595568" y="1736071"/>
            <a:ext cx="2524380" cy="3762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300" dirty="0" smtClean="0"/>
              <a:t>Class Employee  extends Party{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300" dirty="0" smtClean="0"/>
              <a:t>private string ID;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300" dirty="0" smtClean="0"/>
              <a:t>private int salary;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300" dirty="0" smtClean="0"/>
              <a:t>public Employee(…){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300" dirty="0" smtClean="0"/>
              <a:t>	super(…);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300" dirty="0"/>
              <a:t>	</a:t>
            </a:r>
            <a:r>
              <a:rPr lang="en-US" sz="1300" dirty="0" smtClean="0"/>
              <a:t>…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300" dirty="0" smtClean="0"/>
              <a:t>}</a:t>
            </a:r>
          </a:p>
          <a:p>
            <a:pPr marL="457200" lvl="1" indent="0">
              <a:buNone/>
            </a:pPr>
            <a:r>
              <a:rPr lang="en-US" sz="1300" dirty="0"/>
              <a:t>public int </a:t>
            </a:r>
            <a:r>
              <a:rPr lang="en-US" sz="1300" dirty="0" err="1" smtClean="0"/>
              <a:t>getAnnualCost</a:t>
            </a:r>
            <a:r>
              <a:rPr lang="en-US" sz="1300" dirty="0" smtClean="0"/>
              <a:t>(){</a:t>
            </a:r>
          </a:p>
          <a:p>
            <a:pPr marL="457200" lvl="1" indent="0">
              <a:buNone/>
            </a:pPr>
            <a:r>
              <a:rPr lang="en-US" sz="1300" dirty="0" smtClean="0"/>
              <a:t>	return salary*12;</a:t>
            </a:r>
          </a:p>
          <a:p>
            <a:pPr marL="457200" lvl="1" indent="0">
              <a:buNone/>
            </a:pPr>
            <a:r>
              <a:rPr lang="en-US" sz="1300" dirty="0" smtClean="0"/>
              <a:t>}</a:t>
            </a:r>
          </a:p>
          <a:p>
            <a:pPr marL="457200" lvl="1" indent="0">
              <a:buNone/>
            </a:pPr>
            <a:r>
              <a:rPr lang="en-US" sz="1300" dirty="0"/>
              <a:t>public string </a:t>
            </a:r>
            <a:r>
              <a:rPr lang="en-US" sz="1300" dirty="0" err="1" smtClean="0"/>
              <a:t>getID</a:t>
            </a:r>
            <a:r>
              <a:rPr lang="en-US" sz="1300" dirty="0" smtClean="0"/>
              <a:t>(){</a:t>
            </a:r>
            <a:endParaRPr lang="en-US" sz="1300" dirty="0"/>
          </a:p>
          <a:p>
            <a:pPr marL="457200" lvl="1" indent="0">
              <a:buNone/>
            </a:pPr>
            <a:r>
              <a:rPr lang="en-US" sz="1300" dirty="0"/>
              <a:t>	return </a:t>
            </a:r>
            <a:r>
              <a:rPr lang="en-US" sz="1300" dirty="0" smtClean="0"/>
              <a:t>ID;</a:t>
            </a:r>
            <a:endParaRPr lang="en-US" sz="1300" dirty="0"/>
          </a:p>
          <a:p>
            <a:pPr marL="457200" lvl="1" indent="0">
              <a:buNone/>
            </a:pPr>
            <a:r>
              <a:rPr lang="en-US" sz="1300" dirty="0" smtClean="0"/>
              <a:t>}</a:t>
            </a:r>
            <a:endParaRPr lang="en-US" sz="1300" dirty="0"/>
          </a:p>
          <a:p>
            <a:pPr marL="0" indent="0">
              <a:buNone/>
            </a:pPr>
            <a:r>
              <a:rPr lang="en-US" sz="1300" dirty="0" smtClean="0"/>
              <a:t>}</a:t>
            </a:r>
          </a:p>
        </p:txBody>
      </p:sp>
      <p:sp>
        <p:nvSpPr>
          <p:cNvPr id="7" name="Right Arrow 6"/>
          <p:cNvSpPr/>
          <p:nvPr/>
        </p:nvSpPr>
        <p:spPr>
          <a:xfrm>
            <a:off x="5347198" y="4386081"/>
            <a:ext cx="1518510" cy="13525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563413" y="1736071"/>
            <a:ext cx="3086080" cy="2743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300" dirty="0" smtClean="0"/>
              <a:t>Class Party{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…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private string Name;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public Party(…){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	…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}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public abstract int </a:t>
            </a:r>
            <a:r>
              <a:rPr lang="en-US" sz="1300" dirty="0" err="1" smtClean="0"/>
              <a:t>getAnnualCost</a:t>
            </a:r>
            <a:r>
              <a:rPr lang="en-US" sz="1300" dirty="0" smtClean="0"/>
              <a:t>();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public string </a:t>
            </a:r>
            <a:r>
              <a:rPr lang="en-US" sz="1300" dirty="0" err="1" smtClean="0"/>
              <a:t>getName</a:t>
            </a:r>
            <a:r>
              <a:rPr lang="en-US" sz="1300" dirty="0" smtClean="0"/>
              <a:t>(){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	return Name;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300" dirty="0" smtClean="0"/>
              <a:t>}</a:t>
            </a: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836351" y="1736071"/>
            <a:ext cx="2780987" cy="37441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500" dirty="0"/>
              <a:t>Class Employee {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500" dirty="0"/>
              <a:t>private string Name;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500" dirty="0"/>
              <a:t>private string ID;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500" dirty="0"/>
              <a:t>private int salary;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500" dirty="0"/>
              <a:t>public Employee(…){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500" dirty="0"/>
              <a:t>	…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500" dirty="0"/>
              <a:t>}</a:t>
            </a:r>
          </a:p>
          <a:p>
            <a:pPr marL="457200" lvl="1" indent="0">
              <a:buNone/>
            </a:pPr>
            <a:r>
              <a:rPr lang="en-US" sz="1500" dirty="0"/>
              <a:t>public int </a:t>
            </a:r>
            <a:r>
              <a:rPr lang="en-US" sz="1500" dirty="0" err="1"/>
              <a:t>getAnnualCost</a:t>
            </a:r>
            <a:r>
              <a:rPr lang="en-US" sz="1500" dirty="0"/>
              <a:t>(){</a:t>
            </a:r>
          </a:p>
          <a:p>
            <a:pPr marL="457200" lvl="1" indent="0">
              <a:buNone/>
            </a:pPr>
            <a:r>
              <a:rPr lang="en-US" sz="1500" dirty="0"/>
              <a:t>	return salary*12;</a:t>
            </a:r>
          </a:p>
          <a:p>
            <a:pPr marL="457200" lvl="1" indent="0">
              <a:buNone/>
            </a:pPr>
            <a:r>
              <a:rPr lang="en-US" sz="1500" dirty="0"/>
              <a:t>}</a:t>
            </a:r>
          </a:p>
          <a:p>
            <a:pPr marL="457200" lvl="1" indent="0">
              <a:buNone/>
            </a:pPr>
            <a:r>
              <a:rPr lang="en-US" sz="1500" dirty="0"/>
              <a:t>public string </a:t>
            </a:r>
            <a:r>
              <a:rPr lang="en-US" sz="1500" dirty="0" err="1"/>
              <a:t>getID</a:t>
            </a:r>
            <a:r>
              <a:rPr lang="en-US" sz="1500" dirty="0"/>
              <a:t>(){</a:t>
            </a:r>
          </a:p>
          <a:p>
            <a:pPr marL="457200" lvl="1" indent="0">
              <a:buNone/>
            </a:pPr>
            <a:r>
              <a:rPr lang="en-US" sz="1500" dirty="0"/>
              <a:t>	return ID;</a:t>
            </a:r>
          </a:p>
          <a:p>
            <a:pPr marL="457200" lvl="1" indent="0">
              <a:buNone/>
            </a:pPr>
            <a:r>
              <a:rPr lang="en-US" sz="1500" dirty="0"/>
              <a:t>}</a:t>
            </a:r>
          </a:p>
          <a:p>
            <a:pPr marL="457200" lvl="1" indent="0">
              <a:buNone/>
            </a:pPr>
            <a:r>
              <a:rPr lang="en-US" sz="1500" dirty="0"/>
              <a:t>public string </a:t>
            </a:r>
            <a:r>
              <a:rPr lang="en-US" sz="1500" dirty="0" err="1"/>
              <a:t>getName</a:t>
            </a:r>
            <a:r>
              <a:rPr lang="en-US" sz="1500" dirty="0"/>
              <a:t>(){</a:t>
            </a:r>
          </a:p>
          <a:p>
            <a:pPr marL="457200" lvl="1" indent="0">
              <a:buNone/>
            </a:pPr>
            <a:r>
              <a:rPr lang="en-US" sz="1500" dirty="0"/>
              <a:t>	return Name;</a:t>
            </a:r>
          </a:p>
          <a:p>
            <a:pPr marL="457200" lvl="1" indent="0">
              <a:buNone/>
            </a:pPr>
            <a:r>
              <a:rPr lang="en-US" sz="1500" dirty="0"/>
              <a:t>}</a:t>
            </a:r>
          </a:p>
          <a:p>
            <a:pPr marL="0" indent="0">
              <a:buNone/>
            </a:pPr>
            <a:r>
              <a:rPr lang="en-US" sz="1500" dirty="0"/>
              <a:t>}</a:t>
            </a:r>
            <a:endParaRPr lang="en-US" sz="1600" dirty="0"/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838200" y="30151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prstClr val="black"/>
                </a:solidFill>
              </a:rPr>
              <a:t>Remove the extracted lines and extend the subclasses: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26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8631300" y="1862511"/>
            <a:ext cx="2524380" cy="3762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300" dirty="0" smtClean="0"/>
              <a:t>Class Employee  extends Party{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300" dirty="0" smtClean="0"/>
              <a:t>private string ID;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300" dirty="0" smtClean="0"/>
              <a:t>private int salary;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300" dirty="0" smtClean="0"/>
              <a:t>public Employee(…){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300" dirty="0" smtClean="0"/>
              <a:t>	super(…);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300" dirty="0"/>
              <a:t>	</a:t>
            </a:r>
            <a:r>
              <a:rPr lang="en-US" sz="1300" dirty="0" smtClean="0"/>
              <a:t>…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300" dirty="0" smtClean="0"/>
              <a:t>}</a:t>
            </a:r>
          </a:p>
          <a:p>
            <a:pPr marL="457200" lvl="1" indent="0">
              <a:buNone/>
            </a:pPr>
            <a:r>
              <a:rPr lang="en-US" sz="1300" dirty="0"/>
              <a:t>public int </a:t>
            </a:r>
            <a:r>
              <a:rPr lang="en-US" sz="1300" dirty="0" err="1" smtClean="0"/>
              <a:t>getAnnualCost</a:t>
            </a:r>
            <a:r>
              <a:rPr lang="en-US" sz="1300" dirty="0" smtClean="0"/>
              <a:t>(){</a:t>
            </a:r>
          </a:p>
          <a:p>
            <a:pPr marL="457200" lvl="1" indent="0">
              <a:buNone/>
            </a:pPr>
            <a:r>
              <a:rPr lang="en-US" sz="1300" dirty="0" smtClean="0"/>
              <a:t>	return salary*12;</a:t>
            </a:r>
          </a:p>
          <a:p>
            <a:pPr marL="457200" lvl="1" indent="0">
              <a:buNone/>
            </a:pPr>
            <a:r>
              <a:rPr lang="en-US" sz="1300" dirty="0" smtClean="0"/>
              <a:t>}</a:t>
            </a:r>
          </a:p>
          <a:p>
            <a:pPr marL="457200" lvl="1" indent="0">
              <a:buNone/>
            </a:pPr>
            <a:r>
              <a:rPr lang="en-US" sz="1300" dirty="0"/>
              <a:t>public string </a:t>
            </a:r>
            <a:r>
              <a:rPr lang="en-US" sz="1300" dirty="0" err="1" smtClean="0"/>
              <a:t>getID</a:t>
            </a:r>
            <a:r>
              <a:rPr lang="en-US" sz="1300" dirty="0" smtClean="0"/>
              <a:t>(){</a:t>
            </a:r>
            <a:endParaRPr lang="en-US" sz="1300" dirty="0"/>
          </a:p>
          <a:p>
            <a:pPr marL="457200" lvl="1" indent="0">
              <a:buNone/>
            </a:pPr>
            <a:r>
              <a:rPr lang="en-US" sz="1300" dirty="0"/>
              <a:t>	return </a:t>
            </a:r>
            <a:r>
              <a:rPr lang="en-US" sz="1300" dirty="0" smtClean="0"/>
              <a:t>ID;</a:t>
            </a:r>
            <a:endParaRPr lang="en-US" sz="1300" dirty="0"/>
          </a:p>
          <a:p>
            <a:pPr marL="457200" lvl="1" indent="0">
              <a:buNone/>
            </a:pPr>
            <a:r>
              <a:rPr lang="en-US" sz="1300" dirty="0" smtClean="0"/>
              <a:t>}</a:t>
            </a:r>
            <a:endParaRPr lang="en-US" sz="1300" dirty="0"/>
          </a:p>
          <a:p>
            <a:pPr marL="0" indent="0">
              <a:buNone/>
            </a:pPr>
            <a:r>
              <a:rPr lang="en-US" sz="1300" dirty="0" smtClean="0"/>
              <a:t>}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674393" y="1862511"/>
            <a:ext cx="2843214" cy="2743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300" dirty="0" smtClean="0"/>
              <a:t>Class Party{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…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private string Name;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public Party(…){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	…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}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public abstract int </a:t>
            </a:r>
            <a:r>
              <a:rPr lang="en-US" sz="1300" dirty="0" err="1" smtClean="0"/>
              <a:t>getAnnualCost</a:t>
            </a:r>
            <a:r>
              <a:rPr lang="en-US" sz="1300" dirty="0" smtClean="0"/>
              <a:t>();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public string </a:t>
            </a:r>
            <a:r>
              <a:rPr lang="en-US" sz="1300" dirty="0" err="1" smtClean="0"/>
              <a:t>getName</a:t>
            </a:r>
            <a:r>
              <a:rPr lang="en-US" sz="1300" dirty="0" smtClean="0"/>
              <a:t>(){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	return Name;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300" dirty="0" smtClean="0"/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300" dirty="0" smtClean="0"/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half" idx="4294967295"/>
          </p:nvPr>
        </p:nvSpPr>
        <p:spPr>
          <a:xfrm>
            <a:off x="1117562" y="1862511"/>
            <a:ext cx="2895600" cy="42481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/>
              <a:t>Class </a:t>
            </a:r>
            <a:r>
              <a:rPr lang="en-US" sz="1200" dirty="0" smtClean="0"/>
              <a:t>Department extends Party{</a:t>
            </a:r>
          </a:p>
          <a:p>
            <a:pPr marL="457200" lvl="1" indent="0">
              <a:buNone/>
            </a:pPr>
            <a:r>
              <a:rPr lang="en-US" sz="1200" dirty="0" smtClean="0"/>
              <a:t>…</a:t>
            </a:r>
          </a:p>
          <a:p>
            <a:pPr marL="457200" lvl="1" indent="0">
              <a:buNone/>
            </a:pPr>
            <a:r>
              <a:rPr lang="en-US" sz="1200" dirty="0" smtClean="0"/>
              <a:t>private int Cost;</a:t>
            </a:r>
          </a:p>
          <a:p>
            <a:pPr marL="457200" lvl="1" indent="0">
              <a:buNone/>
            </a:pPr>
            <a:r>
              <a:rPr lang="en-US" sz="1200" dirty="0" smtClean="0"/>
              <a:t>private List </a:t>
            </a:r>
            <a:r>
              <a:rPr lang="en-US" sz="1200" dirty="0" err="1" smtClean="0"/>
              <a:t>Personel</a:t>
            </a:r>
            <a:r>
              <a:rPr lang="en-US" sz="1200" dirty="0" smtClean="0"/>
              <a:t>;</a:t>
            </a:r>
          </a:p>
          <a:p>
            <a:pPr marL="457200" lvl="1" indent="0">
              <a:buNone/>
            </a:pPr>
            <a:r>
              <a:rPr lang="en-US" sz="1200" dirty="0" smtClean="0"/>
              <a:t>public Department(…){</a:t>
            </a:r>
            <a:endParaRPr lang="en-US" sz="1200" dirty="0"/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200" dirty="0" smtClean="0"/>
              <a:t>	</a:t>
            </a:r>
            <a:r>
              <a:rPr lang="en-US" sz="1200" dirty="0"/>
              <a:t>super(…);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200" dirty="0"/>
              <a:t>	…</a:t>
            </a:r>
          </a:p>
          <a:p>
            <a:pPr marL="457200" lvl="1" indent="0">
              <a:buNone/>
            </a:pPr>
            <a:r>
              <a:rPr lang="en-US" sz="1200" dirty="0" smtClean="0"/>
              <a:t>}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public int </a:t>
            </a:r>
            <a:r>
              <a:rPr lang="en-US" sz="1200" dirty="0" err="1" smtClean="0"/>
              <a:t>getAnnualCost</a:t>
            </a:r>
            <a:r>
              <a:rPr lang="en-US" sz="1200" dirty="0" smtClean="0"/>
              <a:t>(){</a:t>
            </a:r>
          </a:p>
          <a:p>
            <a:pPr marL="457200" lvl="1" indent="0">
              <a:buNone/>
            </a:pPr>
            <a:r>
              <a:rPr lang="en-US" sz="1200" dirty="0"/>
              <a:t>	</a:t>
            </a:r>
            <a:r>
              <a:rPr lang="en-US" sz="1200" dirty="0" err="1" smtClean="0"/>
              <a:t>totalCost</a:t>
            </a:r>
            <a:r>
              <a:rPr lang="en-US" sz="1200" dirty="0" smtClean="0"/>
              <a:t>  = …;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	</a:t>
            </a:r>
            <a:r>
              <a:rPr lang="en-US" sz="1200" dirty="0" smtClean="0"/>
              <a:t>return </a:t>
            </a:r>
            <a:r>
              <a:rPr lang="en-US" sz="1200" dirty="0" err="1" smtClean="0"/>
              <a:t>totalCost</a:t>
            </a:r>
            <a:r>
              <a:rPr lang="en-US" sz="1200" dirty="0" smtClean="0"/>
              <a:t>;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 smtClean="0"/>
              <a:t>}</a:t>
            </a:r>
          </a:p>
          <a:p>
            <a:pPr marL="457200" lvl="1" indent="0">
              <a:buNone/>
            </a:pPr>
            <a:r>
              <a:rPr lang="en-US" sz="1200" dirty="0" smtClean="0"/>
              <a:t>public </a:t>
            </a:r>
            <a:r>
              <a:rPr lang="en-US" sz="1200" dirty="0"/>
              <a:t>int </a:t>
            </a:r>
            <a:r>
              <a:rPr lang="en-US" sz="1200" dirty="0" err="1" smtClean="0"/>
              <a:t>getHeadCount</a:t>
            </a:r>
            <a:r>
              <a:rPr lang="en-US" sz="1200" dirty="0" smtClean="0"/>
              <a:t>(){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	</a:t>
            </a:r>
            <a:r>
              <a:rPr lang="en-US" sz="1200" dirty="0" err="1" smtClean="0"/>
              <a:t>totalPrice</a:t>
            </a:r>
            <a:r>
              <a:rPr lang="en-US" sz="1200" dirty="0" smtClean="0"/>
              <a:t>  = ….;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	return </a:t>
            </a:r>
            <a:r>
              <a:rPr lang="en-US" sz="1200" dirty="0" err="1"/>
              <a:t>totalPrice</a:t>
            </a:r>
            <a:r>
              <a:rPr lang="en-US" sz="1200" dirty="0"/>
              <a:t>;</a:t>
            </a:r>
          </a:p>
          <a:p>
            <a:pPr marL="457200" lvl="1" indent="0">
              <a:buNone/>
            </a:pPr>
            <a:r>
              <a:rPr lang="en-US" sz="1200" dirty="0" smtClean="0"/>
              <a:t>}</a:t>
            </a:r>
          </a:p>
          <a:p>
            <a:pPr marL="0" indent="0">
              <a:buNone/>
            </a:pPr>
            <a:r>
              <a:rPr lang="en-US" sz="12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7382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16928" y="286603"/>
            <a:ext cx="6683829" cy="62051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 Hierarchy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6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154" y="365125"/>
            <a:ext cx="4632297" cy="1325563"/>
          </a:xfrm>
        </p:spPr>
        <p:txBody>
          <a:bodyPr/>
          <a:lstStyle/>
          <a:p>
            <a:pPr algn="ctr"/>
            <a:r>
              <a:rPr lang="en-US" dirty="0" smtClean="0"/>
              <a:t>When to use it: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172154" y="1825625"/>
            <a:ext cx="4632297" cy="4351338"/>
          </a:xfrm>
        </p:spPr>
        <p:txBody>
          <a:bodyPr>
            <a:normAutofit lnSpcReduction="10000"/>
          </a:bodyPr>
          <a:lstStyle/>
          <a:p>
            <a:pPr marL="0" lvl="3">
              <a:lnSpc>
                <a:spcPct val="120000"/>
              </a:lnSpc>
            </a:pPr>
            <a:r>
              <a:rPr lang="en-US" dirty="0" smtClean="0"/>
              <a:t>A Class is trying to do too much work</a:t>
            </a:r>
          </a:p>
          <a:p>
            <a:pPr marL="0" lvl="3">
              <a:lnSpc>
                <a:spcPct val="120000"/>
              </a:lnSpc>
            </a:pPr>
            <a:r>
              <a:rPr lang="en-US" dirty="0" smtClean="0"/>
              <a:t>Hints:</a:t>
            </a:r>
          </a:p>
          <a:p>
            <a:pPr marL="457200" lvl="5">
              <a:lnSpc>
                <a:spcPct val="120000"/>
              </a:lnSpc>
            </a:pPr>
            <a:r>
              <a:rPr lang="en-US" dirty="0" smtClean="0"/>
              <a:t>Lots of if else statements</a:t>
            </a:r>
          </a:p>
          <a:p>
            <a:pPr marL="457200" lvl="5">
              <a:lnSpc>
                <a:spcPct val="120000"/>
              </a:lnSpc>
            </a:pPr>
            <a:r>
              <a:rPr lang="en-US" dirty="0" smtClean="0"/>
              <a:t>Helper methods for a variety of scenarios</a:t>
            </a:r>
          </a:p>
          <a:p>
            <a:pPr marL="457200" lvl="5">
              <a:lnSpc>
                <a:spcPct val="120000"/>
              </a:lnSpc>
            </a:pPr>
            <a:r>
              <a:rPr lang="en-US" dirty="0" smtClean="0"/>
              <a:t>Multiple problems from both the Extract Subclass and Extract Superclass…</a:t>
            </a:r>
          </a:p>
          <a:p>
            <a:pPr marL="0" lvl="3">
              <a:lnSpc>
                <a:spcPct val="120000"/>
              </a:lnSpc>
            </a:pPr>
            <a:r>
              <a:rPr lang="en-US" dirty="0" smtClean="0"/>
              <a:t>What one thing does your class describe?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211614" y="455418"/>
            <a:ext cx="4140984" cy="6207775"/>
          </a:xfrm>
        </p:spPr>
        <p:txBody>
          <a:bodyPr numCol="1">
            <a:normAutofit lnSpcReduction="10000"/>
          </a:bodyPr>
          <a:lstStyle/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 smtClean="0"/>
              <a:t>Class </a:t>
            </a:r>
            <a:r>
              <a:rPr lang="en-US" sz="1200" dirty="0" err="1" smtClean="0"/>
              <a:t>Billingscheme</a:t>
            </a:r>
            <a:r>
              <a:rPr lang="en-US" sz="1200" dirty="0" smtClean="0"/>
              <a:t>{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Something </a:t>
            </a:r>
            <a:r>
              <a:rPr lang="en-US" sz="1200" dirty="0"/>
              <a:t>thing</a:t>
            </a:r>
            <a:r>
              <a:rPr lang="en-US" sz="1200" dirty="0" smtClean="0"/>
              <a:t>;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 smtClean="0"/>
              <a:t>	…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public Something </a:t>
            </a:r>
            <a:r>
              <a:rPr lang="en-US" sz="1200" dirty="0" err="1" smtClean="0"/>
              <a:t>getSomething</a:t>
            </a:r>
            <a:r>
              <a:rPr lang="en-US" sz="1200" dirty="0" smtClean="0"/>
              <a:t>(){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	if(…){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 smtClean="0"/>
              <a:t>			thing = …;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	}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	else if(…){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		</a:t>
            </a:r>
            <a:r>
              <a:rPr lang="en-US" sz="1200" dirty="0"/>
              <a:t> thing = …;</a:t>
            </a:r>
            <a:endParaRPr lang="en-US" sz="1200" dirty="0" smtClean="0"/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	}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	else if(…){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		</a:t>
            </a:r>
            <a:r>
              <a:rPr lang="en-US" sz="1200" dirty="0"/>
              <a:t> thing = …;</a:t>
            </a:r>
            <a:endParaRPr lang="en-US" sz="1200" dirty="0" smtClean="0"/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	}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	…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	return thing;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}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endParaRPr lang="en-US" sz="1200" dirty="0" smtClean="0"/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public int </a:t>
            </a:r>
            <a:r>
              <a:rPr lang="en-US" sz="1200" dirty="0" err="1" smtClean="0"/>
              <a:t>billBuisness</a:t>
            </a:r>
            <a:r>
              <a:rPr lang="en-US" sz="1200" dirty="0" smtClean="0"/>
              <a:t>(…){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	return …;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}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	public int </a:t>
            </a:r>
            <a:r>
              <a:rPr lang="en-US" sz="1200" dirty="0" err="1"/>
              <a:t>billResidence</a:t>
            </a:r>
            <a:r>
              <a:rPr lang="en-US" sz="1200" dirty="0"/>
              <a:t>(…){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		return …;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	}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 smtClean="0"/>
              <a:t>	</a:t>
            </a:r>
            <a:r>
              <a:rPr lang="en-US" sz="1200" dirty="0"/>
              <a:t>public int </a:t>
            </a:r>
            <a:r>
              <a:rPr lang="en-US" sz="1200" dirty="0" err="1" smtClean="0"/>
              <a:t>billDisabled</a:t>
            </a:r>
            <a:r>
              <a:rPr lang="en-US" sz="1200" dirty="0" smtClean="0"/>
              <a:t>(…){</a:t>
            </a:r>
            <a:endParaRPr lang="en-US" sz="1200" dirty="0"/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		return …;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}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 smtClean="0"/>
              <a:t>}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4253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Extract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781" y="1825625"/>
            <a:ext cx="5298219" cy="4351338"/>
          </a:xfrm>
        </p:spPr>
        <p:txBody>
          <a:bodyPr/>
          <a:lstStyle/>
          <a:p>
            <a:r>
              <a:rPr lang="en-US" dirty="0" smtClean="0"/>
              <a:t>Identify each variation</a:t>
            </a:r>
          </a:p>
          <a:p>
            <a:r>
              <a:rPr lang="en-US" dirty="0" smtClean="0"/>
              <a:t>Create a subclass around that variation</a:t>
            </a:r>
          </a:p>
          <a:p>
            <a:r>
              <a:rPr lang="en-US" dirty="0" smtClean="0"/>
              <a:t>May use a variety of refactoring:</a:t>
            </a:r>
          </a:p>
          <a:p>
            <a:pPr lvl="1"/>
            <a:r>
              <a:rPr lang="en-US" dirty="0" smtClean="0"/>
              <a:t>Extract Subclass</a:t>
            </a:r>
          </a:p>
          <a:p>
            <a:pPr lvl="1"/>
            <a:r>
              <a:rPr lang="en-US" dirty="0" smtClean="0"/>
              <a:t>Extract Superclass</a:t>
            </a:r>
          </a:p>
          <a:p>
            <a:pPr lvl="1"/>
            <a:r>
              <a:rPr lang="en-US" dirty="0" smtClean="0"/>
              <a:t>Extract Method</a:t>
            </a:r>
          </a:p>
          <a:p>
            <a:pPr lvl="1"/>
            <a:r>
              <a:rPr lang="en-US" dirty="0" smtClean="0"/>
              <a:t>Pull Down</a:t>
            </a:r>
          </a:p>
          <a:p>
            <a:pPr lvl="1"/>
            <a:r>
              <a:rPr lang="en-US" dirty="0" smtClean="0"/>
              <a:t>Push Down</a:t>
            </a:r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823864" y="1825626"/>
            <a:ext cx="4140984" cy="4351338"/>
          </a:xfrm>
          <a:prstGeom prst="rect">
            <a:avLst/>
          </a:prstGeom>
        </p:spPr>
        <p:txBody>
          <a:bodyPr numCol="1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200" dirty="0" smtClean="0"/>
              <a:t>Class </a:t>
            </a:r>
            <a:r>
              <a:rPr lang="en-US" sz="1200" dirty="0" err="1" smtClean="0"/>
              <a:t>BillingScheme</a:t>
            </a:r>
            <a:r>
              <a:rPr lang="en-US" sz="1200" dirty="0" smtClean="0"/>
              <a:t>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200" dirty="0" smtClean="0"/>
              <a:t>	…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200" dirty="0" smtClean="0"/>
              <a:t>	public abstract Something </a:t>
            </a:r>
            <a:r>
              <a:rPr lang="en-US" sz="1200" dirty="0" err="1" smtClean="0"/>
              <a:t>getSomething</a:t>
            </a:r>
            <a:r>
              <a:rPr lang="en-US" sz="1200" dirty="0" smtClean="0"/>
              <a:t>();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228600" algn="l"/>
              </a:tabLst>
            </a:pPr>
            <a:r>
              <a:rPr lang="en-US" sz="1200" dirty="0" smtClean="0"/>
              <a:t>}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228600" algn="l"/>
              </a:tabLst>
            </a:pPr>
            <a:endParaRPr lang="en-US" sz="1200" dirty="0" smtClean="0"/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228600" algn="l"/>
              </a:tabLst>
            </a:pPr>
            <a:r>
              <a:rPr lang="en-US" sz="1200" dirty="0" smtClean="0"/>
              <a:t>Class </a:t>
            </a:r>
            <a:r>
              <a:rPr lang="en-US" sz="1200" dirty="0" err="1" smtClean="0"/>
              <a:t>BuisnessBillingScheme</a:t>
            </a:r>
            <a:r>
              <a:rPr lang="en-US" sz="1200" dirty="0" smtClean="0"/>
              <a:t> extends Billing Scheme {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228600" algn="l"/>
              </a:tabLst>
            </a:pPr>
            <a:r>
              <a:rPr lang="en-US" sz="1200" dirty="0" smtClean="0"/>
              <a:t>	…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228600" algn="l"/>
              </a:tabLst>
            </a:pPr>
            <a:r>
              <a:rPr lang="en-US" sz="1200" dirty="0" smtClean="0"/>
              <a:t>}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228600" algn="l"/>
              </a:tabLst>
            </a:pPr>
            <a:endParaRPr lang="en-US" sz="1200" dirty="0"/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Class </a:t>
            </a:r>
            <a:r>
              <a:rPr lang="en-US" sz="1200" dirty="0" err="1"/>
              <a:t>ResidentBillingScheme</a:t>
            </a:r>
            <a:r>
              <a:rPr lang="en-US" sz="1200" dirty="0"/>
              <a:t> extends Billing Scheme {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	…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}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228600" algn="l"/>
              </a:tabLst>
            </a:pPr>
            <a:endParaRPr lang="en-US" sz="1200" dirty="0" smtClean="0"/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Class </a:t>
            </a:r>
            <a:r>
              <a:rPr lang="en-US" sz="1200" dirty="0" err="1" smtClean="0"/>
              <a:t>DisabilityBillingScheme</a:t>
            </a:r>
            <a:r>
              <a:rPr lang="en-US" sz="1200" dirty="0" smtClean="0"/>
              <a:t> </a:t>
            </a:r>
            <a:r>
              <a:rPr lang="en-US" sz="1200" dirty="0"/>
              <a:t>extends Billing Scheme {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/>
              <a:t>	…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sz="1200" dirty="0" smtClean="0"/>
              <a:t>}</a:t>
            </a:r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endParaRPr lang="en-US" sz="1200" dirty="0"/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endParaRPr lang="en-US" sz="1200" dirty="0"/>
          </a:p>
          <a:p>
            <a:pPr marL="0" indent="0" defTabSz="2286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228600" algn="l"/>
              </a:tabLst>
            </a:pP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12861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 Subclass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0458" y="1853974"/>
            <a:ext cx="8952044" cy="4504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56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6325" y="488950"/>
            <a:ext cx="6086475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When to Extract Subclass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338762" y="1814513"/>
            <a:ext cx="5181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Class has methods/ variables which are used only in certain cases</a:t>
            </a:r>
          </a:p>
          <a:p>
            <a:r>
              <a:rPr lang="en-US" sz="2400" dirty="0" smtClean="0"/>
              <a:t>Hints:</a:t>
            </a:r>
          </a:p>
          <a:p>
            <a:pPr lvl="1"/>
            <a:r>
              <a:rPr lang="en-US" sz="2000" dirty="0" smtClean="0"/>
              <a:t>Boolean flags</a:t>
            </a:r>
          </a:p>
          <a:p>
            <a:pPr lvl="1"/>
            <a:r>
              <a:rPr lang="en-US" sz="2000" dirty="0" smtClean="0"/>
              <a:t>Some fields are left null/0</a:t>
            </a:r>
          </a:p>
          <a:p>
            <a:pPr lvl="1"/>
            <a:r>
              <a:rPr lang="en-US" sz="2000" dirty="0" smtClean="0"/>
              <a:t>Frequent if statements in get methods</a:t>
            </a:r>
          </a:p>
          <a:p>
            <a:r>
              <a:rPr lang="en-US" sz="2400" dirty="0" smtClean="0"/>
              <a:t>Does your class describe more than one thing?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23872" y="223043"/>
            <a:ext cx="4362452" cy="656828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200" dirty="0"/>
              <a:t>Class </a:t>
            </a:r>
            <a:r>
              <a:rPr lang="en-US" sz="1200" dirty="0" err="1"/>
              <a:t>JobItem</a:t>
            </a:r>
            <a:r>
              <a:rPr lang="en-US" sz="1200" dirty="0"/>
              <a:t> {</a:t>
            </a:r>
          </a:p>
          <a:p>
            <a:pPr marL="457200" lvl="1" indent="0">
              <a:buNone/>
            </a:pPr>
            <a:r>
              <a:rPr lang="en-US" sz="1200" dirty="0"/>
              <a:t>…</a:t>
            </a:r>
          </a:p>
          <a:p>
            <a:pPr marL="457200" lvl="1" indent="0">
              <a:buNone/>
            </a:pPr>
            <a:r>
              <a:rPr lang="en-US" sz="1200" dirty="0"/>
              <a:t>private int </a:t>
            </a:r>
            <a:r>
              <a:rPr lang="en-US" sz="1200" dirty="0" err="1"/>
              <a:t>unitPrice</a:t>
            </a:r>
            <a:r>
              <a:rPr lang="en-US" sz="1200" dirty="0"/>
              <a:t>;</a:t>
            </a:r>
          </a:p>
          <a:p>
            <a:pPr marL="457200" lvl="1" indent="0">
              <a:buNone/>
            </a:pPr>
            <a:r>
              <a:rPr lang="en-US" sz="1200" dirty="0"/>
              <a:t>private Employee </a:t>
            </a:r>
            <a:r>
              <a:rPr lang="en-US" sz="1200" dirty="0" err="1"/>
              <a:t>employee</a:t>
            </a:r>
            <a:r>
              <a:rPr lang="en-US" sz="1200" dirty="0"/>
              <a:t>;</a:t>
            </a:r>
          </a:p>
          <a:p>
            <a:pPr marL="457200" lvl="1" indent="0">
              <a:buNone/>
            </a:pPr>
            <a:r>
              <a:rPr lang="en-US" sz="1200" dirty="0"/>
              <a:t>private </a:t>
            </a:r>
            <a:r>
              <a:rPr lang="en-US" sz="1200" dirty="0" err="1"/>
              <a:t>boolean</a:t>
            </a:r>
            <a:r>
              <a:rPr lang="en-US" sz="1200" dirty="0"/>
              <a:t> </a:t>
            </a:r>
            <a:r>
              <a:rPr lang="en-US" sz="1200" dirty="0" err="1"/>
              <a:t>laborItem</a:t>
            </a:r>
            <a:r>
              <a:rPr lang="en-US" sz="1200" dirty="0"/>
              <a:t>;</a:t>
            </a:r>
          </a:p>
          <a:p>
            <a:pPr marL="457200" lvl="1" indent="0">
              <a:buNone/>
            </a:pPr>
            <a:r>
              <a:rPr lang="en-US" sz="1200" dirty="0"/>
              <a:t>public </a:t>
            </a:r>
            <a:r>
              <a:rPr lang="en-US" sz="1200" dirty="0" err="1"/>
              <a:t>JobItem</a:t>
            </a:r>
            <a:r>
              <a:rPr lang="en-US" sz="1200" dirty="0"/>
              <a:t>(…){</a:t>
            </a:r>
          </a:p>
          <a:p>
            <a:pPr marL="457200" lvl="1" indent="0">
              <a:buNone/>
            </a:pPr>
            <a:r>
              <a:rPr lang="en-US" sz="1200" dirty="0"/>
              <a:t>	…</a:t>
            </a:r>
          </a:p>
          <a:p>
            <a:pPr marL="457200" lvl="1" indent="0">
              <a:buNone/>
            </a:pPr>
            <a:r>
              <a:rPr lang="en-US" sz="1200" dirty="0"/>
              <a:t>}</a:t>
            </a:r>
          </a:p>
          <a:p>
            <a:pPr marL="457200" lvl="1" indent="0">
              <a:buNone/>
            </a:pPr>
            <a:r>
              <a:rPr lang="en-US" sz="1200" dirty="0" smtClean="0"/>
              <a:t>public void </a:t>
            </a:r>
            <a:r>
              <a:rPr lang="en-US" sz="1200" dirty="0" err="1"/>
              <a:t>setEmployee</a:t>
            </a:r>
            <a:r>
              <a:rPr lang="en-US" sz="1200" dirty="0"/>
              <a:t>(…,Employee e){</a:t>
            </a:r>
          </a:p>
          <a:p>
            <a:pPr marL="457200" lvl="1" indent="0">
              <a:buNone/>
            </a:pPr>
            <a:r>
              <a:rPr lang="en-US" sz="1200" dirty="0"/>
              <a:t>	employee = e;</a:t>
            </a:r>
          </a:p>
          <a:p>
            <a:pPr marL="457200" lvl="1" indent="0">
              <a:buNone/>
            </a:pPr>
            <a:r>
              <a:rPr lang="en-US" sz="1200" dirty="0" smtClean="0"/>
              <a:t>}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public int </a:t>
            </a:r>
            <a:r>
              <a:rPr lang="en-US" sz="1200" dirty="0" err="1"/>
              <a:t>getUnitPrice</a:t>
            </a:r>
            <a:r>
              <a:rPr lang="en-US" sz="1200" dirty="0"/>
              <a:t>(){</a:t>
            </a:r>
          </a:p>
          <a:p>
            <a:pPr marL="457200" lvl="1" indent="0">
              <a:buNone/>
            </a:pPr>
            <a:r>
              <a:rPr lang="en-US" sz="1200" dirty="0"/>
              <a:t>	return </a:t>
            </a:r>
            <a:r>
              <a:rPr lang="en-US" sz="1200" dirty="0" err="1"/>
              <a:t>unitPrice</a:t>
            </a:r>
            <a:r>
              <a:rPr lang="en-US" sz="1200" dirty="0"/>
              <a:t>;</a:t>
            </a:r>
          </a:p>
          <a:p>
            <a:pPr marL="457200" lvl="1" indent="0">
              <a:buNone/>
            </a:pPr>
            <a:r>
              <a:rPr lang="en-US" sz="1200" dirty="0" smtClean="0"/>
              <a:t>}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public employee </a:t>
            </a:r>
            <a:r>
              <a:rPr lang="en-US" sz="1200" dirty="0" err="1"/>
              <a:t>getEmployee</a:t>
            </a:r>
            <a:r>
              <a:rPr lang="en-US" sz="1200" dirty="0"/>
              <a:t>(){</a:t>
            </a:r>
          </a:p>
          <a:p>
            <a:pPr marL="457200" lvl="1" indent="0">
              <a:buNone/>
            </a:pPr>
            <a:r>
              <a:rPr lang="en-US" sz="1200" dirty="0"/>
              <a:t>	return employee;</a:t>
            </a:r>
          </a:p>
          <a:p>
            <a:pPr marL="457200" lvl="1" indent="0">
              <a:buNone/>
            </a:pPr>
            <a:r>
              <a:rPr lang="en-US" sz="1200" dirty="0"/>
              <a:t>}</a:t>
            </a:r>
          </a:p>
          <a:p>
            <a:pPr marL="457200" lvl="1" indent="0">
              <a:buNone/>
            </a:pPr>
            <a:r>
              <a:rPr lang="en-US" sz="1200" dirty="0"/>
              <a:t>public </a:t>
            </a:r>
            <a:r>
              <a:rPr lang="en-US" sz="1200" dirty="0" err="1"/>
              <a:t>boolean</a:t>
            </a:r>
            <a:r>
              <a:rPr lang="en-US" sz="1200" dirty="0"/>
              <a:t> </a:t>
            </a:r>
            <a:r>
              <a:rPr lang="en-US" sz="1200" dirty="0" err="1"/>
              <a:t>isLaborItem</a:t>
            </a:r>
            <a:r>
              <a:rPr lang="en-US" sz="1200" dirty="0"/>
              <a:t>(){</a:t>
            </a:r>
          </a:p>
          <a:p>
            <a:pPr marL="457200" lvl="1" indent="0">
              <a:buNone/>
            </a:pPr>
            <a:r>
              <a:rPr lang="en-US" sz="1200" dirty="0"/>
              <a:t>	return </a:t>
            </a:r>
            <a:r>
              <a:rPr lang="en-US" sz="1200" dirty="0" err="1"/>
              <a:t>laborItem</a:t>
            </a:r>
            <a:r>
              <a:rPr lang="en-US" sz="1200" dirty="0"/>
              <a:t>;</a:t>
            </a:r>
          </a:p>
          <a:p>
            <a:pPr marL="457200" lvl="1" indent="0">
              <a:buNone/>
            </a:pPr>
            <a:r>
              <a:rPr lang="en-US" sz="1200" dirty="0"/>
              <a:t>}</a:t>
            </a:r>
          </a:p>
          <a:p>
            <a:pPr marL="457200" lvl="1" indent="0">
              <a:buNone/>
            </a:pPr>
            <a:r>
              <a:rPr lang="en-US" sz="1200" dirty="0"/>
              <a:t>public int </a:t>
            </a:r>
            <a:r>
              <a:rPr lang="en-US" sz="1200" dirty="0" err="1"/>
              <a:t>getTotalPrice</a:t>
            </a:r>
            <a:r>
              <a:rPr lang="en-US" sz="1200" dirty="0"/>
              <a:t>(){</a:t>
            </a:r>
          </a:p>
          <a:p>
            <a:pPr marL="457200" lvl="1" indent="0">
              <a:buNone/>
            </a:pPr>
            <a:r>
              <a:rPr lang="en-US" sz="1200" dirty="0"/>
              <a:t>	if(</a:t>
            </a:r>
            <a:r>
              <a:rPr lang="en-US" sz="1200" dirty="0" err="1"/>
              <a:t>laborItem</a:t>
            </a:r>
            <a:r>
              <a:rPr lang="en-US" sz="1200" dirty="0"/>
              <a:t>){</a:t>
            </a:r>
          </a:p>
          <a:p>
            <a:pPr marL="457200" lvl="1" indent="0">
              <a:buNone/>
            </a:pPr>
            <a:r>
              <a:rPr lang="en-US" sz="1200" dirty="0"/>
              <a:t>		</a:t>
            </a:r>
            <a:r>
              <a:rPr lang="en-US" sz="1200" dirty="0" err="1"/>
              <a:t>totalPrice</a:t>
            </a:r>
            <a:r>
              <a:rPr lang="en-US" sz="1200" dirty="0"/>
              <a:t>  = ….;</a:t>
            </a:r>
          </a:p>
          <a:p>
            <a:pPr marL="457200" lvl="1" indent="0">
              <a:buNone/>
            </a:pPr>
            <a:r>
              <a:rPr lang="en-US" sz="1200" dirty="0"/>
              <a:t>	}</a:t>
            </a:r>
          </a:p>
          <a:p>
            <a:pPr marL="457200" lvl="1" indent="0">
              <a:buNone/>
            </a:pPr>
            <a:r>
              <a:rPr lang="en-US" sz="1200" dirty="0"/>
              <a:t>	else{</a:t>
            </a:r>
          </a:p>
          <a:p>
            <a:pPr marL="457200" lvl="1" indent="0">
              <a:buNone/>
            </a:pPr>
            <a:r>
              <a:rPr lang="en-US" sz="1200" dirty="0"/>
              <a:t>		</a:t>
            </a:r>
            <a:r>
              <a:rPr lang="en-US" sz="1200" dirty="0" err="1"/>
              <a:t>totalPrice</a:t>
            </a:r>
            <a:r>
              <a:rPr lang="en-US" sz="1200" dirty="0"/>
              <a:t>  = ….;</a:t>
            </a:r>
          </a:p>
          <a:p>
            <a:pPr marL="457200" lvl="1" indent="0">
              <a:buNone/>
            </a:pPr>
            <a:r>
              <a:rPr lang="en-US" sz="1200" dirty="0"/>
              <a:t>	}</a:t>
            </a:r>
          </a:p>
          <a:p>
            <a:pPr marL="457200" lvl="1" indent="0">
              <a:buNone/>
            </a:pPr>
            <a:r>
              <a:rPr lang="en-US" sz="1200" dirty="0"/>
              <a:t>	return </a:t>
            </a:r>
            <a:r>
              <a:rPr lang="en-US" sz="1200" dirty="0" err="1"/>
              <a:t>totalPrice</a:t>
            </a:r>
            <a:r>
              <a:rPr lang="en-US" sz="1200" dirty="0"/>
              <a:t>;</a:t>
            </a:r>
          </a:p>
          <a:p>
            <a:pPr marL="457200" lvl="1" indent="0">
              <a:buNone/>
            </a:pPr>
            <a:r>
              <a:rPr lang="en-US" sz="1200" dirty="0"/>
              <a:t>}</a:t>
            </a:r>
          </a:p>
          <a:p>
            <a:pPr marL="0" indent="0">
              <a:buNone/>
            </a:pPr>
            <a:r>
              <a:rPr lang="en-US" sz="1200" dirty="0" smtClean="0"/>
              <a:t>}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3092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789491" y="0"/>
            <a:ext cx="3651250" cy="66103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300" dirty="0" smtClean="0"/>
              <a:t>Class </a:t>
            </a:r>
            <a:r>
              <a:rPr lang="en-US" sz="1300" dirty="0" err="1" smtClean="0"/>
              <a:t>JobItem</a:t>
            </a:r>
            <a:r>
              <a:rPr lang="en-US" sz="1300" dirty="0" smtClean="0"/>
              <a:t> {</a:t>
            </a:r>
          </a:p>
          <a:p>
            <a:pPr marL="457200" lvl="1" indent="0">
              <a:buNone/>
            </a:pPr>
            <a:r>
              <a:rPr lang="en-US" sz="1300" dirty="0" smtClean="0"/>
              <a:t>…</a:t>
            </a:r>
          </a:p>
          <a:p>
            <a:pPr marL="457200" lvl="1" indent="0">
              <a:buNone/>
            </a:pPr>
            <a:r>
              <a:rPr lang="en-US" sz="1300" dirty="0" smtClean="0"/>
              <a:t>private int </a:t>
            </a:r>
            <a:r>
              <a:rPr lang="en-US" sz="1300" dirty="0" err="1" smtClean="0"/>
              <a:t>unitPrice</a:t>
            </a:r>
            <a:r>
              <a:rPr lang="en-US" sz="1300" dirty="0" smtClean="0"/>
              <a:t>;</a:t>
            </a:r>
          </a:p>
          <a:p>
            <a:pPr marL="457200" lvl="1" indent="0">
              <a:buNone/>
            </a:pPr>
            <a:r>
              <a:rPr lang="en-US" sz="1300" dirty="0" smtClean="0"/>
              <a:t>private Employee </a:t>
            </a:r>
            <a:r>
              <a:rPr lang="en-US" sz="1300" dirty="0" err="1" smtClean="0"/>
              <a:t>employee</a:t>
            </a:r>
            <a:r>
              <a:rPr lang="en-US" sz="1300" dirty="0" smtClean="0"/>
              <a:t>;</a:t>
            </a:r>
          </a:p>
          <a:p>
            <a:pPr marL="457200" lvl="1" indent="0">
              <a:buNone/>
            </a:pPr>
            <a:r>
              <a:rPr lang="en-US" sz="1300" dirty="0" smtClean="0"/>
              <a:t>private </a:t>
            </a:r>
            <a:r>
              <a:rPr lang="en-US" sz="1300" dirty="0" err="1" smtClean="0"/>
              <a:t>boolean</a:t>
            </a:r>
            <a:r>
              <a:rPr lang="en-US" sz="1300" dirty="0" smtClean="0"/>
              <a:t> </a:t>
            </a:r>
            <a:r>
              <a:rPr lang="en-US" sz="1300" dirty="0" err="1" smtClean="0"/>
              <a:t>laborItem</a:t>
            </a:r>
            <a:r>
              <a:rPr lang="en-US" sz="1300" dirty="0" smtClean="0"/>
              <a:t>;</a:t>
            </a:r>
          </a:p>
          <a:p>
            <a:pPr marL="457200" lvl="1" indent="0">
              <a:buNone/>
            </a:pPr>
            <a:r>
              <a:rPr lang="en-US" sz="1300" dirty="0" smtClean="0"/>
              <a:t>public </a:t>
            </a:r>
            <a:r>
              <a:rPr lang="en-US" sz="1300" dirty="0" err="1" smtClean="0"/>
              <a:t>JobItem</a:t>
            </a:r>
            <a:r>
              <a:rPr lang="en-US" sz="1300" dirty="0" smtClean="0"/>
              <a:t>(…){</a:t>
            </a:r>
          </a:p>
          <a:p>
            <a:pPr marL="457200" lvl="1" indent="0">
              <a:buNone/>
            </a:pPr>
            <a:r>
              <a:rPr lang="en-US" sz="1300" dirty="0" smtClean="0"/>
              <a:t>	…</a:t>
            </a:r>
          </a:p>
          <a:p>
            <a:pPr marL="457200" lvl="1" indent="0">
              <a:buNone/>
            </a:pPr>
            <a:r>
              <a:rPr lang="en-US" sz="1300" dirty="0" smtClean="0"/>
              <a:t>}</a:t>
            </a:r>
          </a:p>
          <a:p>
            <a:pPr marL="457200" lvl="1" indent="0">
              <a:buNone/>
            </a:pPr>
            <a:r>
              <a:rPr lang="en-US" sz="1300" dirty="0" smtClean="0"/>
              <a:t>public int </a:t>
            </a:r>
            <a:r>
              <a:rPr lang="en-US" sz="1300" dirty="0" err="1" smtClean="0"/>
              <a:t>getUnitPrice</a:t>
            </a:r>
            <a:r>
              <a:rPr lang="en-US" sz="1300" dirty="0" smtClean="0"/>
              <a:t>(){</a:t>
            </a:r>
          </a:p>
          <a:p>
            <a:pPr marL="457200" lvl="1" indent="0">
              <a:buNone/>
            </a:pPr>
            <a:r>
              <a:rPr lang="en-US" sz="1300" dirty="0"/>
              <a:t>	</a:t>
            </a:r>
            <a:r>
              <a:rPr lang="en-US" sz="1300" dirty="0" smtClean="0"/>
              <a:t>return </a:t>
            </a:r>
            <a:r>
              <a:rPr lang="en-US" sz="1300" dirty="0" err="1" smtClean="0"/>
              <a:t>unitPrice</a:t>
            </a:r>
            <a:r>
              <a:rPr lang="en-US" sz="1300" dirty="0" smtClean="0"/>
              <a:t>;</a:t>
            </a:r>
          </a:p>
          <a:p>
            <a:pPr marL="457200" lvl="1" indent="0">
              <a:buNone/>
            </a:pPr>
            <a:r>
              <a:rPr lang="en-US" sz="1300" dirty="0" smtClean="0"/>
              <a:t>}</a:t>
            </a:r>
          </a:p>
          <a:p>
            <a:pPr marL="457200" lvl="1" indent="0">
              <a:buNone/>
            </a:pPr>
            <a:r>
              <a:rPr lang="en-US" sz="1300" dirty="0" smtClean="0"/>
              <a:t>public employee </a:t>
            </a:r>
            <a:r>
              <a:rPr lang="en-US" sz="1300" dirty="0" err="1" smtClean="0"/>
              <a:t>getEmployee</a:t>
            </a:r>
            <a:r>
              <a:rPr lang="en-US" sz="1300" dirty="0" smtClean="0"/>
              <a:t>(){</a:t>
            </a:r>
          </a:p>
          <a:p>
            <a:pPr marL="457200" lvl="1" indent="0">
              <a:buNone/>
            </a:pPr>
            <a:r>
              <a:rPr lang="en-US" sz="1300" dirty="0" smtClean="0"/>
              <a:t>	return employee;</a:t>
            </a:r>
          </a:p>
          <a:p>
            <a:pPr marL="457200" lvl="1" indent="0">
              <a:buNone/>
            </a:pPr>
            <a:r>
              <a:rPr lang="en-US" sz="1300" dirty="0" smtClean="0"/>
              <a:t>}</a:t>
            </a:r>
          </a:p>
          <a:p>
            <a:pPr marL="457200" lvl="1" indent="0">
              <a:buNone/>
            </a:pPr>
            <a:r>
              <a:rPr lang="en-US" sz="1300" dirty="0" smtClean="0"/>
              <a:t>public </a:t>
            </a:r>
            <a:r>
              <a:rPr lang="en-US" sz="1300" dirty="0" err="1" smtClean="0"/>
              <a:t>boolean</a:t>
            </a:r>
            <a:r>
              <a:rPr lang="en-US" sz="1300" dirty="0" smtClean="0"/>
              <a:t> </a:t>
            </a:r>
            <a:r>
              <a:rPr lang="en-US" sz="1300" dirty="0" err="1" smtClean="0"/>
              <a:t>isLaborItem</a:t>
            </a:r>
            <a:r>
              <a:rPr lang="en-US" sz="1300" dirty="0" smtClean="0"/>
              <a:t>(){</a:t>
            </a:r>
          </a:p>
          <a:p>
            <a:pPr marL="457200" lvl="1" indent="0">
              <a:buNone/>
            </a:pPr>
            <a:r>
              <a:rPr lang="en-US" sz="1300" dirty="0" smtClean="0"/>
              <a:t>	return </a:t>
            </a:r>
            <a:r>
              <a:rPr lang="en-US" sz="1300" dirty="0" err="1" smtClean="0"/>
              <a:t>laborItem</a:t>
            </a:r>
            <a:r>
              <a:rPr lang="en-US" sz="1300" dirty="0" smtClean="0"/>
              <a:t>;</a:t>
            </a:r>
            <a:endParaRPr lang="en-US" sz="1300" dirty="0"/>
          </a:p>
          <a:p>
            <a:pPr marL="457200" lvl="1" indent="0">
              <a:buNone/>
            </a:pPr>
            <a:r>
              <a:rPr lang="en-US" sz="1300" dirty="0" smtClean="0"/>
              <a:t>}</a:t>
            </a:r>
          </a:p>
          <a:p>
            <a:pPr marL="457200" lvl="1" indent="0">
              <a:buNone/>
            </a:pPr>
            <a:r>
              <a:rPr lang="en-US" sz="1300" dirty="0" smtClean="0"/>
              <a:t>public int </a:t>
            </a:r>
            <a:r>
              <a:rPr lang="en-US" sz="1300" dirty="0" err="1" smtClean="0"/>
              <a:t>getTotalPrice</a:t>
            </a:r>
            <a:r>
              <a:rPr lang="en-US" sz="1300" dirty="0" smtClean="0"/>
              <a:t>(){</a:t>
            </a:r>
          </a:p>
          <a:p>
            <a:pPr marL="457200" lvl="1" indent="0">
              <a:buNone/>
            </a:pPr>
            <a:r>
              <a:rPr lang="en-US" sz="1300" dirty="0" smtClean="0"/>
              <a:t>	if(</a:t>
            </a:r>
            <a:r>
              <a:rPr lang="en-US" sz="1300" dirty="0" err="1" smtClean="0"/>
              <a:t>laborItem</a:t>
            </a:r>
            <a:r>
              <a:rPr lang="en-US" sz="1300" dirty="0" smtClean="0"/>
              <a:t>){</a:t>
            </a:r>
          </a:p>
          <a:p>
            <a:pPr marL="457200" lvl="1" indent="0">
              <a:buNone/>
            </a:pPr>
            <a:r>
              <a:rPr lang="en-US" sz="1300" dirty="0"/>
              <a:t>	</a:t>
            </a:r>
            <a:r>
              <a:rPr lang="en-US" sz="1300" dirty="0" smtClean="0"/>
              <a:t>	</a:t>
            </a:r>
            <a:r>
              <a:rPr lang="en-US" sz="1300" dirty="0" err="1" smtClean="0"/>
              <a:t>totalPrice</a:t>
            </a:r>
            <a:r>
              <a:rPr lang="en-US" sz="1300" dirty="0" smtClean="0"/>
              <a:t>  = ….;</a:t>
            </a:r>
          </a:p>
          <a:p>
            <a:pPr marL="457200" lvl="1" indent="0">
              <a:buNone/>
            </a:pPr>
            <a:r>
              <a:rPr lang="en-US" sz="1300" dirty="0" smtClean="0"/>
              <a:t>	}</a:t>
            </a:r>
          </a:p>
          <a:p>
            <a:pPr marL="457200" lvl="1" indent="0">
              <a:buNone/>
            </a:pPr>
            <a:r>
              <a:rPr lang="en-US" sz="1300" dirty="0"/>
              <a:t>	</a:t>
            </a:r>
            <a:r>
              <a:rPr lang="en-US" sz="1300" dirty="0" smtClean="0"/>
              <a:t>else{</a:t>
            </a:r>
          </a:p>
          <a:p>
            <a:pPr marL="457200" lvl="1" indent="0">
              <a:buNone/>
            </a:pPr>
            <a:r>
              <a:rPr lang="en-US" sz="1300" dirty="0"/>
              <a:t>	</a:t>
            </a:r>
            <a:r>
              <a:rPr lang="en-US" sz="1300" dirty="0" smtClean="0"/>
              <a:t>	</a:t>
            </a:r>
            <a:r>
              <a:rPr lang="en-US" sz="1300" dirty="0" err="1" smtClean="0"/>
              <a:t>totalPrice</a:t>
            </a:r>
            <a:r>
              <a:rPr lang="en-US" sz="1300" dirty="0" smtClean="0"/>
              <a:t>  = ….;</a:t>
            </a:r>
          </a:p>
          <a:p>
            <a:pPr marL="457200" lvl="1" indent="0">
              <a:buNone/>
            </a:pPr>
            <a:r>
              <a:rPr lang="en-US" sz="1300" dirty="0"/>
              <a:t>	</a:t>
            </a:r>
            <a:r>
              <a:rPr lang="en-US" sz="1300" dirty="0" smtClean="0"/>
              <a:t>}</a:t>
            </a:r>
          </a:p>
          <a:p>
            <a:pPr marL="457200" lvl="1" indent="0">
              <a:buNone/>
            </a:pPr>
            <a:r>
              <a:rPr lang="en-US" sz="1300" dirty="0" smtClean="0"/>
              <a:t>	return </a:t>
            </a:r>
            <a:r>
              <a:rPr lang="en-US" sz="1300" dirty="0" err="1" smtClean="0"/>
              <a:t>totalPrice</a:t>
            </a:r>
            <a:r>
              <a:rPr lang="en-US" sz="1300" dirty="0" smtClean="0"/>
              <a:t>;</a:t>
            </a:r>
          </a:p>
          <a:p>
            <a:pPr marL="457200" lvl="1" indent="0">
              <a:buNone/>
            </a:pPr>
            <a:r>
              <a:rPr lang="en-US" sz="1300" dirty="0" smtClean="0"/>
              <a:t>}</a:t>
            </a:r>
          </a:p>
          <a:p>
            <a:pPr marL="0" indent="0">
              <a:buNone/>
            </a:pPr>
            <a:r>
              <a:rPr lang="en-US" sz="1300" dirty="0" smtClean="0"/>
              <a:t>}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7709307" y="2370356"/>
            <a:ext cx="36861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 smtClean="0"/>
              <a:t>Class </a:t>
            </a:r>
            <a:r>
              <a:rPr lang="en-US" sz="1500" dirty="0" err="1" smtClean="0"/>
              <a:t>LaborItem</a:t>
            </a:r>
            <a:r>
              <a:rPr lang="en-US" sz="1500" dirty="0" smtClean="0"/>
              <a:t> extends </a:t>
            </a:r>
            <a:r>
              <a:rPr lang="en-US" sz="1500" dirty="0" err="1" smtClean="0"/>
              <a:t>JobItem</a:t>
            </a:r>
            <a:r>
              <a:rPr lang="en-US" sz="1500" dirty="0" smtClean="0"/>
              <a:t> {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 smtClean="0"/>
              <a:t>private Employee </a:t>
            </a:r>
            <a:r>
              <a:rPr lang="en-US" sz="1500" dirty="0" err="1" smtClean="0"/>
              <a:t>employee</a:t>
            </a:r>
            <a:r>
              <a:rPr lang="en-US" sz="1500" dirty="0" smtClean="0"/>
              <a:t>;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 smtClean="0"/>
              <a:t>public </a:t>
            </a:r>
            <a:r>
              <a:rPr lang="en-US" sz="1500" dirty="0" err="1" smtClean="0"/>
              <a:t>LaborItem</a:t>
            </a:r>
            <a:r>
              <a:rPr lang="en-US" sz="1500" dirty="0" smtClean="0"/>
              <a:t>(…, Employee e){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 smtClean="0"/>
              <a:t>	super(…);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/>
              <a:t>	</a:t>
            </a:r>
            <a:r>
              <a:rPr lang="en-US" sz="1500" dirty="0" smtClean="0"/>
              <a:t>employee = e;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 smtClean="0"/>
              <a:t>}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 smtClean="0"/>
              <a:t>public </a:t>
            </a:r>
            <a:r>
              <a:rPr lang="en-US" sz="1500" dirty="0" err="1" smtClean="0"/>
              <a:t>boolean</a:t>
            </a:r>
            <a:r>
              <a:rPr lang="en-US" sz="1500" dirty="0" smtClean="0"/>
              <a:t> </a:t>
            </a:r>
            <a:r>
              <a:rPr lang="en-US" sz="1500" dirty="0" err="1" smtClean="0"/>
              <a:t>isLaborItem</a:t>
            </a:r>
            <a:r>
              <a:rPr lang="en-US" sz="1500" dirty="0" smtClean="0"/>
              <a:t>(){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 smtClean="0"/>
              <a:t>	return true;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 smtClean="0"/>
              <a:t>}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 smtClean="0"/>
              <a:t>Public int </a:t>
            </a:r>
            <a:r>
              <a:rPr lang="en-US" sz="1500" dirty="0" err="1" smtClean="0"/>
              <a:t>getTotalPrice</a:t>
            </a:r>
            <a:r>
              <a:rPr lang="en-US" sz="1500" dirty="0" smtClean="0"/>
              <a:t>(){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/>
              <a:t>	</a:t>
            </a:r>
            <a:r>
              <a:rPr lang="en-US" sz="1500" dirty="0" err="1" smtClean="0"/>
              <a:t>totalPrice</a:t>
            </a:r>
            <a:r>
              <a:rPr lang="en-US" sz="1500" dirty="0" smtClean="0"/>
              <a:t> = …;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/>
              <a:t>	</a:t>
            </a:r>
            <a:r>
              <a:rPr lang="en-US" sz="1500" dirty="0" smtClean="0"/>
              <a:t>return </a:t>
            </a:r>
            <a:r>
              <a:rPr lang="en-US" sz="1500" dirty="0" err="1" smtClean="0"/>
              <a:t>totalPrice</a:t>
            </a:r>
            <a:r>
              <a:rPr lang="en-US" sz="1500" dirty="0" smtClean="0"/>
              <a:t>;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/>
              <a:t>}</a:t>
            </a:r>
            <a:endParaRPr lang="en-US" sz="1500" dirty="0" smtClean="0"/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1600" dirty="0" smtClean="0"/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1600" dirty="0" smtClean="0"/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1200" dirty="0" smtClean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600" dirty="0" smtClean="0"/>
              <a:t>	</a:t>
            </a:r>
          </a:p>
        </p:txBody>
      </p:sp>
      <p:sp>
        <p:nvSpPr>
          <p:cNvPr id="7" name="Right Arrow 6"/>
          <p:cNvSpPr/>
          <p:nvPr/>
        </p:nvSpPr>
        <p:spPr>
          <a:xfrm>
            <a:off x="5402762" y="2358587"/>
            <a:ext cx="1518510" cy="13525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834758" y="500050"/>
            <a:ext cx="696497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Extract the rare case into it’s own class and extend it to the original class: </a:t>
            </a:r>
          </a:p>
          <a:p>
            <a:r>
              <a:rPr lang="en-US" sz="2000" dirty="0" smtClean="0"/>
              <a:t>(methods, private variables, etc.)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1686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403984" y="247650"/>
            <a:ext cx="3651250" cy="66103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300" dirty="0" smtClean="0"/>
              <a:t>Class </a:t>
            </a:r>
            <a:r>
              <a:rPr lang="en-US" sz="1300" dirty="0" err="1" smtClean="0"/>
              <a:t>JobItem</a:t>
            </a:r>
            <a:r>
              <a:rPr lang="en-US" sz="1300" dirty="0" smtClean="0"/>
              <a:t> {</a:t>
            </a:r>
          </a:p>
          <a:p>
            <a:pPr marL="457200" lvl="1" indent="0">
              <a:buNone/>
            </a:pPr>
            <a:r>
              <a:rPr lang="en-US" sz="1300" dirty="0" smtClean="0"/>
              <a:t>…</a:t>
            </a:r>
          </a:p>
          <a:p>
            <a:pPr marL="457200" lvl="1" indent="0">
              <a:buNone/>
            </a:pPr>
            <a:r>
              <a:rPr lang="en-US" sz="1300" dirty="0" smtClean="0"/>
              <a:t>private int </a:t>
            </a:r>
            <a:r>
              <a:rPr lang="en-US" sz="1300" dirty="0" err="1" smtClean="0"/>
              <a:t>unitPrice</a:t>
            </a:r>
            <a:r>
              <a:rPr lang="en-US" sz="1300" dirty="0" smtClean="0"/>
              <a:t>;</a:t>
            </a:r>
          </a:p>
          <a:p>
            <a:pPr marL="457200" lvl="1" indent="0">
              <a:buNone/>
            </a:pPr>
            <a:r>
              <a:rPr lang="en-US" sz="1300" dirty="0" smtClean="0"/>
              <a:t>private Employee </a:t>
            </a:r>
            <a:r>
              <a:rPr lang="en-US" sz="1300" dirty="0" err="1" smtClean="0"/>
              <a:t>employee</a:t>
            </a:r>
            <a:r>
              <a:rPr lang="en-US" sz="1300" dirty="0" smtClean="0"/>
              <a:t>;</a:t>
            </a:r>
          </a:p>
          <a:p>
            <a:pPr marL="457200" lvl="1" indent="0">
              <a:buNone/>
            </a:pPr>
            <a:r>
              <a:rPr lang="en-US" sz="1300" dirty="0" smtClean="0"/>
              <a:t>private </a:t>
            </a:r>
            <a:r>
              <a:rPr lang="en-US" sz="1300" dirty="0" err="1" smtClean="0"/>
              <a:t>boolean</a:t>
            </a:r>
            <a:r>
              <a:rPr lang="en-US" sz="1300" dirty="0" smtClean="0"/>
              <a:t> </a:t>
            </a:r>
            <a:r>
              <a:rPr lang="en-US" sz="1300" dirty="0" err="1" smtClean="0"/>
              <a:t>laborItem</a:t>
            </a:r>
            <a:r>
              <a:rPr lang="en-US" sz="1300" dirty="0" smtClean="0"/>
              <a:t>;</a:t>
            </a:r>
          </a:p>
          <a:p>
            <a:pPr marL="457200" lvl="1" indent="0">
              <a:buNone/>
            </a:pPr>
            <a:r>
              <a:rPr lang="en-US" sz="1300" dirty="0" smtClean="0"/>
              <a:t>public </a:t>
            </a:r>
            <a:r>
              <a:rPr lang="en-US" sz="1300" dirty="0" err="1" smtClean="0"/>
              <a:t>JobItem</a:t>
            </a:r>
            <a:r>
              <a:rPr lang="en-US" sz="1300" dirty="0" smtClean="0"/>
              <a:t>(…){</a:t>
            </a:r>
          </a:p>
          <a:p>
            <a:pPr marL="457200" lvl="1" indent="0">
              <a:buNone/>
            </a:pPr>
            <a:r>
              <a:rPr lang="en-US" sz="1300" dirty="0" smtClean="0"/>
              <a:t>	…</a:t>
            </a:r>
          </a:p>
          <a:p>
            <a:pPr marL="457200" lvl="1" indent="0">
              <a:buNone/>
            </a:pPr>
            <a:r>
              <a:rPr lang="en-US" sz="1300" dirty="0" smtClean="0"/>
              <a:t>}</a:t>
            </a:r>
          </a:p>
          <a:p>
            <a:pPr marL="457200" lvl="1" indent="0">
              <a:buNone/>
            </a:pPr>
            <a:r>
              <a:rPr lang="en-US" sz="1400" dirty="0"/>
              <a:t>public void </a:t>
            </a:r>
            <a:r>
              <a:rPr lang="en-US" sz="1400" dirty="0" err="1"/>
              <a:t>setEmployee</a:t>
            </a:r>
            <a:r>
              <a:rPr lang="en-US" sz="1400" dirty="0"/>
              <a:t>(…,Employee e){</a:t>
            </a:r>
          </a:p>
          <a:p>
            <a:pPr marL="457200" lvl="1" indent="0">
              <a:buNone/>
            </a:pPr>
            <a:r>
              <a:rPr lang="en-US" sz="1400" dirty="0"/>
              <a:t>	employee = e;</a:t>
            </a:r>
          </a:p>
          <a:p>
            <a:pPr marL="457200" lvl="1" indent="0">
              <a:buNone/>
            </a:pPr>
            <a:r>
              <a:rPr lang="en-US" sz="1400" dirty="0" smtClean="0"/>
              <a:t>}</a:t>
            </a:r>
            <a:endParaRPr lang="en-US" sz="1300" dirty="0" smtClean="0"/>
          </a:p>
          <a:p>
            <a:pPr marL="457200" lvl="1" indent="0">
              <a:buNone/>
            </a:pPr>
            <a:r>
              <a:rPr lang="en-US" sz="1300" dirty="0" smtClean="0"/>
              <a:t>public int </a:t>
            </a:r>
            <a:r>
              <a:rPr lang="en-US" sz="1300" dirty="0" err="1" smtClean="0"/>
              <a:t>getUnitPrice</a:t>
            </a:r>
            <a:r>
              <a:rPr lang="en-US" sz="1300" dirty="0" smtClean="0"/>
              <a:t>(){</a:t>
            </a:r>
          </a:p>
          <a:p>
            <a:pPr marL="457200" lvl="1" indent="0">
              <a:buNone/>
            </a:pPr>
            <a:r>
              <a:rPr lang="en-US" sz="1300" dirty="0"/>
              <a:t>	</a:t>
            </a:r>
            <a:r>
              <a:rPr lang="en-US" sz="1300" dirty="0" smtClean="0"/>
              <a:t>return </a:t>
            </a:r>
            <a:r>
              <a:rPr lang="en-US" sz="1300" dirty="0" err="1" smtClean="0"/>
              <a:t>unitPrice</a:t>
            </a:r>
            <a:r>
              <a:rPr lang="en-US" sz="1300" dirty="0" smtClean="0"/>
              <a:t>;</a:t>
            </a:r>
          </a:p>
          <a:p>
            <a:pPr marL="457200" lvl="1" indent="0">
              <a:buNone/>
            </a:pPr>
            <a:r>
              <a:rPr lang="en-US" sz="1300" dirty="0" smtClean="0"/>
              <a:t>}</a:t>
            </a:r>
          </a:p>
          <a:p>
            <a:pPr marL="457200" lvl="1" indent="0">
              <a:buNone/>
            </a:pPr>
            <a:r>
              <a:rPr lang="en-US" sz="1300" dirty="0" smtClean="0"/>
              <a:t>public employee </a:t>
            </a:r>
            <a:r>
              <a:rPr lang="en-US" sz="1300" dirty="0" err="1" smtClean="0"/>
              <a:t>getEmployee</a:t>
            </a:r>
            <a:r>
              <a:rPr lang="en-US" sz="1300" dirty="0" smtClean="0"/>
              <a:t>(){</a:t>
            </a:r>
          </a:p>
          <a:p>
            <a:pPr marL="457200" lvl="1" indent="0">
              <a:buNone/>
            </a:pPr>
            <a:r>
              <a:rPr lang="en-US" sz="1300" dirty="0" smtClean="0"/>
              <a:t>	return employee;</a:t>
            </a:r>
          </a:p>
          <a:p>
            <a:pPr marL="457200" lvl="1" indent="0">
              <a:buNone/>
            </a:pPr>
            <a:r>
              <a:rPr lang="en-US" sz="1300" dirty="0" smtClean="0"/>
              <a:t>}</a:t>
            </a:r>
          </a:p>
          <a:p>
            <a:pPr marL="457200" lvl="1" indent="0">
              <a:buNone/>
            </a:pPr>
            <a:r>
              <a:rPr lang="en-US" sz="1300" dirty="0" smtClean="0"/>
              <a:t>public </a:t>
            </a:r>
            <a:r>
              <a:rPr lang="en-US" sz="1300" dirty="0" err="1" smtClean="0"/>
              <a:t>boolean</a:t>
            </a:r>
            <a:r>
              <a:rPr lang="en-US" sz="1300" dirty="0" smtClean="0"/>
              <a:t> </a:t>
            </a:r>
            <a:r>
              <a:rPr lang="en-US" sz="1300" dirty="0" err="1" smtClean="0"/>
              <a:t>isLaborItem</a:t>
            </a:r>
            <a:r>
              <a:rPr lang="en-US" sz="1300" dirty="0" smtClean="0"/>
              <a:t>(){</a:t>
            </a:r>
          </a:p>
          <a:p>
            <a:pPr marL="457200" lvl="1" indent="0">
              <a:buNone/>
            </a:pPr>
            <a:r>
              <a:rPr lang="en-US" sz="1300" dirty="0" smtClean="0"/>
              <a:t>	return </a:t>
            </a:r>
            <a:r>
              <a:rPr lang="en-US" sz="1300" dirty="0" err="1" smtClean="0"/>
              <a:t>laborItem</a:t>
            </a:r>
            <a:r>
              <a:rPr lang="en-US" sz="1300" dirty="0" smtClean="0"/>
              <a:t>;</a:t>
            </a:r>
            <a:endParaRPr lang="en-US" sz="1300" dirty="0"/>
          </a:p>
          <a:p>
            <a:pPr marL="457200" lvl="1" indent="0">
              <a:buNone/>
            </a:pPr>
            <a:r>
              <a:rPr lang="en-US" sz="1300" dirty="0" smtClean="0"/>
              <a:t>}</a:t>
            </a:r>
          </a:p>
          <a:p>
            <a:pPr marL="457200" lvl="1" indent="0">
              <a:buNone/>
            </a:pPr>
            <a:r>
              <a:rPr lang="en-US" sz="1300" dirty="0" smtClean="0"/>
              <a:t>public int </a:t>
            </a:r>
            <a:r>
              <a:rPr lang="en-US" sz="1300" dirty="0" err="1" smtClean="0"/>
              <a:t>getTotalPrice</a:t>
            </a:r>
            <a:r>
              <a:rPr lang="en-US" sz="1300" dirty="0" smtClean="0"/>
              <a:t>(){</a:t>
            </a:r>
          </a:p>
          <a:p>
            <a:pPr marL="457200" lvl="1" indent="0">
              <a:buNone/>
            </a:pPr>
            <a:r>
              <a:rPr lang="en-US" sz="1300" dirty="0" smtClean="0"/>
              <a:t>	if(</a:t>
            </a:r>
            <a:r>
              <a:rPr lang="en-US" sz="1300" dirty="0" err="1" smtClean="0"/>
              <a:t>laborItem</a:t>
            </a:r>
            <a:r>
              <a:rPr lang="en-US" sz="1300" dirty="0" smtClean="0"/>
              <a:t>){</a:t>
            </a:r>
          </a:p>
          <a:p>
            <a:pPr marL="457200" lvl="1" indent="0">
              <a:buNone/>
            </a:pPr>
            <a:r>
              <a:rPr lang="en-US" sz="1300" dirty="0"/>
              <a:t>	</a:t>
            </a:r>
            <a:r>
              <a:rPr lang="en-US" sz="1300" dirty="0" smtClean="0"/>
              <a:t>	</a:t>
            </a:r>
            <a:r>
              <a:rPr lang="en-US" sz="1300" dirty="0" err="1" smtClean="0"/>
              <a:t>totalPrice</a:t>
            </a:r>
            <a:r>
              <a:rPr lang="en-US" sz="1300" dirty="0" smtClean="0"/>
              <a:t>  = ….;</a:t>
            </a:r>
          </a:p>
          <a:p>
            <a:pPr marL="457200" lvl="1" indent="0">
              <a:buNone/>
            </a:pPr>
            <a:r>
              <a:rPr lang="en-US" sz="1300" dirty="0" smtClean="0"/>
              <a:t>	}</a:t>
            </a:r>
          </a:p>
          <a:p>
            <a:pPr marL="457200" lvl="1" indent="0">
              <a:buNone/>
            </a:pPr>
            <a:r>
              <a:rPr lang="en-US" sz="1300" dirty="0"/>
              <a:t>	</a:t>
            </a:r>
            <a:r>
              <a:rPr lang="en-US" sz="1300" dirty="0" smtClean="0"/>
              <a:t>else{</a:t>
            </a:r>
          </a:p>
          <a:p>
            <a:pPr marL="457200" lvl="1" indent="0">
              <a:buNone/>
            </a:pPr>
            <a:r>
              <a:rPr lang="en-US" sz="1300" dirty="0"/>
              <a:t>	</a:t>
            </a:r>
            <a:r>
              <a:rPr lang="en-US" sz="1300" dirty="0" smtClean="0"/>
              <a:t>	</a:t>
            </a:r>
            <a:r>
              <a:rPr lang="en-US" sz="1300" dirty="0" err="1" smtClean="0"/>
              <a:t>totalPrice</a:t>
            </a:r>
            <a:r>
              <a:rPr lang="en-US" sz="1300" dirty="0" smtClean="0"/>
              <a:t>  = ….;</a:t>
            </a:r>
          </a:p>
          <a:p>
            <a:pPr marL="457200" lvl="1" indent="0">
              <a:buNone/>
            </a:pPr>
            <a:r>
              <a:rPr lang="en-US" sz="1300" dirty="0"/>
              <a:t>	</a:t>
            </a:r>
            <a:r>
              <a:rPr lang="en-US" sz="1300" dirty="0" smtClean="0"/>
              <a:t>}</a:t>
            </a:r>
          </a:p>
          <a:p>
            <a:pPr marL="457200" lvl="1" indent="0">
              <a:buNone/>
            </a:pPr>
            <a:r>
              <a:rPr lang="en-US" sz="1300" dirty="0" smtClean="0"/>
              <a:t>	return </a:t>
            </a:r>
            <a:r>
              <a:rPr lang="en-US" sz="1300" dirty="0" err="1" smtClean="0"/>
              <a:t>totalPrice</a:t>
            </a:r>
            <a:r>
              <a:rPr lang="en-US" sz="1300" dirty="0" smtClean="0"/>
              <a:t>;</a:t>
            </a:r>
          </a:p>
          <a:p>
            <a:pPr marL="457200" lvl="1" indent="0">
              <a:buNone/>
            </a:pPr>
            <a:r>
              <a:rPr lang="en-US" sz="1300" dirty="0" smtClean="0"/>
              <a:t>}</a:t>
            </a:r>
          </a:p>
          <a:p>
            <a:pPr marL="0" indent="0">
              <a:buNone/>
            </a:pPr>
            <a:r>
              <a:rPr lang="en-US" sz="1300" dirty="0" smtClean="0"/>
              <a:t>}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8143937" y="1377156"/>
            <a:ext cx="3297237" cy="43513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/>
              <a:t>Class </a:t>
            </a:r>
            <a:r>
              <a:rPr lang="en-US" sz="1400" dirty="0" err="1"/>
              <a:t>JobItem</a:t>
            </a:r>
            <a:r>
              <a:rPr lang="en-US" sz="1400" dirty="0"/>
              <a:t> </a:t>
            </a:r>
            <a:r>
              <a:rPr lang="en-US" sz="1400" dirty="0" smtClean="0"/>
              <a:t>{</a:t>
            </a:r>
          </a:p>
          <a:p>
            <a:pPr marL="457200" lvl="1" indent="0">
              <a:buNone/>
            </a:pPr>
            <a:r>
              <a:rPr lang="en-US" sz="1400" dirty="0" smtClean="0"/>
              <a:t>…</a:t>
            </a:r>
            <a:endParaRPr lang="en-US" sz="1400" dirty="0"/>
          </a:p>
          <a:p>
            <a:pPr marL="457200" lvl="1" indent="0">
              <a:buNone/>
            </a:pPr>
            <a:r>
              <a:rPr lang="en-US" sz="1400" dirty="0" smtClean="0"/>
              <a:t>private int </a:t>
            </a:r>
            <a:r>
              <a:rPr lang="en-US" sz="1400" dirty="0" err="1" smtClean="0"/>
              <a:t>unitPrice</a:t>
            </a:r>
            <a:r>
              <a:rPr lang="en-US" sz="1400" dirty="0" smtClean="0"/>
              <a:t>;</a:t>
            </a:r>
          </a:p>
          <a:p>
            <a:pPr marL="457200" lvl="1" indent="0">
              <a:buNone/>
            </a:pPr>
            <a:r>
              <a:rPr lang="en-US" sz="1400" dirty="0" smtClean="0"/>
              <a:t>public </a:t>
            </a:r>
            <a:r>
              <a:rPr lang="en-US" sz="1400" dirty="0" err="1"/>
              <a:t>JobItem</a:t>
            </a:r>
            <a:r>
              <a:rPr lang="en-US" sz="1400" dirty="0"/>
              <a:t>(…){</a:t>
            </a:r>
          </a:p>
          <a:p>
            <a:pPr marL="457200" lvl="1" indent="0">
              <a:buNone/>
            </a:pPr>
            <a:r>
              <a:rPr lang="en-US" sz="1400" dirty="0" smtClean="0"/>
              <a:t>	…</a:t>
            </a:r>
            <a:endParaRPr lang="en-US" sz="1400" dirty="0"/>
          </a:p>
          <a:p>
            <a:pPr marL="457200" lvl="1" indent="0">
              <a:buNone/>
            </a:pPr>
            <a:r>
              <a:rPr lang="en-US" sz="1400" dirty="0"/>
              <a:t>}</a:t>
            </a:r>
          </a:p>
          <a:p>
            <a:pPr marL="457200" lvl="1" indent="0">
              <a:buNone/>
            </a:pPr>
            <a:r>
              <a:rPr lang="en-US" sz="1400" dirty="0"/>
              <a:t>public int </a:t>
            </a:r>
            <a:r>
              <a:rPr lang="en-US" sz="1400" dirty="0" err="1"/>
              <a:t>getUnitPrice</a:t>
            </a:r>
            <a:r>
              <a:rPr lang="en-US" sz="1400" dirty="0"/>
              <a:t>(){</a:t>
            </a:r>
          </a:p>
          <a:p>
            <a:pPr marL="457200" lvl="1" indent="0">
              <a:buNone/>
            </a:pPr>
            <a:r>
              <a:rPr lang="en-US" sz="1400" dirty="0"/>
              <a:t>	return </a:t>
            </a:r>
            <a:r>
              <a:rPr lang="en-US" sz="1400" dirty="0" err="1"/>
              <a:t>unitPrice</a:t>
            </a:r>
            <a:r>
              <a:rPr lang="en-US" sz="1400" dirty="0"/>
              <a:t>;</a:t>
            </a:r>
          </a:p>
          <a:p>
            <a:pPr marL="457200" lvl="1" indent="0">
              <a:buNone/>
            </a:pPr>
            <a:r>
              <a:rPr lang="en-US" sz="1400" dirty="0" smtClean="0"/>
              <a:t>}</a:t>
            </a:r>
          </a:p>
          <a:p>
            <a:pPr marL="457200" lvl="1" indent="0">
              <a:buNone/>
            </a:pPr>
            <a:r>
              <a:rPr lang="en-US" sz="1400" dirty="0"/>
              <a:t>public </a:t>
            </a:r>
            <a:r>
              <a:rPr lang="en-US" sz="1400" dirty="0" err="1"/>
              <a:t>boolean</a:t>
            </a:r>
            <a:r>
              <a:rPr lang="en-US" sz="1400" dirty="0"/>
              <a:t> </a:t>
            </a:r>
            <a:r>
              <a:rPr lang="en-US" sz="1400" dirty="0" err="1"/>
              <a:t>isLaborItem</a:t>
            </a:r>
            <a:r>
              <a:rPr lang="en-US" sz="1400" dirty="0"/>
              <a:t>(){</a:t>
            </a:r>
          </a:p>
          <a:p>
            <a:pPr marL="457200" lvl="1" indent="0">
              <a:buNone/>
            </a:pPr>
            <a:r>
              <a:rPr lang="en-US" sz="1400" dirty="0"/>
              <a:t>	return </a:t>
            </a:r>
            <a:r>
              <a:rPr lang="en-US" sz="1400" dirty="0" smtClean="0"/>
              <a:t>false;</a:t>
            </a:r>
            <a:endParaRPr lang="en-US" sz="1400" dirty="0"/>
          </a:p>
          <a:p>
            <a:pPr marL="457200" lvl="1" indent="0">
              <a:buNone/>
            </a:pPr>
            <a:r>
              <a:rPr lang="en-US" sz="1400" dirty="0"/>
              <a:t>}</a:t>
            </a:r>
          </a:p>
          <a:p>
            <a:pPr marL="457200" lvl="1" indent="0">
              <a:buNone/>
            </a:pPr>
            <a:r>
              <a:rPr lang="en-US" sz="1400" dirty="0" smtClean="0"/>
              <a:t>public </a:t>
            </a:r>
            <a:r>
              <a:rPr lang="en-US" sz="1400" dirty="0"/>
              <a:t>int </a:t>
            </a:r>
            <a:r>
              <a:rPr lang="en-US" sz="1400" dirty="0" err="1"/>
              <a:t>getTotalPrice</a:t>
            </a:r>
            <a:r>
              <a:rPr lang="en-US" sz="1400" dirty="0"/>
              <a:t>(){</a:t>
            </a:r>
          </a:p>
          <a:p>
            <a:pPr marL="457200" lvl="1" indent="0">
              <a:buNone/>
            </a:pPr>
            <a:r>
              <a:rPr lang="en-US" sz="1400" dirty="0"/>
              <a:t>	</a:t>
            </a:r>
            <a:r>
              <a:rPr lang="en-US" sz="1400" dirty="0" err="1" smtClean="0"/>
              <a:t>totalPrice</a:t>
            </a:r>
            <a:r>
              <a:rPr lang="en-US" sz="1400" dirty="0" smtClean="0"/>
              <a:t>  = ….;</a:t>
            </a:r>
            <a:endParaRPr lang="en-US" sz="1400" dirty="0"/>
          </a:p>
          <a:p>
            <a:pPr marL="457200" lvl="1" indent="0">
              <a:buNone/>
            </a:pPr>
            <a:r>
              <a:rPr lang="en-US" sz="1400" dirty="0"/>
              <a:t>	return </a:t>
            </a:r>
            <a:r>
              <a:rPr lang="en-US" sz="1400" dirty="0" err="1"/>
              <a:t>totalPrice</a:t>
            </a:r>
            <a:r>
              <a:rPr lang="en-US" sz="1400" dirty="0"/>
              <a:t>;</a:t>
            </a:r>
          </a:p>
          <a:p>
            <a:pPr marL="457200" lvl="1" indent="0">
              <a:buNone/>
            </a:pPr>
            <a:r>
              <a:rPr lang="en-US" sz="1400" dirty="0" smtClean="0"/>
              <a:t>}</a:t>
            </a:r>
          </a:p>
          <a:p>
            <a:pPr marL="0" indent="0">
              <a:buNone/>
            </a:pPr>
            <a:r>
              <a:rPr lang="en-US" sz="1400" dirty="0" smtClean="0"/>
              <a:t>}</a:t>
            </a:r>
          </a:p>
        </p:txBody>
      </p:sp>
      <p:sp>
        <p:nvSpPr>
          <p:cNvPr id="7" name="Right Arrow 6"/>
          <p:cNvSpPr/>
          <p:nvPr/>
        </p:nvSpPr>
        <p:spPr>
          <a:xfrm>
            <a:off x="5163324" y="2857500"/>
            <a:ext cx="1518510" cy="13525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55234" y="850991"/>
            <a:ext cx="37346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Remove: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Any </a:t>
            </a:r>
            <a:r>
              <a:rPr lang="en-US" sz="2400" dirty="0"/>
              <a:t>extracted </a:t>
            </a:r>
            <a:r>
              <a:rPr lang="en-US" sz="2400" dirty="0" smtClean="0"/>
              <a:t>lines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Unnecessary conditional statements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534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421652" y="1869850"/>
            <a:ext cx="2799909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/>
              <a:t>Class </a:t>
            </a:r>
            <a:r>
              <a:rPr lang="en-US" sz="1400" dirty="0" err="1"/>
              <a:t>JobItem</a:t>
            </a:r>
            <a:r>
              <a:rPr lang="en-US" sz="1400" dirty="0"/>
              <a:t> </a:t>
            </a:r>
            <a:r>
              <a:rPr lang="en-US" sz="1400" dirty="0" smtClean="0"/>
              <a:t>{</a:t>
            </a:r>
          </a:p>
          <a:p>
            <a:pPr marL="457200" lvl="1" indent="0">
              <a:buNone/>
            </a:pPr>
            <a:r>
              <a:rPr lang="en-US" sz="1400" dirty="0" smtClean="0"/>
              <a:t>…</a:t>
            </a:r>
            <a:endParaRPr lang="en-US" sz="1400" dirty="0"/>
          </a:p>
          <a:p>
            <a:pPr marL="457200" lvl="1" indent="0">
              <a:buNone/>
            </a:pPr>
            <a:r>
              <a:rPr lang="en-US" sz="1400" dirty="0" smtClean="0"/>
              <a:t>private int </a:t>
            </a:r>
            <a:r>
              <a:rPr lang="en-US" sz="1400" dirty="0" err="1" smtClean="0"/>
              <a:t>unitPrice</a:t>
            </a:r>
            <a:r>
              <a:rPr lang="en-US" sz="1400" dirty="0" smtClean="0"/>
              <a:t>;</a:t>
            </a:r>
          </a:p>
          <a:p>
            <a:pPr marL="457200" lvl="1" indent="0">
              <a:buNone/>
            </a:pPr>
            <a:r>
              <a:rPr lang="en-US" sz="1400" dirty="0" smtClean="0"/>
              <a:t>public </a:t>
            </a:r>
            <a:r>
              <a:rPr lang="en-US" sz="1400" dirty="0" err="1"/>
              <a:t>JobItem</a:t>
            </a:r>
            <a:r>
              <a:rPr lang="en-US" sz="1400" dirty="0"/>
              <a:t>(…){</a:t>
            </a:r>
          </a:p>
          <a:p>
            <a:pPr marL="457200" lvl="1" indent="0">
              <a:buNone/>
            </a:pPr>
            <a:r>
              <a:rPr lang="en-US" sz="1400" dirty="0" smtClean="0"/>
              <a:t>	…</a:t>
            </a:r>
            <a:endParaRPr lang="en-US" sz="1400" dirty="0"/>
          </a:p>
          <a:p>
            <a:pPr marL="457200" lvl="1" indent="0">
              <a:buNone/>
            </a:pPr>
            <a:r>
              <a:rPr lang="en-US" sz="1400" dirty="0"/>
              <a:t>}</a:t>
            </a:r>
          </a:p>
          <a:p>
            <a:pPr marL="457200" lvl="1" indent="0">
              <a:buNone/>
            </a:pPr>
            <a:r>
              <a:rPr lang="en-US" sz="1400" dirty="0"/>
              <a:t>public int </a:t>
            </a:r>
            <a:r>
              <a:rPr lang="en-US" sz="1400" dirty="0" err="1"/>
              <a:t>getUnitPrice</a:t>
            </a:r>
            <a:r>
              <a:rPr lang="en-US" sz="1400" dirty="0"/>
              <a:t>(){</a:t>
            </a:r>
          </a:p>
          <a:p>
            <a:pPr marL="457200" lvl="1" indent="0">
              <a:buNone/>
            </a:pPr>
            <a:r>
              <a:rPr lang="en-US" sz="1400" dirty="0"/>
              <a:t>	return </a:t>
            </a:r>
            <a:r>
              <a:rPr lang="en-US" sz="1400" dirty="0" err="1"/>
              <a:t>unitPrice</a:t>
            </a:r>
            <a:r>
              <a:rPr lang="en-US" sz="1400" dirty="0"/>
              <a:t>;</a:t>
            </a:r>
          </a:p>
          <a:p>
            <a:pPr marL="457200" lvl="1" indent="0">
              <a:buNone/>
            </a:pPr>
            <a:r>
              <a:rPr lang="en-US" sz="1400" dirty="0" smtClean="0"/>
              <a:t>}</a:t>
            </a:r>
          </a:p>
          <a:p>
            <a:pPr marL="457200" lvl="1" indent="0">
              <a:buNone/>
            </a:pPr>
            <a:r>
              <a:rPr lang="en-US" sz="1400" dirty="0"/>
              <a:t>public </a:t>
            </a:r>
            <a:r>
              <a:rPr lang="en-US" sz="1400" dirty="0" err="1"/>
              <a:t>boolean</a:t>
            </a:r>
            <a:r>
              <a:rPr lang="en-US" sz="1400" dirty="0"/>
              <a:t> </a:t>
            </a:r>
            <a:r>
              <a:rPr lang="en-US" sz="1400" dirty="0" err="1"/>
              <a:t>isLaborItem</a:t>
            </a:r>
            <a:r>
              <a:rPr lang="en-US" sz="1400" dirty="0"/>
              <a:t>(){</a:t>
            </a:r>
          </a:p>
          <a:p>
            <a:pPr marL="457200" lvl="1" indent="0">
              <a:buNone/>
            </a:pPr>
            <a:r>
              <a:rPr lang="en-US" sz="1400" dirty="0"/>
              <a:t>	return </a:t>
            </a:r>
            <a:r>
              <a:rPr lang="en-US" sz="1400" dirty="0" smtClean="0"/>
              <a:t>false;</a:t>
            </a:r>
            <a:endParaRPr lang="en-US" sz="1400" dirty="0"/>
          </a:p>
          <a:p>
            <a:pPr marL="457200" lvl="1" indent="0">
              <a:buNone/>
            </a:pPr>
            <a:r>
              <a:rPr lang="en-US" sz="1400" dirty="0"/>
              <a:t>}</a:t>
            </a:r>
          </a:p>
          <a:p>
            <a:pPr marL="457200" lvl="1" indent="0">
              <a:buNone/>
            </a:pPr>
            <a:r>
              <a:rPr lang="en-US" sz="1400" dirty="0" smtClean="0"/>
              <a:t>public </a:t>
            </a:r>
            <a:r>
              <a:rPr lang="en-US" sz="1400" dirty="0"/>
              <a:t>int </a:t>
            </a:r>
            <a:r>
              <a:rPr lang="en-US" sz="1400" dirty="0" err="1"/>
              <a:t>getTotalPrice</a:t>
            </a:r>
            <a:r>
              <a:rPr lang="en-US" sz="1400" dirty="0"/>
              <a:t>(){</a:t>
            </a:r>
          </a:p>
          <a:p>
            <a:pPr marL="457200" lvl="1" indent="0">
              <a:buNone/>
            </a:pPr>
            <a:r>
              <a:rPr lang="en-US" sz="1400" dirty="0"/>
              <a:t>	</a:t>
            </a:r>
            <a:r>
              <a:rPr lang="en-US" sz="1400" dirty="0" err="1" smtClean="0"/>
              <a:t>totalPrice</a:t>
            </a:r>
            <a:r>
              <a:rPr lang="en-US" sz="1400" dirty="0" smtClean="0"/>
              <a:t>  = ….;</a:t>
            </a:r>
            <a:endParaRPr lang="en-US" sz="1400" dirty="0"/>
          </a:p>
          <a:p>
            <a:pPr marL="457200" lvl="1" indent="0">
              <a:buNone/>
            </a:pPr>
            <a:r>
              <a:rPr lang="en-US" sz="1400" dirty="0"/>
              <a:t>	return </a:t>
            </a:r>
            <a:r>
              <a:rPr lang="en-US" sz="1400" dirty="0" err="1"/>
              <a:t>totalPrice</a:t>
            </a:r>
            <a:r>
              <a:rPr lang="en-US" sz="1400" dirty="0"/>
              <a:t>;</a:t>
            </a:r>
          </a:p>
          <a:p>
            <a:pPr marL="457200" lvl="1" indent="0">
              <a:buNone/>
            </a:pPr>
            <a:r>
              <a:rPr lang="en-US" sz="1400" dirty="0" smtClean="0"/>
              <a:t>}</a:t>
            </a:r>
          </a:p>
          <a:p>
            <a:pPr marL="0" indent="0">
              <a:buNone/>
            </a:pPr>
            <a:r>
              <a:rPr lang="en-US" sz="1400" dirty="0" smtClean="0"/>
              <a:t>}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970438" y="1869850"/>
            <a:ext cx="3165196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 smtClean="0"/>
              <a:t>Class </a:t>
            </a:r>
            <a:r>
              <a:rPr lang="en-US" sz="1500" dirty="0" err="1" smtClean="0"/>
              <a:t>LaborItem</a:t>
            </a:r>
            <a:r>
              <a:rPr lang="en-US" sz="1500" dirty="0" smtClean="0"/>
              <a:t> extends </a:t>
            </a:r>
            <a:r>
              <a:rPr lang="en-US" sz="1500" dirty="0" err="1" smtClean="0"/>
              <a:t>JobItem</a:t>
            </a:r>
            <a:r>
              <a:rPr lang="en-US" sz="1500" dirty="0" smtClean="0"/>
              <a:t> {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 smtClean="0"/>
              <a:t>private Employee </a:t>
            </a:r>
            <a:r>
              <a:rPr lang="en-US" sz="1500" dirty="0" err="1" smtClean="0"/>
              <a:t>employee</a:t>
            </a:r>
            <a:r>
              <a:rPr lang="en-US" sz="1500" dirty="0" smtClean="0"/>
              <a:t>;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 smtClean="0"/>
              <a:t>public </a:t>
            </a:r>
            <a:r>
              <a:rPr lang="en-US" sz="1500" dirty="0" err="1" smtClean="0"/>
              <a:t>LaborItem</a:t>
            </a:r>
            <a:r>
              <a:rPr lang="en-US" sz="1500" dirty="0" smtClean="0"/>
              <a:t>(…, Employee e){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 smtClean="0"/>
              <a:t>	super(…);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/>
              <a:t>	</a:t>
            </a:r>
            <a:r>
              <a:rPr lang="en-US" sz="1500" dirty="0" smtClean="0"/>
              <a:t>employee = e;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 smtClean="0"/>
              <a:t>}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 smtClean="0"/>
              <a:t>public </a:t>
            </a:r>
            <a:r>
              <a:rPr lang="en-US" sz="1500" dirty="0" err="1" smtClean="0"/>
              <a:t>boolean</a:t>
            </a:r>
            <a:r>
              <a:rPr lang="en-US" sz="1500" dirty="0" smtClean="0"/>
              <a:t> </a:t>
            </a:r>
            <a:r>
              <a:rPr lang="en-US" sz="1500" dirty="0" err="1" smtClean="0"/>
              <a:t>isLaborItem</a:t>
            </a:r>
            <a:r>
              <a:rPr lang="en-US" sz="1500" dirty="0" smtClean="0"/>
              <a:t>(){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 smtClean="0"/>
              <a:t>	return true;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 smtClean="0"/>
              <a:t>}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 smtClean="0"/>
              <a:t>Public int </a:t>
            </a:r>
            <a:r>
              <a:rPr lang="en-US" sz="1500" dirty="0" err="1" smtClean="0"/>
              <a:t>getTotalPrice</a:t>
            </a:r>
            <a:r>
              <a:rPr lang="en-US" sz="1500" dirty="0" smtClean="0"/>
              <a:t>(){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/>
              <a:t>	</a:t>
            </a:r>
            <a:r>
              <a:rPr lang="en-US" sz="1500" dirty="0" err="1" smtClean="0"/>
              <a:t>totalPrice</a:t>
            </a:r>
            <a:r>
              <a:rPr lang="en-US" sz="1500" dirty="0" smtClean="0"/>
              <a:t> = …;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/>
              <a:t>	</a:t>
            </a:r>
            <a:r>
              <a:rPr lang="en-US" sz="1500" dirty="0" smtClean="0"/>
              <a:t>return </a:t>
            </a:r>
            <a:r>
              <a:rPr lang="en-US" sz="1500" dirty="0" err="1" smtClean="0"/>
              <a:t>totalPrice</a:t>
            </a:r>
            <a:r>
              <a:rPr lang="en-US" sz="1500" dirty="0" smtClean="0"/>
              <a:t>;</a:t>
            </a: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/>
              <a:t>}</a:t>
            </a:r>
            <a:endParaRPr lang="en-US" sz="1500" dirty="0" smtClean="0"/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1600" dirty="0" smtClean="0"/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1600" dirty="0" smtClean="0"/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1200" dirty="0" smtClean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600" dirty="0" smtClean="0"/>
              <a:t>	</a:t>
            </a:r>
          </a:p>
        </p:txBody>
      </p:sp>
      <p:sp>
        <p:nvSpPr>
          <p:cNvPr id="3" name="Rectangle 2"/>
          <p:cNvSpPr/>
          <p:nvPr/>
        </p:nvSpPr>
        <p:spPr>
          <a:xfrm>
            <a:off x="5221561" y="373914"/>
            <a:ext cx="174887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/>
              <a:t>Result: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0169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 Superclass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1482" y="1902960"/>
            <a:ext cx="9249995" cy="412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02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179614" y="1447800"/>
            <a:ext cx="6477000" cy="5324475"/>
          </a:xfrm>
        </p:spPr>
        <p:txBody>
          <a:bodyPr numCol="2">
            <a:normAutofit lnSpcReduction="10000"/>
          </a:bodyPr>
          <a:lstStyle/>
          <a:p>
            <a:pPr marL="0" indent="0">
              <a:buNone/>
            </a:pPr>
            <a:r>
              <a:rPr lang="en-US" sz="1400" dirty="0"/>
              <a:t>Class Department{</a:t>
            </a:r>
          </a:p>
          <a:p>
            <a:pPr marL="457200" lvl="1" indent="0">
              <a:buNone/>
            </a:pPr>
            <a:r>
              <a:rPr lang="en-US" sz="1400" dirty="0"/>
              <a:t>…</a:t>
            </a:r>
          </a:p>
          <a:p>
            <a:pPr marL="457200" lvl="1" indent="0">
              <a:buNone/>
            </a:pPr>
            <a:r>
              <a:rPr lang="en-US" sz="1400" dirty="0"/>
              <a:t>private string Name;</a:t>
            </a:r>
          </a:p>
          <a:p>
            <a:pPr marL="457200" lvl="1" indent="0">
              <a:buNone/>
            </a:pPr>
            <a:r>
              <a:rPr lang="en-US" sz="1400" dirty="0"/>
              <a:t>private int Cost;</a:t>
            </a:r>
          </a:p>
          <a:p>
            <a:pPr marL="457200" lvl="1" indent="0">
              <a:buNone/>
            </a:pPr>
            <a:r>
              <a:rPr lang="en-US" sz="1400" dirty="0"/>
              <a:t>private List </a:t>
            </a:r>
            <a:r>
              <a:rPr lang="en-US" sz="1400" dirty="0" err="1"/>
              <a:t>Personel</a:t>
            </a:r>
            <a:r>
              <a:rPr lang="en-US" sz="1400" dirty="0"/>
              <a:t>;</a:t>
            </a:r>
          </a:p>
          <a:p>
            <a:pPr marL="457200" lvl="1" indent="0">
              <a:buNone/>
            </a:pPr>
            <a:r>
              <a:rPr lang="en-US" sz="1400" dirty="0"/>
              <a:t>public Department(…){</a:t>
            </a:r>
          </a:p>
          <a:p>
            <a:pPr marL="457200" lvl="1" indent="0">
              <a:buNone/>
            </a:pPr>
            <a:r>
              <a:rPr lang="en-US" sz="1400" dirty="0"/>
              <a:t>	…</a:t>
            </a:r>
          </a:p>
          <a:p>
            <a:pPr marL="457200" lvl="1" indent="0">
              <a:buNone/>
            </a:pPr>
            <a:r>
              <a:rPr lang="en-US" sz="1400" dirty="0"/>
              <a:t>}</a:t>
            </a:r>
          </a:p>
          <a:p>
            <a:pPr marL="457200" lvl="1" indent="0">
              <a:buNone/>
            </a:pPr>
            <a:r>
              <a:rPr lang="en-US" sz="1400" dirty="0"/>
              <a:t>public int </a:t>
            </a:r>
            <a:r>
              <a:rPr lang="en-US" sz="1400" dirty="0" err="1"/>
              <a:t>getTotalAnnualCost</a:t>
            </a:r>
            <a:r>
              <a:rPr lang="en-US" sz="1400" dirty="0"/>
              <a:t>(){</a:t>
            </a:r>
          </a:p>
          <a:p>
            <a:pPr marL="457200" lvl="1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totalCost</a:t>
            </a:r>
            <a:r>
              <a:rPr lang="en-US" sz="1400" dirty="0"/>
              <a:t>  = …;</a:t>
            </a:r>
          </a:p>
          <a:p>
            <a:pPr marL="457200" lvl="1" indent="0">
              <a:buNone/>
            </a:pPr>
            <a:r>
              <a:rPr lang="en-US" sz="1400" dirty="0"/>
              <a:t>	return </a:t>
            </a:r>
            <a:r>
              <a:rPr lang="en-US" sz="1400" dirty="0" err="1"/>
              <a:t>totalCost</a:t>
            </a:r>
            <a:r>
              <a:rPr lang="en-US" sz="1400" dirty="0"/>
              <a:t>;</a:t>
            </a:r>
          </a:p>
          <a:p>
            <a:pPr marL="457200" lvl="1" indent="0">
              <a:buNone/>
            </a:pPr>
            <a:r>
              <a:rPr lang="en-US" sz="1400" dirty="0"/>
              <a:t>}</a:t>
            </a:r>
          </a:p>
          <a:p>
            <a:pPr marL="457200" lvl="1" indent="0">
              <a:buNone/>
            </a:pPr>
            <a:r>
              <a:rPr lang="en-US" sz="1400" dirty="0"/>
              <a:t>public string </a:t>
            </a:r>
            <a:r>
              <a:rPr lang="en-US" sz="1400" dirty="0" err="1"/>
              <a:t>getName</a:t>
            </a:r>
            <a:r>
              <a:rPr lang="en-US" sz="1400" dirty="0"/>
              <a:t>(){</a:t>
            </a:r>
          </a:p>
          <a:p>
            <a:pPr marL="457200" lvl="1" indent="0">
              <a:buNone/>
            </a:pPr>
            <a:r>
              <a:rPr lang="en-US" sz="1400" dirty="0"/>
              <a:t>	return Name;</a:t>
            </a:r>
          </a:p>
          <a:p>
            <a:pPr marL="457200" lvl="1" indent="0">
              <a:buNone/>
            </a:pPr>
            <a:r>
              <a:rPr lang="en-US" sz="1400" dirty="0"/>
              <a:t>}</a:t>
            </a:r>
          </a:p>
          <a:p>
            <a:pPr marL="457200" lvl="1" indent="0">
              <a:buNone/>
            </a:pPr>
            <a:r>
              <a:rPr lang="en-US" sz="1400" dirty="0"/>
              <a:t>public int </a:t>
            </a:r>
            <a:r>
              <a:rPr lang="en-US" sz="1400" dirty="0" err="1"/>
              <a:t>getHeadCount</a:t>
            </a:r>
            <a:r>
              <a:rPr lang="en-US" sz="1400" dirty="0"/>
              <a:t>(){</a:t>
            </a:r>
          </a:p>
          <a:p>
            <a:pPr marL="457200" lvl="1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totalPrice</a:t>
            </a:r>
            <a:r>
              <a:rPr lang="en-US" sz="1400" dirty="0"/>
              <a:t>  = ….;</a:t>
            </a:r>
          </a:p>
          <a:p>
            <a:pPr marL="457200" lvl="1" indent="0">
              <a:buNone/>
            </a:pPr>
            <a:r>
              <a:rPr lang="en-US" sz="1400" dirty="0"/>
              <a:t>	return </a:t>
            </a:r>
            <a:r>
              <a:rPr lang="en-US" sz="1400" dirty="0" err="1"/>
              <a:t>totalPrice</a:t>
            </a:r>
            <a:r>
              <a:rPr lang="en-US" sz="1400" dirty="0"/>
              <a:t>;</a:t>
            </a:r>
          </a:p>
          <a:p>
            <a:pPr marL="457200" lvl="1" indent="0">
              <a:buNone/>
            </a:pPr>
            <a:r>
              <a:rPr lang="en-US" sz="1400" dirty="0"/>
              <a:t>}</a:t>
            </a:r>
          </a:p>
          <a:p>
            <a:pPr marL="0" indent="0">
              <a:buNone/>
            </a:pPr>
            <a:r>
              <a:rPr lang="en-US" sz="1400" dirty="0" smtClean="0"/>
              <a:t>}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500" dirty="0"/>
              <a:t>Class Employee {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500" dirty="0"/>
              <a:t>private string Name;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500" dirty="0"/>
              <a:t>private string ID;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500" dirty="0"/>
              <a:t>private int salary;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500" dirty="0"/>
              <a:t>public Employee(…){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500" dirty="0"/>
              <a:t>	…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500" dirty="0"/>
              <a:t>}</a:t>
            </a:r>
          </a:p>
          <a:p>
            <a:pPr marL="457200" lvl="1" indent="0">
              <a:buNone/>
            </a:pPr>
            <a:r>
              <a:rPr lang="en-US" sz="1500" dirty="0"/>
              <a:t>public int </a:t>
            </a:r>
            <a:r>
              <a:rPr lang="en-US" sz="1500" dirty="0" err="1"/>
              <a:t>getAnnualCost</a:t>
            </a:r>
            <a:r>
              <a:rPr lang="en-US" sz="1500" dirty="0"/>
              <a:t>(){</a:t>
            </a:r>
          </a:p>
          <a:p>
            <a:pPr marL="457200" lvl="1" indent="0">
              <a:buNone/>
            </a:pPr>
            <a:r>
              <a:rPr lang="en-US" sz="1500" dirty="0"/>
              <a:t>	return salary*12;</a:t>
            </a:r>
          </a:p>
          <a:p>
            <a:pPr marL="457200" lvl="1" indent="0">
              <a:buNone/>
            </a:pPr>
            <a:r>
              <a:rPr lang="en-US" sz="1500" dirty="0"/>
              <a:t>}</a:t>
            </a:r>
          </a:p>
          <a:p>
            <a:pPr marL="457200" lvl="1" indent="0">
              <a:buNone/>
            </a:pPr>
            <a:r>
              <a:rPr lang="en-US" sz="1500" dirty="0"/>
              <a:t>public string </a:t>
            </a:r>
            <a:r>
              <a:rPr lang="en-US" sz="1500" dirty="0" err="1"/>
              <a:t>getID</a:t>
            </a:r>
            <a:r>
              <a:rPr lang="en-US" sz="1500" dirty="0"/>
              <a:t>(){</a:t>
            </a:r>
          </a:p>
          <a:p>
            <a:pPr marL="457200" lvl="1" indent="0">
              <a:buNone/>
            </a:pPr>
            <a:r>
              <a:rPr lang="en-US" sz="1500" dirty="0"/>
              <a:t>	return ID;</a:t>
            </a:r>
          </a:p>
          <a:p>
            <a:pPr marL="457200" lvl="1" indent="0">
              <a:buNone/>
            </a:pPr>
            <a:r>
              <a:rPr lang="en-US" sz="1500" dirty="0"/>
              <a:t>}</a:t>
            </a:r>
          </a:p>
          <a:p>
            <a:pPr marL="457200" lvl="1" indent="0">
              <a:buNone/>
            </a:pPr>
            <a:r>
              <a:rPr lang="en-US" sz="1500" dirty="0"/>
              <a:t>public string </a:t>
            </a:r>
            <a:r>
              <a:rPr lang="en-US" sz="1500" dirty="0" err="1"/>
              <a:t>getName</a:t>
            </a:r>
            <a:r>
              <a:rPr lang="en-US" sz="1500" dirty="0"/>
              <a:t>(){</a:t>
            </a:r>
          </a:p>
          <a:p>
            <a:pPr marL="457200" lvl="1" indent="0">
              <a:buNone/>
            </a:pPr>
            <a:r>
              <a:rPr lang="en-US" sz="1500" dirty="0"/>
              <a:t>	return Name;</a:t>
            </a:r>
          </a:p>
          <a:p>
            <a:pPr marL="457200" lvl="1" indent="0">
              <a:buNone/>
            </a:pPr>
            <a:r>
              <a:rPr lang="en-US" sz="1500" dirty="0"/>
              <a:t>}</a:t>
            </a:r>
          </a:p>
          <a:p>
            <a:pPr marL="0" indent="0">
              <a:buNone/>
            </a:pPr>
            <a:r>
              <a:rPr lang="en-US" sz="1500" dirty="0" smtClean="0"/>
              <a:t>}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667000" y="122237"/>
            <a:ext cx="66484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When to Extract Superclass</a:t>
            </a:r>
            <a:endParaRPr lang="en-US" dirty="0"/>
          </a:p>
        </p:txBody>
      </p:sp>
      <p:sp>
        <p:nvSpPr>
          <p:cNvPr id="15" name="Content Placeholder 3"/>
          <p:cNvSpPr txBox="1">
            <a:spLocks/>
          </p:cNvSpPr>
          <p:nvPr/>
        </p:nvSpPr>
        <p:spPr>
          <a:xfrm>
            <a:off x="6951233" y="1447800"/>
            <a:ext cx="44787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Classes have common fields/methods</a:t>
            </a:r>
          </a:p>
          <a:p>
            <a:r>
              <a:rPr lang="en-US" dirty="0"/>
              <a:t>Hints:</a:t>
            </a:r>
          </a:p>
          <a:p>
            <a:pPr lvl="1"/>
            <a:r>
              <a:rPr lang="en-US" dirty="0"/>
              <a:t>Similar named variables</a:t>
            </a:r>
          </a:p>
          <a:p>
            <a:pPr lvl="1"/>
            <a:r>
              <a:rPr lang="en-US" dirty="0"/>
              <a:t>Used in similar situations</a:t>
            </a:r>
          </a:p>
        </p:txBody>
      </p:sp>
    </p:spTree>
    <p:extLst>
      <p:ext uri="{BB962C8B-B14F-4D97-AF65-F5344CB8AC3E}">
        <p14:creationId xmlns:p14="http://schemas.microsoft.com/office/powerpoint/2010/main" val="418189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838200" y="4923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Create new class out of repeated code:</a:t>
            </a:r>
            <a:br>
              <a:rPr lang="en-US" sz="3600" dirty="0" smtClean="0"/>
            </a:br>
            <a:r>
              <a:rPr lang="en-US" sz="2000" dirty="0" smtClean="0"/>
              <a:t>(Similar methods with different implementations make abstract)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9932" y="2128126"/>
            <a:ext cx="4678958" cy="4010025"/>
          </a:xfrm>
        </p:spPr>
        <p:txBody>
          <a:bodyPr numCol="2">
            <a:normAutofit fontScale="70000" lnSpcReduction="20000"/>
          </a:bodyPr>
          <a:lstStyle/>
          <a:p>
            <a:pPr marL="0" indent="0">
              <a:buNone/>
            </a:pPr>
            <a:r>
              <a:rPr lang="en-US" sz="1400" dirty="0"/>
              <a:t>Class Department{</a:t>
            </a:r>
          </a:p>
          <a:p>
            <a:pPr marL="457200" lvl="1" indent="0">
              <a:buNone/>
            </a:pPr>
            <a:r>
              <a:rPr lang="en-US" sz="1400" dirty="0"/>
              <a:t>…</a:t>
            </a:r>
          </a:p>
          <a:p>
            <a:pPr marL="457200" lvl="1" indent="0">
              <a:buNone/>
            </a:pPr>
            <a:r>
              <a:rPr lang="en-US" sz="1400" dirty="0"/>
              <a:t>private string Name;</a:t>
            </a:r>
          </a:p>
          <a:p>
            <a:pPr marL="457200" lvl="1" indent="0">
              <a:buNone/>
            </a:pPr>
            <a:r>
              <a:rPr lang="en-US" sz="1400" dirty="0"/>
              <a:t>private int Cost;</a:t>
            </a:r>
          </a:p>
          <a:p>
            <a:pPr marL="457200" lvl="1" indent="0">
              <a:buNone/>
            </a:pPr>
            <a:r>
              <a:rPr lang="en-US" sz="1400" dirty="0"/>
              <a:t>private List </a:t>
            </a:r>
            <a:r>
              <a:rPr lang="en-US" sz="1400" dirty="0" err="1"/>
              <a:t>Personel</a:t>
            </a:r>
            <a:r>
              <a:rPr lang="en-US" sz="1400" dirty="0"/>
              <a:t>;</a:t>
            </a:r>
          </a:p>
          <a:p>
            <a:pPr marL="457200" lvl="1" indent="0">
              <a:buNone/>
            </a:pPr>
            <a:r>
              <a:rPr lang="en-US" sz="1400" dirty="0"/>
              <a:t>public Department(…){</a:t>
            </a:r>
          </a:p>
          <a:p>
            <a:pPr marL="457200" lvl="1" indent="0">
              <a:buNone/>
            </a:pPr>
            <a:r>
              <a:rPr lang="en-US" sz="1400" dirty="0"/>
              <a:t>	…</a:t>
            </a:r>
          </a:p>
          <a:p>
            <a:pPr marL="457200" lvl="1" indent="0">
              <a:buNone/>
            </a:pPr>
            <a:r>
              <a:rPr lang="en-US" sz="1400" dirty="0"/>
              <a:t>}</a:t>
            </a:r>
          </a:p>
          <a:p>
            <a:pPr marL="457200" lvl="1" indent="0">
              <a:buNone/>
            </a:pPr>
            <a:r>
              <a:rPr lang="en-US" sz="1400" dirty="0"/>
              <a:t>public int </a:t>
            </a:r>
            <a:r>
              <a:rPr lang="en-US" sz="1400" dirty="0" err="1"/>
              <a:t>getTotalAnnualCost</a:t>
            </a:r>
            <a:r>
              <a:rPr lang="en-US" sz="1400" dirty="0"/>
              <a:t>(){</a:t>
            </a:r>
          </a:p>
          <a:p>
            <a:pPr marL="457200" lvl="1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totalCost</a:t>
            </a:r>
            <a:r>
              <a:rPr lang="en-US" sz="1400" dirty="0"/>
              <a:t>  = …;</a:t>
            </a:r>
          </a:p>
          <a:p>
            <a:pPr marL="457200" lvl="1" indent="0">
              <a:buNone/>
            </a:pPr>
            <a:r>
              <a:rPr lang="en-US" sz="1400" dirty="0"/>
              <a:t>	return </a:t>
            </a:r>
            <a:r>
              <a:rPr lang="en-US" sz="1400" dirty="0" err="1"/>
              <a:t>totalCost</a:t>
            </a:r>
            <a:r>
              <a:rPr lang="en-US" sz="1400" dirty="0"/>
              <a:t>;</a:t>
            </a:r>
          </a:p>
          <a:p>
            <a:pPr marL="457200" lvl="1" indent="0">
              <a:buNone/>
            </a:pPr>
            <a:r>
              <a:rPr lang="en-US" sz="1400" dirty="0"/>
              <a:t>}</a:t>
            </a:r>
          </a:p>
          <a:p>
            <a:pPr marL="457200" lvl="1" indent="0">
              <a:buNone/>
            </a:pPr>
            <a:r>
              <a:rPr lang="en-US" sz="1400" dirty="0"/>
              <a:t>public string </a:t>
            </a:r>
            <a:r>
              <a:rPr lang="en-US" sz="1400" dirty="0" err="1"/>
              <a:t>getName</a:t>
            </a:r>
            <a:r>
              <a:rPr lang="en-US" sz="1400" dirty="0"/>
              <a:t>(){</a:t>
            </a:r>
          </a:p>
          <a:p>
            <a:pPr marL="457200" lvl="1" indent="0">
              <a:buNone/>
            </a:pPr>
            <a:r>
              <a:rPr lang="en-US" sz="1400" dirty="0"/>
              <a:t>	return Name;</a:t>
            </a:r>
          </a:p>
          <a:p>
            <a:pPr marL="457200" lvl="1" indent="0">
              <a:buNone/>
            </a:pPr>
            <a:r>
              <a:rPr lang="en-US" sz="1400" dirty="0"/>
              <a:t>}</a:t>
            </a:r>
          </a:p>
          <a:p>
            <a:pPr marL="457200" lvl="1" indent="0">
              <a:buNone/>
            </a:pPr>
            <a:r>
              <a:rPr lang="en-US" sz="1400" dirty="0"/>
              <a:t>public int </a:t>
            </a:r>
            <a:r>
              <a:rPr lang="en-US" sz="1400" dirty="0" err="1"/>
              <a:t>getHeadCount</a:t>
            </a:r>
            <a:r>
              <a:rPr lang="en-US" sz="1400" dirty="0"/>
              <a:t>(){</a:t>
            </a:r>
          </a:p>
          <a:p>
            <a:pPr marL="457200" lvl="1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totalPrice</a:t>
            </a:r>
            <a:r>
              <a:rPr lang="en-US" sz="1400" dirty="0"/>
              <a:t>  = ….;</a:t>
            </a:r>
          </a:p>
          <a:p>
            <a:pPr marL="457200" lvl="1" indent="0">
              <a:buNone/>
            </a:pPr>
            <a:r>
              <a:rPr lang="en-US" sz="1400" dirty="0"/>
              <a:t>	return </a:t>
            </a:r>
            <a:r>
              <a:rPr lang="en-US" sz="1400" dirty="0" err="1"/>
              <a:t>totalPrice</a:t>
            </a:r>
            <a:r>
              <a:rPr lang="en-US" sz="1400" dirty="0"/>
              <a:t>;</a:t>
            </a:r>
          </a:p>
          <a:p>
            <a:pPr marL="457200" lvl="1" indent="0">
              <a:buNone/>
            </a:pPr>
            <a:r>
              <a:rPr lang="en-US" sz="1400" dirty="0"/>
              <a:t>}</a:t>
            </a:r>
          </a:p>
          <a:p>
            <a:pPr marL="0" indent="0">
              <a:buNone/>
            </a:pPr>
            <a:r>
              <a:rPr lang="en-US" sz="1400" dirty="0" smtClean="0"/>
              <a:t>}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500" dirty="0"/>
              <a:t>Class Employee {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500" dirty="0"/>
              <a:t>private string Name;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500" dirty="0"/>
              <a:t>private string ID;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500" dirty="0"/>
              <a:t>private int salary;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500" dirty="0"/>
              <a:t>public Employee(…){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500" dirty="0"/>
              <a:t>	…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500" dirty="0"/>
              <a:t>}</a:t>
            </a:r>
          </a:p>
          <a:p>
            <a:pPr marL="457200" lvl="1" indent="0">
              <a:buNone/>
            </a:pPr>
            <a:r>
              <a:rPr lang="en-US" sz="1500" dirty="0"/>
              <a:t>public int </a:t>
            </a:r>
            <a:r>
              <a:rPr lang="en-US" sz="1500" dirty="0" err="1"/>
              <a:t>getAnnualCost</a:t>
            </a:r>
            <a:r>
              <a:rPr lang="en-US" sz="1500" dirty="0"/>
              <a:t>(){</a:t>
            </a:r>
          </a:p>
          <a:p>
            <a:pPr marL="457200" lvl="1" indent="0">
              <a:buNone/>
            </a:pPr>
            <a:r>
              <a:rPr lang="en-US" sz="1500" dirty="0"/>
              <a:t>	return salary*12;</a:t>
            </a:r>
          </a:p>
          <a:p>
            <a:pPr marL="457200" lvl="1" indent="0">
              <a:buNone/>
            </a:pPr>
            <a:r>
              <a:rPr lang="en-US" sz="1500" dirty="0"/>
              <a:t>}</a:t>
            </a:r>
          </a:p>
          <a:p>
            <a:pPr marL="457200" lvl="1" indent="0">
              <a:buNone/>
            </a:pPr>
            <a:r>
              <a:rPr lang="en-US" sz="1500" dirty="0"/>
              <a:t>public string </a:t>
            </a:r>
            <a:r>
              <a:rPr lang="en-US" sz="1500" dirty="0" err="1"/>
              <a:t>getID</a:t>
            </a:r>
            <a:r>
              <a:rPr lang="en-US" sz="1500" dirty="0"/>
              <a:t>(){</a:t>
            </a:r>
          </a:p>
          <a:p>
            <a:pPr marL="457200" lvl="1" indent="0">
              <a:buNone/>
            </a:pPr>
            <a:r>
              <a:rPr lang="en-US" sz="1500" dirty="0"/>
              <a:t>	return ID;</a:t>
            </a:r>
          </a:p>
          <a:p>
            <a:pPr marL="457200" lvl="1" indent="0">
              <a:buNone/>
            </a:pPr>
            <a:r>
              <a:rPr lang="en-US" sz="1500" dirty="0"/>
              <a:t>}</a:t>
            </a:r>
          </a:p>
          <a:p>
            <a:pPr marL="457200" lvl="1" indent="0">
              <a:buNone/>
            </a:pPr>
            <a:r>
              <a:rPr lang="en-US" sz="1500" dirty="0"/>
              <a:t>public string </a:t>
            </a:r>
            <a:r>
              <a:rPr lang="en-US" sz="1500" dirty="0" err="1"/>
              <a:t>getName</a:t>
            </a:r>
            <a:r>
              <a:rPr lang="en-US" sz="1500" dirty="0"/>
              <a:t>(){</a:t>
            </a:r>
          </a:p>
          <a:p>
            <a:pPr marL="457200" lvl="1" indent="0">
              <a:buNone/>
            </a:pPr>
            <a:r>
              <a:rPr lang="en-US" sz="1500" dirty="0"/>
              <a:t>	return Name;</a:t>
            </a:r>
          </a:p>
          <a:p>
            <a:pPr marL="457200" lvl="1" indent="0">
              <a:buNone/>
            </a:pPr>
            <a:r>
              <a:rPr lang="en-US" sz="1500" dirty="0"/>
              <a:t>}</a:t>
            </a:r>
          </a:p>
          <a:p>
            <a:pPr marL="0" indent="0">
              <a:buNone/>
            </a:pPr>
            <a:r>
              <a:rPr lang="en-US" sz="1500" dirty="0"/>
              <a:t>}</a:t>
            </a:r>
            <a:endParaRPr lang="en-US" sz="1600" dirty="0"/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7" name="Right Arrow 6"/>
          <p:cNvSpPr/>
          <p:nvPr/>
        </p:nvSpPr>
        <p:spPr>
          <a:xfrm>
            <a:off x="5336745" y="3186518"/>
            <a:ext cx="1518510" cy="13525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7053110" y="2128126"/>
            <a:ext cx="3546774" cy="30487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400" dirty="0" smtClean="0"/>
              <a:t>Class Party{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dirty="0" smtClean="0"/>
              <a:t>…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dirty="0" smtClean="0"/>
              <a:t>private string Name;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dirty="0" smtClean="0"/>
              <a:t>public Party(…){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dirty="0" smtClean="0"/>
              <a:t>	…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dirty="0" smtClean="0"/>
              <a:t>}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dirty="0" smtClean="0"/>
              <a:t>public abstract int </a:t>
            </a:r>
            <a:r>
              <a:rPr lang="en-US" sz="1400" dirty="0" err="1" smtClean="0"/>
              <a:t>getAnnualCost</a:t>
            </a:r>
            <a:r>
              <a:rPr lang="en-US" sz="1400" dirty="0" smtClean="0"/>
              <a:t>();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dirty="0" smtClean="0"/>
              <a:t>public string </a:t>
            </a:r>
            <a:r>
              <a:rPr lang="en-US" sz="1400" dirty="0" err="1" smtClean="0"/>
              <a:t>getName</a:t>
            </a:r>
            <a:r>
              <a:rPr lang="en-US" sz="1400" dirty="0" smtClean="0"/>
              <a:t>(){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dirty="0" smtClean="0"/>
              <a:t>	return Name;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dirty="0" smtClean="0"/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6221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324</TotalTime>
  <Words>516</Words>
  <Application>Microsoft Office PowerPoint</Application>
  <PresentationFormat>Widescreen</PresentationFormat>
  <Paragraphs>460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Retrospect</vt:lpstr>
      <vt:lpstr>Extract Subclass, Extract Superclass and Extract Hierarchy</vt:lpstr>
      <vt:lpstr>Extract Subclass</vt:lpstr>
      <vt:lpstr>When to Extract Subclass</vt:lpstr>
      <vt:lpstr>PowerPoint Presentation</vt:lpstr>
      <vt:lpstr>PowerPoint Presentation</vt:lpstr>
      <vt:lpstr>PowerPoint Presentation</vt:lpstr>
      <vt:lpstr>Extract Superclass</vt:lpstr>
      <vt:lpstr>PowerPoint Presentation</vt:lpstr>
      <vt:lpstr>Create new class out of repeated code: (Similar methods with different implementations make abstract)</vt:lpstr>
      <vt:lpstr>Remove the extracted lines and extend the subclasses:</vt:lpstr>
      <vt:lpstr>Remove the extracted lines and extend the subclasses:</vt:lpstr>
      <vt:lpstr>Result:</vt:lpstr>
      <vt:lpstr>Extract Hierarchy</vt:lpstr>
      <vt:lpstr>When to use it:</vt:lpstr>
      <vt:lpstr>How to Extract Hierarchy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Extract S</dc:title>
  <dc:creator>Ryan Meyer</dc:creator>
  <cp:lastModifiedBy>Meyer, Ryan</cp:lastModifiedBy>
  <cp:revision>58</cp:revision>
  <dcterms:created xsi:type="dcterms:W3CDTF">2015-10-27T23:14:34Z</dcterms:created>
  <dcterms:modified xsi:type="dcterms:W3CDTF">2015-10-28T20:33:01Z</dcterms:modified>
</cp:coreProperties>
</file>