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Economica"/>
      <p:regular r:id="rId16"/>
      <p:bold r:id="rId17"/>
      <p:italic r:id="rId18"/>
      <p:boldItalic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6.xml"/><Relationship Id="rId22" Type="http://schemas.openxmlformats.org/officeDocument/2006/relationships/font" Target="fonts/OpenSans-italic.fntdata"/><Relationship Id="rId10" Type="http://schemas.openxmlformats.org/officeDocument/2006/relationships/slide" Target="slides/slide5.xml"/><Relationship Id="rId21" Type="http://schemas.openxmlformats.org/officeDocument/2006/relationships/font" Target="fonts/OpenSans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Economica-bold.fntdata"/><Relationship Id="rId16" Type="http://schemas.openxmlformats.org/officeDocument/2006/relationships/font" Target="fonts/Economica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Economica-boldItalic.fntdata"/><Relationship Id="rId6" Type="http://schemas.openxmlformats.org/officeDocument/2006/relationships/slide" Target="slides/slide1.xml"/><Relationship Id="rId18" Type="http://schemas.openxmlformats.org/officeDocument/2006/relationships/font" Target="fonts/Economica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744012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0" name="Shape 10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044700" y="3116580"/>
            <a:ext cx="3054600" cy="7013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2" name="Shape 52"/>
          <p:cNvSpPr txBox="1"/>
          <p:nvPr>
            <p:ph type="title"/>
          </p:nvPr>
        </p:nvSpPr>
        <p:spPr>
          <a:xfrm>
            <a:off x="311700" y="957125"/>
            <a:ext cx="8520599" cy="212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311700" y="3162000"/>
            <a:ext cx="8520599" cy="10715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 flipH="1">
            <a:off x="7595937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6" name="Shape 16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17" name="Shape 17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311700" y="1225225"/>
            <a:ext cx="39998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x="4832400" y="1225225"/>
            <a:ext cx="3999899" cy="3354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3000"/>
            </a:lvl1pPr>
            <a:lvl2pPr>
              <a:spcBef>
                <a:spcPts val="0"/>
              </a:spcBef>
              <a:buSzPct val="100000"/>
              <a:defRPr sz="3000"/>
            </a:lvl2pPr>
            <a:lvl3pPr>
              <a:spcBef>
                <a:spcPts val="0"/>
              </a:spcBef>
              <a:buSzPct val="100000"/>
              <a:defRPr sz="3000"/>
            </a:lvl3pPr>
            <a:lvl4pPr>
              <a:spcBef>
                <a:spcPts val="0"/>
              </a:spcBef>
              <a:buSzPct val="100000"/>
              <a:defRPr sz="3000"/>
            </a:lvl4pPr>
            <a:lvl5pPr>
              <a:spcBef>
                <a:spcPts val="0"/>
              </a:spcBef>
              <a:buSzPct val="100000"/>
              <a:defRPr sz="3000"/>
            </a:lvl5pPr>
            <a:lvl6pPr>
              <a:spcBef>
                <a:spcPts val="0"/>
              </a:spcBef>
              <a:buSzPct val="100000"/>
              <a:defRPr sz="3000"/>
            </a:lvl6pPr>
            <a:lvl7pPr>
              <a:spcBef>
                <a:spcPts val="0"/>
              </a:spcBef>
              <a:buSzPct val="100000"/>
              <a:defRPr sz="3000"/>
            </a:lvl7pPr>
            <a:lvl8pPr>
              <a:spcBef>
                <a:spcPts val="0"/>
              </a:spcBef>
              <a:buSzPct val="100000"/>
              <a:defRPr sz="3000"/>
            </a:lvl8pPr>
            <a:lvl9pPr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x="311700" y="1399399"/>
            <a:ext cx="2807999" cy="2784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 txBox="1"/>
          <p:nvPr>
            <p:ph type="title"/>
          </p:nvPr>
        </p:nvSpPr>
        <p:spPr>
          <a:xfrm>
            <a:off x="490250" y="450150"/>
            <a:ext cx="5878799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2" name="Shape 42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3" name="Shape 43"/>
          <p:cNvSpPr txBox="1"/>
          <p:nvPr>
            <p:ph type="title"/>
          </p:nvPr>
        </p:nvSpPr>
        <p:spPr>
          <a:xfrm>
            <a:off x="265500" y="929275"/>
            <a:ext cx="4045199" cy="17861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subTitle"/>
          </p:nvPr>
        </p:nvSpPr>
        <p:spPr>
          <a:xfrm>
            <a:off x="265500" y="2769000"/>
            <a:ext cx="4045199" cy="1574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" type="body"/>
          </p:nvPr>
        </p:nvSpPr>
        <p:spPr>
          <a:xfrm>
            <a:off x="319500" y="4218925"/>
            <a:ext cx="5998800" cy="5987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Refactorings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3044700" y="3116580"/>
            <a:ext cx="3054600" cy="7013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Luke Marsh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Any Questions?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Three Refactorings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Replace Parameter With Method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Simplifying method calls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Remove Assignment to Parameters</a:t>
            </a:r>
          </a:p>
          <a:p>
            <a:pPr indent="-228600" lvl="1" marL="914400" rtl="0">
              <a:spcBef>
                <a:spcPts val="0"/>
              </a:spcBef>
              <a:buAutoNum type="alphaLcPeriod"/>
            </a:pPr>
            <a:r>
              <a:rPr lang="en"/>
              <a:t>Clarifying which objects are modified</a:t>
            </a:r>
          </a:p>
          <a:p>
            <a:pPr indent="-228600" lvl="0" marL="457200" rtl="0">
              <a:spcBef>
                <a:spcPts val="0"/>
              </a:spcBef>
              <a:buAutoNum type="arabicPeriod"/>
            </a:pPr>
            <a:r>
              <a:rPr lang="en"/>
              <a:t>Hide Method</a:t>
            </a:r>
          </a:p>
          <a:p>
            <a:pPr indent="-228600" lvl="1" marL="914400">
              <a:spcBef>
                <a:spcPts val="0"/>
              </a:spcBef>
              <a:buAutoNum type="alphaLcPeriod"/>
            </a:pPr>
            <a:r>
              <a:rPr lang="en"/>
              <a:t>Making methods private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Replace Parameters with Method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300"/>
              <a:t>public double getPrice() {</a:t>
            </a:r>
            <a:br>
              <a:rPr lang="en" sz="1300"/>
            </a:br>
            <a:r>
              <a:rPr lang="en" sz="1300"/>
              <a:t>  int basePrice = _quantity * _itemPrice;</a:t>
            </a:r>
            <a:br>
              <a:rPr lang="en" sz="1300"/>
            </a:br>
            <a:r>
              <a:rPr lang="en" sz="1300"/>
              <a:t>  int discountLevel;</a:t>
            </a:r>
            <a:br>
              <a:rPr lang="en" sz="1300"/>
            </a:br>
            <a:r>
              <a:rPr lang="en" sz="1300"/>
              <a:t>  if (_quantity &gt; 100)  discountLevel = 2;</a:t>
            </a:r>
            <a:br>
              <a:rPr lang="en" sz="1300"/>
            </a:br>
            <a:r>
              <a:rPr lang="en" sz="1300"/>
              <a:t>  else discountLevel = 1;</a:t>
            </a:r>
            <a:br>
              <a:rPr lang="en" sz="1300"/>
            </a:br>
            <a:r>
              <a:rPr lang="en" sz="1300"/>
              <a:t>  double finalPrice = discountedPrice (basePrice, discountLevel);</a:t>
            </a:r>
            <a:br>
              <a:rPr lang="en" sz="1300"/>
            </a:br>
            <a:r>
              <a:rPr lang="en" sz="1300"/>
              <a:t>  return finalPrice; }</a:t>
            </a:r>
          </a:p>
          <a:p>
            <a:pPr rtl="0">
              <a:spcBef>
                <a:spcPts val="0"/>
              </a:spcBef>
              <a:buNone/>
            </a:pPr>
            <a:r>
              <a:rPr lang="en" sz="1300"/>
              <a:t>private double discountedPrice (int basePrice, int discountLevel) {</a:t>
            </a:r>
            <a:br>
              <a:rPr lang="en" sz="1300"/>
            </a:br>
            <a:r>
              <a:rPr lang="en" sz="1300"/>
              <a:t>  if (discountLevel == 2) return basePrice * 0.1;</a:t>
            </a:r>
            <a:br>
              <a:rPr lang="en" sz="1300"/>
            </a:br>
            <a:r>
              <a:rPr lang="en" sz="1300"/>
              <a:t>  else return basePrice * 0.05; } </a:t>
            </a:r>
          </a:p>
          <a:p>
            <a:pPr lv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Motivation: </a:t>
            </a:r>
            <a:r>
              <a:rPr lang="en"/>
              <a:t>If it’s possible for the method to get a parameter by other means, it should do so. Long parameter lists should be simplified when possible.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Replace Parameters with Method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25225"/>
            <a:ext cx="42138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300"/>
              <a:t>First Replacement: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public double getPrice() {</a:t>
            </a:r>
            <a:br>
              <a:rPr lang="en" sz="1300"/>
            </a:br>
            <a:r>
              <a:rPr lang="en" sz="1300"/>
              <a:t>  int basePrice = _quantity * _itemPrice;</a:t>
            </a:r>
            <a:br>
              <a:rPr lang="en" sz="1300"/>
            </a:br>
            <a:r>
              <a:rPr lang="en" sz="1300"/>
              <a:t>  double finalPrice = discountedPrice (basePrice);</a:t>
            </a:r>
            <a:br>
              <a:rPr lang="en" sz="1300"/>
            </a:br>
            <a:r>
              <a:rPr lang="en" sz="1300"/>
              <a:t>  return finalPrice;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private double discountedPrice (int basePrice) {</a:t>
            </a:r>
            <a:br>
              <a:rPr lang="en" sz="1300"/>
            </a:br>
            <a:r>
              <a:rPr lang="en" sz="1300"/>
              <a:t>  if (getDiscountLevel() == 2) return basePrice * 0.1;</a:t>
            </a:r>
            <a:br>
              <a:rPr lang="en" sz="1300"/>
            </a:br>
            <a:r>
              <a:rPr lang="en" sz="1300"/>
              <a:t>  else return basePrice * 0.05;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private int getDiscountLevel() {</a:t>
            </a:r>
            <a:br>
              <a:rPr lang="en" sz="1300"/>
            </a:br>
            <a:r>
              <a:rPr lang="en" sz="1300"/>
              <a:t>  if (_quantity &gt; 100) return 2;</a:t>
            </a:r>
            <a:br>
              <a:rPr lang="en" sz="1300"/>
            </a:br>
            <a:r>
              <a:rPr lang="en" sz="1300"/>
              <a:t>  else return 1;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300"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Replace Parameters with Method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225225"/>
            <a:ext cx="42138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300">
                <a:solidFill>
                  <a:srgbClr val="B7B7B7"/>
                </a:solidFill>
              </a:rPr>
              <a:t>First Replacement: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>
                <a:solidFill>
                  <a:srgbClr val="B7B7B7"/>
                </a:solidFill>
              </a:rPr>
              <a:t>public double getPrice() {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int basePrice = _quantity * _itemPrice;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double finalPrice = discountedPrice (basePrice);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return finalPrice;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>
                <a:solidFill>
                  <a:srgbClr val="B7B7B7"/>
                </a:solidFill>
              </a:rPr>
              <a:t>private double discountedPrice (int basePrice) {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if (getDiscountLevel() == 2) return basePrice * 0.1;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else return basePrice * 0.05;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>
                <a:solidFill>
                  <a:srgbClr val="B7B7B7"/>
                </a:solidFill>
              </a:rPr>
              <a:t>private int getDiscountLevel() {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if (_quantity &gt; 100) return 2;</a:t>
            </a:r>
            <a:br>
              <a:rPr lang="en" sz="1300">
                <a:solidFill>
                  <a:srgbClr val="B7B7B7"/>
                </a:solidFill>
              </a:rPr>
            </a:br>
            <a:r>
              <a:rPr lang="en" sz="1300">
                <a:solidFill>
                  <a:srgbClr val="B7B7B7"/>
                </a:solidFill>
              </a:rPr>
              <a:t>  else return 1; }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336875" y="1228100"/>
            <a:ext cx="4557000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300"/>
              <a:t>Second Replacement: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public double getPrice() {</a:t>
            </a:r>
            <a:br>
              <a:rPr lang="en" sz="1300"/>
            </a:br>
            <a:r>
              <a:rPr lang="en" sz="1300"/>
              <a:t>  return discountedPrice ();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private double discountedPrice () {</a:t>
            </a:r>
            <a:br>
              <a:rPr lang="en" sz="1300"/>
            </a:br>
            <a:r>
              <a:rPr lang="en" sz="1300"/>
              <a:t>  if  (getDiscountLevel() == 2) return getBasePrice() * 0.1;</a:t>
            </a:r>
            <a:br>
              <a:rPr lang="en" sz="1300"/>
            </a:br>
            <a:r>
              <a:rPr lang="en" sz="1300"/>
              <a:t>  else return getBasePrice() * 0.05; }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private double getBasePrice() {</a:t>
            </a:r>
            <a:br>
              <a:rPr lang="en" sz="1300"/>
            </a:br>
            <a:r>
              <a:rPr lang="en" sz="1300"/>
              <a:t>  return _quantity * _itemPrice; }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Replace Parameters with Method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Benefit: </a:t>
            </a:r>
            <a:r>
              <a:rPr lang="en"/>
              <a:t>Long parameters can cause confusion. The more parameters for a method, the more information the user needs to keep track of when calling the method.</a:t>
            </a:r>
            <a:r>
              <a:rPr b="1" lang="en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Remove Assignments to Parameters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1300"/>
              <a:t>Example: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300"/>
              <a:t>int discount (int inputVal, int quantity, int yearToDate) {</a:t>
            </a:r>
            <a:br>
              <a:rPr lang="en" sz="1300"/>
            </a:br>
            <a:r>
              <a:rPr lang="en" sz="1300"/>
              <a:t>  if (inputVal &gt; 50) inputVal -= 2;</a:t>
            </a:r>
            <a:br>
              <a:rPr lang="en" sz="1300"/>
            </a:br>
            <a:r>
              <a:rPr lang="en" sz="1300"/>
              <a:t>  if (quantity &gt; 100) inputVal -= 1;</a:t>
            </a:r>
            <a:br>
              <a:rPr lang="en" sz="1300"/>
            </a:br>
            <a:r>
              <a:rPr lang="en" sz="1300"/>
              <a:t>  if (yearToDate &gt; 10000) inputVal -= 4;</a:t>
            </a:r>
            <a:br>
              <a:rPr lang="en" sz="1300"/>
            </a:br>
            <a:r>
              <a:rPr lang="en" sz="1300"/>
              <a:t>  return inputVal; }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 algn="ctr">
              <a:spcBef>
                <a:spcPts val="0"/>
              </a:spcBef>
              <a:buNone/>
            </a:pPr>
            <a:r>
              <a:rPr b="1" lang="en"/>
              <a:t>Motivation: </a:t>
            </a:r>
            <a:r>
              <a:rPr lang="en"/>
              <a:t>Changes to a parameter object, in a </a:t>
            </a:r>
            <a:r>
              <a:rPr i="1" lang="en"/>
              <a:t>pass by value</a:t>
            </a:r>
            <a:r>
              <a:rPr b="1" lang="en"/>
              <a:t> </a:t>
            </a:r>
            <a:r>
              <a:rPr lang="en"/>
              <a:t>scenario, are not reflected in the calling routine. Furthermore, it leads to confusion in what object is being modified.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Remove Assignments to Parameters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b="1" lang="en" sz="1300"/>
              <a:t>Easy Solution: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lang="en" sz="1300"/>
              <a:t>int discount (int inputVal, int quantity, int yearToDate) {</a:t>
            </a:r>
            <a:br>
              <a:rPr lang="en" sz="1300"/>
            </a:br>
            <a:r>
              <a:rPr lang="en" sz="1300"/>
              <a:t>  int result = inputVal;</a:t>
            </a:r>
            <a:br>
              <a:rPr lang="en" sz="1300"/>
            </a:br>
            <a:r>
              <a:rPr lang="en" sz="1300"/>
              <a:t>  if (inputVal &gt; 50) result -= 2;</a:t>
            </a:r>
            <a:br>
              <a:rPr lang="en" sz="1300"/>
            </a:br>
            <a:r>
              <a:rPr lang="en" sz="1300"/>
              <a:t>  if (quantity &gt; 100) result -= 1;</a:t>
            </a:r>
            <a:br>
              <a:rPr lang="en" sz="1300"/>
            </a:br>
            <a:r>
              <a:rPr lang="en" sz="1300"/>
              <a:t>  if (yearToDate &gt; 10000) result -= 4;</a:t>
            </a:r>
            <a:br>
              <a:rPr lang="en" sz="1300"/>
            </a:br>
            <a:r>
              <a:rPr lang="en" sz="1300"/>
              <a:t>  return result; }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300"/>
          </a:p>
          <a:p>
            <a:pPr lvl="0" rtl="0" algn="ctr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Benefit: </a:t>
            </a:r>
            <a:r>
              <a:rPr lang="en"/>
              <a:t>No confusion as to which object is being modified, also makes this method function correctly in </a:t>
            </a:r>
            <a:r>
              <a:rPr i="1" lang="en"/>
              <a:t>pass by value</a:t>
            </a:r>
            <a:r>
              <a:rPr lang="en"/>
              <a:t> scenarios.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300"/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300"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315925"/>
            <a:ext cx="8520599" cy="8312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Hide Method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225225"/>
            <a:ext cx="8520599" cy="3354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Example: </a:t>
            </a:r>
          </a:p>
          <a:p>
            <a:pPr lvl="0" rtl="0" algn="just">
              <a:spcBef>
                <a:spcPts val="0"/>
              </a:spcBef>
              <a:buClr>
                <a:schemeClr val="dk1"/>
              </a:buClr>
              <a:buSzPct val="84615"/>
              <a:buFont typeface="Arial"/>
              <a:buNone/>
            </a:pPr>
            <a:r>
              <a:rPr lang="en" sz="1300"/>
              <a:t>public int getMiles(){		public void setMiles (int x) {</a:t>
            </a:r>
            <a:br>
              <a:rPr lang="en" sz="1300"/>
            </a:br>
            <a:r>
              <a:rPr lang="en" sz="1300"/>
              <a:t>  return miles; }	 		  miles = x;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Motivation:</a:t>
            </a:r>
            <a:r>
              <a:rPr lang="en"/>
              <a:t> Not all methods need to be visible, such as setter and getter methods.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Solution: </a:t>
            </a:r>
            <a:r>
              <a:rPr lang="en"/>
              <a:t>Set the method from </a:t>
            </a:r>
            <a:r>
              <a:rPr i="1" lang="en"/>
              <a:t>public</a:t>
            </a:r>
            <a:r>
              <a:rPr lang="en"/>
              <a:t> to </a:t>
            </a:r>
            <a:r>
              <a:rPr i="1" lang="en"/>
              <a:t>private.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b="1" lang="en"/>
              <a:t>Benefit: </a:t>
            </a:r>
            <a:r>
              <a:rPr lang="en"/>
              <a:t>As your class grows, some methods don’t need to be accessed publicly, more specifically if it isn’t called by any other classes.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