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3" r:id="rId3"/>
    <p:sldId id="268" r:id="rId4"/>
    <p:sldId id="258" r:id="rId5"/>
    <p:sldId id="266" r:id="rId6"/>
    <p:sldId id="262" r:id="rId7"/>
    <p:sldId id="269" r:id="rId8"/>
    <p:sldId id="257" r:id="rId9"/>
    <p:sldId id="265" r:id="rId10"/>
    <p:sldId id="264" r:id="rId11"/>
    <p:sldId id="270" r:id="rId12"/>
    <p:sldId id="259" r:id="rId13"/>
    <p:sldId id="267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02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79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6770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893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2891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166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661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42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11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202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918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32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20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5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5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872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0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proquest.safaribooksonline.com/0201485672/ch10lev1sec12#ch10lev1sec1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09754"/>
            <a:ext cx="11757416" cy="2971801"/>
          </a:xfrm>
        </p:spPr>
        <p:txBody>
          <a:bodyPr>
            <a:normAutofit/>
          </a:bodyPr>
          <a:lstStyle/>
          <a:p>
            <a:pPr algn="ctr"/>
            <a:r>
              <a:rPr lang="en-US" cap="none" dirty="0" smtClean="0">
                <a:solidFill>
                  <a:schemeClr val="tx1"/>
                </a:solidFill>
              </a:rPr>
              <a:t>Refactoring Methods</a:t>
            </a:r>
            <a:r>
              <a:rPr lang="en-US" cap="none" dirty="0" smtClean="0">
                <a:solidFill>
                  <a:schemeClr val="tx1"/>
                </a:solidFill>
              </a:rPr>
              <a:t>:</a:t>
            </a:r>
            <a:endParaRPr lang="en-US" cap="none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0966" y="4007701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Kevin Murphy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263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Situation 3: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class Order...</a:t>
            </a:r>
            <a:br>
              <a:rPr lang="en-US" dirty="0"/>
            </a:br>
            <a:r>
              <a:rPr lang="en-US" dirty="0"/>
              <a:t>  Customer </a:t>
            </a:r>
            <a:r>
              <a:rPr lang="en-US" dirty="0" err="1"/>
              <a:t>getCustomer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     return _customer;</a:t>
            </a:r>
            <a:br>
              <a:rPr lang="en-US" dirty="0"/>
            </a:br>
            <a:r>
              <a:rPr lang="en-US" dirty="0"/>
              <a:t>  }</a:t>
            </a:r>
            <a:br>
              <a:rPr lang="en-US" dirty="0"/>
            </a:br>
            <a:r>
              <a:rPr lang="en-US" dirty="0"/>
              <a:t>  void </a:t>
            </a:r>
            <a:r>
              <a:rPr lang="en-US" dirty="0" err="1"/>
              <a:t>setCustomer</a:t>
            </a:r>
            <a:r>
              <a:rPr lang="en-US" dirty="0"/>
              <a:t> (Customer </a:t>
            </a:r>
            <a:r>
              <a:rPr lang="en-US" dirty="0" err="1"/>
              <a:t>arg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     if (_customer != null) _</a:t>
            </a:r>
            <a:r>
              <a:rPr lang="en-US" dirty="0" err="1"/>
              <a:t>customer.friendOrders</a:t>
            </a:r>
            <a:r>
              <a:rPr lang="en-US" dirty="0"/>
              <a:t>().remove(this);</a:t>
            </a:r>
            <a:br>
              <a:rPr lang="en-US" dirty="0"/>
            </a:br>
            <a:r>
              <a:rPr lang="en-US" dirty="0"/>
              <a:t>      _customer = </a:t>
            </a:r>
            <a:r>
              <a:rPr lang="en-US" dirty="0" err="1"/>
              <a:t>arg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     if (_customer != null) _</a:t>
            </a:r>
            <a:r>
              <a:rPr lang="en-US" dirty="0" err="1"/>
              <a:t>customer.friendOrders</a:t>
            </a:r>
            <a:r>
              <a:rPr lang="en-US" dirty="0"/>
              <a:t>().add(this);</a:t>
            </a:r>
            <a:br>
              <a:rPr lang="en-US" dirty="0"/>
            </a:br>
            <a:r>
              <a:rPr lang="en-US" dirty="0"/>
              <a:t>  }</a:t>
            </a:r>
            <a:br>
              <a:rPr lang="en-US" dirty="0"/>
            </a:br>
            <a:r>
              <a:rPr lang="en-US" dirty="0"/>
              <a:t>  private Customer _customer;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class Customer...</a:t>
            </a:r>
            <a:br>
              <a:rPr lang="en-US" dirty="0"/>
            </a:br>
            <a:r>
              <a:rPr lang="en-US" dirty="0"/>
              <a:t>  void </a:t>
            </a:r>
            <a:r>
              <a:rPr lang="en-US" dirty="0" err="1"/>
              <a:t>addOrder</a:t>
            </a:r>
            <a:r>
              <a:rPr lang="en-US" dirty="0"/>
              <a:t>(Order </a:t>
            </a:r>
            <a:r>
              <a:rPr lang="en-US" dirty="0" err="1"/>
              <a:t>arg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     </a:t>
            </a:r>
            <a:r>
              <a:rPr lang="en-US" dirty="0" err="1"/>
              <a:t>arg.setCustomer</a:t>
            </a:r>
            <a:r>
              <a:rPr lang="en-US" dirty="0"/>
              <a:t>(this);</a:t>
            </a:r>
            <a:br>
              <a:rPr lang="en-US" dirty="0"/>
            </a:br>
            <a:r>
              <a:rPr lang="en-US" dirty="0"/>
              <a:t>  }</a:t>
            </a:r>
            <a:br>
              <a:rPr lang="en-US" dirty="0"/>
            </a:br>
            <a:r>
              <a:rPr lang="en-US" dirty="0"/>
              <a:t>  private Set _orders = new </a:t>
            </a:r>
            <a:r>
              <a:rPr lang="en-US" dirty="0" err="1"/>
              <a:t>HashSet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  Set </a:t>
            </a:r>
            <a:r>
              <a:rPr lang="en-US" dirty="0" err="1"/>
              <a:t>friendOrders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     /** should only be used by Order */</a:t>
            </a:r>
            <a:br>
              <a:rPr lang="en-US" dirty="0"/>
            </a:br>
            <a:r>
              <a:rPr lang="en-US" dirty="0"/>
              <a:t>      return _orders;</a:t>
            </a:r>
            <a:br>
              <a:rPr lang="en-US" dirty="0"/>
            </a:br>
            <a:r>
              <a:rPr lang="en-US" dirty="0"/>
              <a:t>  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49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096394" cy="1320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Bidirectional Association to Unidirectional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Determine if the removal of the field in class 2 pointing at class 1 is possible</a:t>
            </a:r>
          </a:p>
          <a:p>
            <a:pPr marL="0" indent="0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Replace any calls to class 2 with calls to the field in class 1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91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272" y="156872"/>
            <a:ext cx="8864929" cy="150706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Bidirectional Association to Unidirectional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2974" y="1216325"/>
            <a:ext cx="8718279" cy="5193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class Order...</a:t>
            </a:r>
            <a:br>
              <a:rPr lang="en-US" sz="2400" dirty="0"/>
            </a:br>
            <a:r>
              <a:rPr lang="en-US" sz="2400" dirty="0"/>
              <a:t>  double </a:t>
            </a:r>
            <a:r>
              <a:rPr lang="en-US" sz="2400" dirty="0" err="1"/>
              <a:t>getDiscountedPrice</a:t>
            </a:r>
            <a:r>
              <a:rPr lang="en-US" sz="2400" dirty="0"/>
              <a:t>(Customer customer) {</a:t>
            </a:r>
            <a:br>
              <a:rPr lang="en-US" sz="2400" dirty="0"/>
            </a:br>
            <a:r>
              <a:rPr lang="en-US" sz="2400" dirty="0"/>
              <a:t>      return </a:t>
            </a:r>
            <a:r>
              <a:rPr lang="en-US" sz="2400" dirty="0" err="1"/>
              <a:t>getGrossPrice</a:t>
            </a:r>
            <a:r>
              <a:rPr lang="en-US" sz="2400" dirty="0"/>
              <a:t>() * (1 - </a:t>
            </a:r>
            <a:r>
              <a:rPr lang="en-US" sz="2400" dirty="0" err="1"/>
              <a:t>customer.getDiscount</a:t>
            </a:r>
            <a:r>
              <a:rPr lang="en-US" sz="2400" dirty="0"/>
              <a:t>());</a:t>
            </a:r>
            <a:br>
              <a:rPr lang="en-US" sz="2400" dirty="0"/>
            </a:br>
            <a:r>
              <a:rPr lang="en-US" sz="2400" dirty="0"/>
              <a:t>  </a:t>
            </a:r>
            <a:r>
              <a:rPr lang="en-US" sz="2400" dirty="0" smtClean="0"/>
              <a:t>}</a:t>
            </a:r>
          </a:p>
          <a:p>
            <a:pPr marL="0" indent="0">
              <a:buNone/>
            </a:pPr>
            <a:r>
              <a:rPr lang="en-US" sz="2400" dirty="0"/>
              <a:t>class Customer...</a:t>
            </a:r>
            <a:br>
              <a:rPr lang="en-US" sz="2400" dirty="0"/>
            </a:br>
            <a:r>
              <a:rPr lang="en-US" sz="2400" dirty="0"/>
              <a:t>  double </a:t>
            </a:r>
            <a:r>
              <a:rPr lang="en-US" sz="2400" dirty="0" err="1"/>
              <a:t>getPriceFor</a:t>
            </a:r>
            <a:r>
              <a:rPr lang="en-US" sz="2400" dirty="0"/>
              <a:t>(Order order) {</a:t>
            </a:r>
            <a:br>
              <a:rPr lang="en-US" sz="2400" dirty="0"/>
            </a:br>
            <a:r>
              <a:rPr lang="en-US" sz="2400" dirty="0"/>
              <a:t>      </a:t>
            </a:r>
            <a:r>
              <a:rPr lang="en-US" sz="2400" dirty="0" err="1"/>
              <a:t>Assert.isTrue</a:t>
            </a:r>
            <a:r>
              <a:rPr lang="en-US" sz="2400" dirty="0"/>
              <a:t>(_</a:t>
            </a:r>
            <a:r>
              <a:rPr lang="en-US" sz="2400" dirty="0" err="1"/>
              <a:t>orders.contains</a:t>
            </a:r>
            <a:r>
              <a:rPr lang="en-US" sz="2400" dirty="0"/>
              <a:t>(order));</a:t>
            </a:r>
            <a:br>
              <a:rPr lang="en-US" sz="2400" dirty="0"/>
            </a:br>
            <a:r>
              <a:rPr lang="en-US" sz="2400" dirty="0"/>
              <a:t>      return </a:t>
            </a:r>
            <a:r>
              <a:rPr lang="en-US" sz="2400" dirty="0" err="1"/>
              <a:t>order.getDiscountedPrice</a:t>
            </a:r>
            <a:r>
              <a:rPr lang="en-US" sz="2400" dirty="0"/>
              <a:t>(this);</a:t>
            </a:r>
            <a:br>
              <a:rPr lang="en-US" sz="2400" dirty="0"/>
            </a:br>
            <a:r>
              <a:rPr lang="en-US" sz="2400" dirty="0"/>
              <a:t>  }</a:t>
            </a:r>
          </a:p>
        </p:txBody>
      </p:sp>
    </p:spTree>
    <p:extLst>
      <p:ext uri="{BB962C8B-B14F-4D97-AF65-F5344CB8AC3E}">
        <p14:creationId xmlns:p14="http://schemas.microsoft.com/office/powerpoint/2010/main" val="3137958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Removes unnecessary connections</a:t>
            </a:r>
          </a:p>
          <a:p>
            <a:r>
              <a:rPr lang="en-US" sz="3200" dirty="0" smtClean="0"/>
              <a:t>Can save large amounts of data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93877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279" y="2079638"/>
            <a:ext cx="7766936" cy="164630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Questions?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549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Situation 1: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class Employee {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 private </a:t>
            </a:r>
            <a:r>
              <a:rPr lang="en-US" dirty="0" err="1"/>
              <a:t>int</a:t>
            </a:r>
            <a:r>
              <a:rPr lang="en-US" dirty="0"/>
              <a:t> _type;</a:t>
            </a:r>
            <a:br>
              <a:rPr lang="en-US" dirty="0"/>
            </a:br>
            <a:r>
              <a:rPr lang="en-US" dirty="0"/>
              <a:t>  static final </a:t>
            </a:r>
            <a:r>
              <a:rPr lang="en-US" dirty="0" err="1"/>
              <a:t>int</a:t>
            </a:r>
            <a:r>
              <a:rPr lang="en-US" dirty="0"/>
              <a:t> ENGINEER = 0;</a:t>
            </a:r>
            <a:br>
              <a:rPr lang="en-US" dirty="0"/>
            </a:br>
            <a:r>
              <a:rPr lang="en-US" dirty="0"/>
              <a:t>  static final </a:t>
            </a:r>
            <a:r>
              <a:rPr lang="en-US" dirty="0" err="1"/>
              <a:t>int</a:t>
            </a:r>
            <a:r>
              <a:rPr lang="en-US" dirty="0"/>
              <a:t> SALESMAN = 1;</a:t>
            </a:r>
            <a:br>
              <a:rPr lang="en-US" dirty="0"/>
            </a:br>
            <a:r>
              <a:rPr lang="en-US" dirty="0"/>
              <a:t>  static final </a:t>
            </a:r>
            <a:r>
              <a:rPr lang="en-US" dirty="0" err="1"/>
              <a:t>int</a:t>
            </a:r>
            <a:r>
              <a:rPr lang="en-US" dirty="0"/>
              <a:t> MANAGER = 2;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  Employee (</a:t>
            </a:r>
            <a:r>
              <a:rPr lang="en-US" dirty="0" err="1"/>
              <a:t>int</a:t>
            </a:r>
            <a:r>
              <a:rPr lang="en-US" dirty="0"/>
              <a:t> type) {</a:t>
            </a:r>
            <a:br>
              <a:rPr lang="en-US" dirty="0"/>
            </a:br>
            <a:r>
              <a:rPr lang="en-US" dirty="0"/>
              <a:t>     _type = type;</a:t>
            </a:r>
            <a:br>
              <a:rPr lang="en-US" dirty="0"/>
            </a:br>
            <a:r>
              <a:rPr lang="en-US" dirty="0"/>
              <a:t>  }</a:t>
            </a:r>
          </a:p>
        </p:txBody>
      </p:sp>
    </p:spTree>
    <p:extLst>
      <p:ext uri="{BB962C8B-B14F-4D97-AF65-F5344CB8AC3E}">
        <p14:creationId xmlns:p14="http://schemas.microsoft.com/office/powerpoint/2010/main" val="3293958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54855" cy="1320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Replace Constructor with Factory Method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Create </a:t>
            </a:r>
            <a:r>
              <a:rPr lang="en-US" sz="2400" dirty="0"/>
              <a:t>a factory method. Make its body a call to the current constructor.</a:t>
            </a:r>
          </a:p>
          <a:p>
            <a:r>
              <a:rPr lang="en-US" sz="2400" dirty="0" smtClean="0"/>
              <a:t>Replace </a:t>
            </a:r>
            <a:r>
              <a:rPr lang="en-US" sz="2400" dirty="0"/>
              <a:t>all calls to the constructor with calls to the factory method.</a:t>
            </a:r>
          </a:p>
          <a:p>
            <a:r>
              <a:rPr lang="en-US" sz="2400" dirty="0" smtClean="0"/>
              <a:t>Declare </a:t>
            </a:r>
            <a:r>
              <a:rPr lang="en-US" sz="2400" dirty="0"/>
              <a:t>the constructor private.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839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777" y="156872"/>
            <a:ext cx="8830424" cy="1507067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Replace Constructor with Factory Method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62974" y="1663939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sz="2400" dirty="0" smtClean="0"/>
              <a:t>static Employee create(</a:t>
            </a:r>
            <a:r>
              <a:rPr lang="en-US" sz="2400" dirty="0" err="1" smtClean="0"/>
              <a:t>int</a:t>
            </a:r>
            <a:r>
              <a:rPr lang="en-US" sz="2400" dirty="0" smtClean="0"/>
              <a:t> type) {</a:t>
            </a:r>
            <a:br>
              <a:rPr lang="en-US" sz="2400" dirty="0" smtClean="0"/>
            </a:br>
            <a:r>
              <a:rPr lang="en-US" sz="2400" dirty="0" smtClean="0"/>
              <a:t>     return new Employee(type);</a:t>
            </a:r>
            <a:br>
              <a:rPr lang="en-US" sz="2400" dirty="0" smtClean="0"/>
            </a:br>
            <a:r>
              <a:rPr lang="en-US" sz="2400" dirty="0" smtClean="0"/>
              <a:t>}</a:t>
            </a:r>
          </a:p>
          <a:p>
            <a:pPr marL="0" indent="0">
              <a:buFont typeface="Wingdings 3" charset="2"/>
              <a:buNone/>
            </a:pPr>
            <a:r>
              <a:rPr lang="en-US" sz="2400" dirty="0" smtClean="0"/>
              <a:t> Employee </a:t>
            </a:r>
            <a:r>
              <a:rPr lang="en-US" sz="2400" dirty="0" err="1" smtClean="0"/>
              <a:t>eng</a:t>
            </a:r>
            <a:r>
              <a:rPr lang="en-US" sz="2400" dirty="0" smtClean="0"/>
              <a:t> = </a:t>
            </a:r>
            <a:r>
              <a:rPr lang="en-US" sz="2400" dirty="0" err="1" smtClean="0"/>
              <a:t>Employee.create</a:t>
            </a:r>
            <a:r>
              <a:rPr lang="en-US" sz="2400" dirty="0" smtClean="0"/>
              <a:t>(</a:t>
            </a:r>
            <a:r>
              <a:rPr lang="en-US" sz="2400" dirty="0" err="1" smtClean="0"/>
              <a:t>Employee.ENGINEER</a:t>
            </a:r>
            <a:r>
              <a:rPr lang="en-US" sz="2400" dirty="0" smtClean="0"/>
              <a:t>);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class Employee...</a:t>
            </a:r>
            <a:br>
              <a:rPr lang="en-US" sz="2400" dirty="0" smtClean="0"/>
            </a:br>
            <a:r>
              <a:rPr lang="en-US" sz="2400" dirty="0" smtClean="0"/>
              <a:t>  private Employee (</a:t>
            </a:r>
            <a:r>
              <a:rPr lang="en-US" sz="2400" dirty="0" err="1" smtClean="0"/>
              <a:t>int</a:t>
            </a:r>
            <a:r>
              <a:rPr lang="en-US" sz="2400" dirty="0" smtClean="0"/>
              <a:t> type) {</a:t>
            </a:r>
            <a:br>
              <a:rPr lang="en-US" sz="2400" dirty="0" smtClean="0"/>
            </a:br>
            <a:r>
              <a:rPr lang="en-US" sz="2400" dirty="0" smtClean="0"/>
              <a:t>      _type = type;</a:t>
            </a:r>
            <a:br>
              <a:rPr lang="en-US" sz="2400" dirty="0" smtClean="0"/>
            </a:br>
            <a:r>
              <a:rPr lang="en-US" sz="2400" dirty="0" smtClean="0"/>
              <a:t>  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914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Easier to use and follow in a program</a:t>
            </a:r>
          </a:p>
          <a:p>
            <a:r>
              <a:rPr lang="en-US" sz="3200" dirty="0" smtClean="0"/>
              <a:t>Can build multiple different subclasses out of the same method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18457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545" y="609600"/>
            <a:ext cx="8596668" cy="1320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Situation 2: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6709" y="1846053"/>
            <a:ext cx="8523504" cy="41953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class Order...</a:t>
            </a:r>
            <a:br>
              <a:rPr lang="en-US" dirty="0"/>
            </a:br>
            <a:r>
              <a:rPr lang="en-US" dirty="0"/>
              <a:t>  Customer </a:t>
            </a:r>
            <a:r>
              <a:rPr lang="en-US" dirty="0" err="1"/>
              <a:t>getCustomer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     return _customer;</a:t>
            </a:r>
            <a:br>
              <a:rPr lang="en-US" dirty="0"/>
            </a:br>
            <a:r>
              <a:rPr lang="en-US" dirty="0"/>
              <a:t>  }</a:t>
            </a:r>
            <a:br>
              <a:rPr lang="en-US" dirty="0"/>
            </a:br>
            <a:r>
              <a:rPr lang="en-US" dirty="0"/>
              <a:t>  void </a:t>
            </a:r>
            <a:r>
              <a:rPr lang="en-US" dirty="0" err="1"/>
              <a:t>setCustomer</a:t>
            </a:r>
            <a:r>
              <a:rPr lang="en-US" dirty="0"/>
              <a:t> (Customer </a:t>
            </a:r>
            <a:r>
              <a:rPr lang="en-US" dirty="0" err="1"/>
              <a:t>arg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     if (_customer != null) _</a:t>
            </a:r>
            <a:r>
              <a:rPr lang="en-US" dirty="0" err="1"/>
              <a:t>customer.friendOrders</a:t>
            </a:r>
            <a:r>
              <a:rPr lang="en-US" dirty="0"/>
              <a:t>().remove(this);</a:t>
            </a:r>
            <a:br>
              <a:rPr lang="en-US" dirty="0"/>
            </a:br>
            <a:r>
              <a:rPr lang="en-US" dirty="0"/>
              <a:t>      _customer = </a:t>
            </a:r>
            <a:r>
              <a:rPr lang="en-US" dirty="0" err="1"/>
              <a:t>arg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     if (_customer != null) _</a:t>
            </a:r>
            <a:r>
              <a:rPr lang="en-US" dirty="0" err="1"/>
              <a:t>customer.friendOrders</a:t>
            </a:r>
            <a:r>
              <a:rPr lang="en-US" dirty="0"/>
              <a:t>().add(this);</a:t>
            </a:r>
            <a:br>
              <a:rPr lang="en-US" dirty="0"/>
            </a:br>
            <a:r>
              <a:rPr lang="en-US" dirty="0"/>
              <a:t>  }</a:t>
            </a:r>
            <a:br>
              <a:rPr lang="en-US" dirty="0"/>
            </a:br>
            <a:r>
              <a:rPr lang="en-US" dirty="0"/>
              <a:t>  private Customer _customer;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class Customer...</a:t>
            </a:r>
            <a:br>
              <a:rPr lang="en-US" dirty="0"/>
            </a:br>
            <a:r>
              <a:rPr lang="en-US" dirty="0"/>
              <a:t>  void </a:t>
            </a:r>
            <a:r>
              <a:rPr lang="en-US" dirty="0" err="1"/>
              <a:t>addOrder</a:t>
            </a:r>
            <a:r>
              <a:rPr lang="en-US" dirty="0"/>
              <a:t>(Order </a:t>
            </a:r>
            <a:r>
              <a:rPr lang="en-US" dirty="0" err="1"/>
              <a:t>arg</a:t>
            </a:r>
            <a:r>
              <a:rPr lang="en-US" dirty="0"/>
              <a:t>) {</a:t>
            </a:r>
            <a:br>
              <a:rPr lang="en-US" dirty="0"/>
            </a:br>
            <a:r>
              <a:rPr lang="en-US" dirty="0"/>
              <a:t>      </a:t>
            </a:r>
            <a:r>
              <a:rPr lang="en-US" dirty="0" err="1"/>
              <a:t>arg.setCustomer</a:t>
            </a:r>
            <a:r>
              <a:rPr lang="en-US" dirty="0"/>
              <a:t>(this);</a:t>
            </a:r>
            <a:br>
              <a:rPr lang="en-US" dirty="0"/>
            </a:br>
            <a:r>
              <a:rPr lang="en-US" dirty="0"/>
              <a:t>  }</a:t>
            </a:r>
            <a:br>
              <a:rPr lang="en-US" dirty="0"/>
            </a:br>
            <a:r>
              <a:rPr lang="en-US" dirty="0"/>
              <a:t>  private Set _orders = new </a:t>
            </a:r>
            <a:r>
              <a:rPr lang="en-US" dirty="0" err="1"/>
              <a:t>HashSet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  Set </a:t>
            </a:r>
            <a:r>
              <a:rPr lang="en-US" dirty="0" err="1"/>
              <a:t>friendOrders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     /** should only be used by Order */</a:t>
            </a:r>
            <a:br>
              <a:rPr lang="en-US" dirty="0"/>
            </a:br>
            <a:r>
              <a:rPr lang="en-US" dirty="0"/>
              <a:t>      return _orders;</a:t>
            </a:r>
            <a:br>
              <a:rPr lang="en-US" dirty="0"/>
            </a:br>
            <a:r>
              <a:rPr lang="en-US" dirty="0"/>
              <a:t>  }</a:t>
            </a:r>
          </a:p>
        </p:txBody>
      </p:sp>
    </p:spTree>
    <p:extLst>
      <p:ext uri="{BB962C8B-B14F-4D97-AF65-F5344CB8AC3E}">
        <p14:creationId xmlns:p14="http://schemas.microsoft.com/office/powerpoint/2010/main" val="3478660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Replace Subclass with Fields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89653"/>
            <a:ext cx="8596668" cy="388077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Use</a:t>
            </a:r>
            <a:r>
              <a:rPr lang="en-US" sz="2000" dirty="0"/>
              <a:t> </a:t>
            </a:r>
            <a:r>
              <a:rPr lang="en-US" sz="2000" i="1" dirty="0">
                <a:hlinkClick r:id="rId2"/>
              </a:rPr>
              <a:t>Replace Constructor with Factory Method</a:t>
            </a:r>
            <a:r>
              <a:rPr lang="en-US" sz="2000" i="1" dirty="0"/>
              <a:t> (</a:t>
            </a:r>
            <a:r>
              <a:rPr lang="en-US" sz="2000" i="1" dirty="0">
                <a:hlinkClick r:id="rId2"/>
              </a:rPr>
              <a:t>304</a:t>
            </a:r>
            <a:r>
              <a:rPr lang="en-US" sz="2000" i="1" dirty="0"/>
              <a:t>)</a:t>
            </a:r>
            <a:r>
              <a:rPr lang="en-US" sz="2000" dirty="0"/>
              <a:t> on the subclasses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Declare </a:t>
            </a:r>
            <a:r>
              <a:rPr lang="en-US" sz="2000" dirty="0"/>
              <a:t>final fields for each constant method on the superclass.</a:t>
            </a:r>
          </a:p>
          <a:p>
            <a:r>
              <a:rPr lang="en-US" sz="2000" dirty="0" smtClean="0"/>
              <a:t>Declare </a:t>
            </a:r>
            <a:r>
              <a:rPr lang="en-US" sz="2000" dirty="0"/>
              <a:t>a protected superclass constructor to initialize the fields.</a:t>
            </a:r>
          </a:p>
          <a:p>
            <a:r>
              <a:rPr lang="en-US" sz="2000" dirty="0" smtClean="0"/>
              <a:t>Add </a:t>
            </a:r>
            <a:r>
              <a:rPr lang="en-US" sz="2000" dirty="0"/>
              <a:t>or modify subclass constructors to call the new superclass constructor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 smtClean="0"/>
              <a:t>Implement </a:t>
            </a:r>
            <a:r>
              <a:rPr lang="en-US" sz="2000" dirty="0"/>
              <a:t>each constant method in the superclass to return the field and remove the method from the subclasses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05530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589" y="156872"/>
            <a:ext cx="9218612" cy="210324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Replace Subclass with Fields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589" y="1526876"/>
            <a:ext cx="8534400" cy="52413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class Person...</a:t>
            </a:r>
            <a:br>
              <a:rPr lang="en-US" dirty="0"/>
            </a:br>
            <a:r>
              <a:rPr lang="en-US" dirty="0"/>
              <a:t>  static Person </a:t>
            </a:r>
            <a:r>
              <a:rPr lang="en-US" dirty="0" err="1"/>
              <a:t>createMale</a:t>
            </a:r>
            <a:r>
              <a:rPr lang="en-US" dirty="0"/>
              <a:t>(){</a:t>
            </a:r>
            <a:br>
              <a:rPr lang="en-US" dirty="0"/>
            </a:br>
            <a:r>
              <a:rPr lang="en-US" dirty="0"/>
              <a:t>      return new Male();</a:t>
            </a:r>
            <a:br>
              <a:rPr lang="en-US" dirty="0"/>
            </a:br>
            <a:r>
              <a:rPr lang="en-US" dirty="0"/>
              <a:t>  }</a:t>
            </a:r>
            <a:br>
              <a:rPr lang="en-US" dirty="0"/>
            </a:br>
            <a:r>
              <a:rPr lang="en-US" dirty="0"/>
              <a:t>  static Person </a:t>
            </a:r>
            <a:r>
              <a:rPr lang="en-US" dirty="0" err="1"/>
              <a:t>createFemale</a:t>
            </a:r>
            <a:r>
              <a:rPr lang="en-US" dirty="0"/>
              <a:t>() {</a:t>
            </a:r>
            <a:br>
              <a:rPr lang="en-US" dirty="0"/>
            </a:br>
            <a:r>
              <a:rPr lang="en-US" dirty="0"/>
              <a:t>      return new Female();</a:t>
            </a:r>
            <a:br>
              <a:rPr lang="en-US" dirty="0"/>
            </a:br>
            <a:r>
              <a:rPr lang="en-US" dirty="0"/>
              <a:t>  }</a:t>
            </a:r>
          </a:p>
          <a:p>
            <a:pPr marL="0" indent="0">
              <a:buNone/>
            </a:pPr>
            <a:r>
              <a:rPr lang="en-US" dirty="0"/>
              <a:t>class Person...</a:t>
            </a:r>
            <a:br>
              <a:rPr lang="en-US" dirty="0"/>
            </a:br>
            <a:r>
              <a:rPr lang="en-US" dirty="0"/>
              <a:t>  private final </a:t>
            </a:r>
            <a:r>
              <a:rPr lang="en-US" dirty="0" err="1"/>
              <a:t>boolean</a:t>
            </a:r>
            <a:r>
              <a:rPr lang="en-US" dirty="0"/>
              <a:t> _</a:t>
            </a:r>
            <a:r>
              <a:rPr lang="en-US" dirty="0" err="1"/>
              <a:t>isMale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 private fi</a:t>
            </a:r>
          </a:p>
          <a:p>
            <a:pPr marL="0" indent="0">
              <a:buNone/>
            </a:pPr>
            <a:r>
              <a:rPr lang="en-US" dirty="0"/>
              <a:t>class Person...</a:t>
            </a:r>
            <a:br>
              <a:rPr lang="en-US" dirty="0"/>
            </a:br>
            <a:r>
              <a:rPr lang="en-US" dirty="0"/>
              <a:t>  protected Person (</a:t>
            </a:r>
            <a:r>
              <a:rPr lang="en-US" dirty="0" err="1"/>
              <a:t>boolean</a:t>
            </a:r>
            <a:r>
              <a:rPr lang="en-US" dirty="0"/>
              <a:t> </a:t>
            </a:r>
            <a:r>
              <a:rPr lang="en-US" dirty="0" err="1"/>
              <a:t>isMale</a:t>
            </a:r>
            <a:r>
              <a:rPr lang="en-US" dirty="0"/>
              <a:t>, char code) {</a:t>
            </a:r>
            <a:br>
              <a:rPr lang="en-US" dirty="0"/>
            </a:br>
            <a:r>
              <a:rPr lang="en-US" dirty="0"/>
              <a:t>      _</a:t>
            </a:r>
            <a:r>
              <a:rPr lang="en-US" dirty="0" err="1"/>
              <a:t>isMale</a:t>
            </a:r>
            <a:r>
              <a:rPr lang="en-US" dirty="0"/>
              <a:t> = </a:t>
            </a:r>
            <a:r>
              <a:rPr lang="en-US" dirty="0" err="1"/>
              <a:t>isMale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      _code = </a:t>
            </a:r>
            <a:r>
              <a:rPr lang="en-US" dirty="0" err="1"/>
              <a:t>code;nal</a:t>
            </a:r>
            <a:r>
              <a:rPr lang="en-US" dirty="0"/>
              <a:t> char _code;</a:t>
            </a:r>
          </a:p>
          <a:p>
            <a:pPr marL="0" indent="0">
              <a:buNone/>
            </a:pPr>
            <a:r>
              <a:rPr lang="en-US" dirty="0"/>
              <a:t>class Male...</a:t>
            </a:r>
            <a:br>
              <a:rPr lang="en-US" dirty="0"/>
            </a:br>
            <a:r>
              <a:rPr lang="en-US" dirty="0"/>
              <a:t>  Male() {</a:t>
            </a:r>
            <a:br>
              <a:rPr lang="en-US" dirty="0"/>
            </a:br>
            <a:r>
              <a:rPr lang="en-US" dirty="0"/>
              <a:t>      super (true, 'M');</a:t>
            </a:r>
            <a:br>
              <a:rPr lang="en-US" dirty="0"/>
            </a:br>
            <a:r>
              <a:rPr lang="en-US" dirty="0"/>
              <a:t>  }</a:t>
            </a:r>
            <a:br>
              <a:rPr lang="en-US" dirty="0"/>
            </a:br>
            <a:r>
              <a:rPr lang="en-US" dirty="0"/>
              <a:t>class Female...</a:t>
            </a:r>
            <a:br>
              <a:rPr lang="en-US" dirty="0"/>
            </a:br>
            <a:r>
              <a:rPr lang="en-US" dirty="0"/>
              <a:t>  Female() {</a:t>
            </a:r>
            <a:br>
              <a:rPr lang="en-US" dirty="0"/>
            </a:br>
            <a:r>
              <a:rPr lang="en-US" dirty="0"/>
              <a:t>      super (false, 'F');</a:t>
            </a:r>
            <a:br>
              <a:rPr lang="en-US" dirty="0"/>
            </a:br>
            <a:r>
              <a:rPr lang="en-US" dirty="0"/>
              <a:t>  }</a:t>
            </a:r>
          </a:p>
        </p:txBody>
      </p:sp>
    </p:spTree>
    <p:extLst>
      <p:ext uri="{BB962C8B-B14F-4D97-AF65-F5344CB8AC3E}">
        <p14:creationId xmlns:p14="http://schemas.microsoft.com/office/powerpoint/2010/main" val="224509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Benefits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Numerous classes can be reduced into one class</a:t>
            </a:r>
          </a:p>
          <a:p>
            <a:r>
              <a:rPr lang="en-US" sz="3200" dirty="0" smtClean="0"/>
              <a:t>Subclasses that only have constant functions are superfluous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160153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821</TotalTime>
  <Words>173</Words>
  <Application>Microsoft Office PowerPoint</Application>
  <PresentationFormat>Widescreen</PresentationFormat>
  <Paragraphs>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Refactoring Methods:</vt:lpstr>
      <vt:lpstr>Situation 1:</vt:lpstr>
      <vt:lpstr>Replace Constructor with Factory Method</vt:lpstr>
      <vt:lpstr>Replace Constructor with Factory Method</vt:lpstr>
      <vt:lpstr>Benefits</vt:lpstr>
      <vt:lpstr>Situation 2:</vt:lpstr>
      <vt:lpstr>Replace Subclass with Fields</vt:lpstr>
      <vt:lpstr>Replace Subclass with Fields</vt:lpstr>
      <vt:lpstr>Benefits</vt:lpstr>
      <vt:lpstr>Situation 3:</vt:lpstr>
      <vt:lpstr>Bidirectional Association to Unidirectional</vt:lpstr>
      <vt:lpstr>Bidirectional Association to Unidirectional</vt:lpstr>
      <vt:lpstr>Benefits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Refactoring Methods: Replace Subclass with fields Replace constructor with factory method Change Bidirectional Association to Unidirectional</dc:title>
  <dc:creator>Kevin Murphy</dc:creator>
  <cp:lastModifiedBy>Kevin Murphy</cp:lastModifiedBy>
  <cp:revision>19</cp:revision>
  <dcterms:created xsi:type="dcterms:W3CDTF">2015-10-27T17:21:14Z</dcterms:created>
  <dcterms:modified xsi:type="dcterms:W3CDTF">2015-11-02T18:29:45Z</dcterms:modified>
</cp:coreProperties>
</file>