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18342B"/>
    <a:srgbClr val="2D6151"/>
    <a:srgbClr val="64B89F"/>
    <a:srgbClr val="489E83"/>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6029" autoAdjust="0"/>
    <p:restoredTop sz="71757" autoAdjust="0"/>
  </p:normalViewPr>
  <p:slideViewPr>
    <p:cSldViewPr snapToGrid="0">
      <p:cViewPr varScale="1">
        <p:scale>
          <a:sx n="55" d="100"/>
          <a:sy n="55" d="100"/>
        </p:scale>
        <p:origin x="1218" y="-4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2810E25-F08B-4987-B65B-2B4483F40800}" type="datetimeFigureOut">
              <a:rPr lang="en-US" smtClean="0"/>
              <a:t>10/28/2015</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C6584F2-06B8-4F2E-ACF4-A78C91C6288F}" type="slidenum">
              <a:rPr lang="en-US" smtClean="0"/>
              <a:t>‹#›</a:t>
            </a:fld>
            <a:endParaRPr lang="en-US"/>
          </a:p>
        </p:txBody>
      </p:sp>
    </p:spTree>
    <p:extLst>
      <p:ext uri="{BB962C8B-B14F-4D97-AF65-F5344CB8AC3E}">
        <p14:creationId xmlns:p14="http://schemas.microsoft.com/office/powerpoint/2010/main" val="11197304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3" Type="http://schemas.openxmlformats.org/officeDocument/2006/relationships/hyperlink" Target="https://sourcemaking.com/refactoring/extract-method" TargetMode="External"/><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228600" indent="-228600">
              <a:buAutoNum type="alphaLcParenBoth"/>
            </a:pPr>
            <a:r>
              <a:rPr lang="en-US" i="1" dirty="0" smtClean="0"/>
              <a:t>The name of a method does not reveal its purpose.</a:t>
            </a:r>
          </a:p>
          <a:p>
            <a:pPr marL="228600" indent="-228600">
              <a:buAutoNum type="alphaLcParenBoth"/>
            </a:pPr>
            <a:r>
              <a:rPr lang="en-US" i="1" dirty="0" smtClean="0"/>
              <a:t>Change the name of the method.</a:t>
            </a:r>
            <a:endParaRPr lang="en-US" i="1" dirty="0"/>
          </a:p>
        </p:txBody>
      </p:sp>
      <p:sp>
        <p:nvSpPr>
          <p:cNvPr id="4" name="Slide Number Placeholder 3"/>
          <p:cNvSpPr>
            <a:spLocks noGrp="1"/>
          </p:cNvSpPr>
          <p:nvPr>
            <p:ph type="sldNum" sz="quarter" idx="10"/>
          </p:nvPr>
        </p:nvSpPr>
        <p:spPr/>
        <p:txBody>
          <a:bodyPr/>
          <a:lstStyle/>
          <a:p>
            <a:fld id="{8C6584F2-06B8-4F2E-ACF4-A78C91C6288F}" type="slidenum">
              <a:rPr lang="en-US" smtClean="0"/>
              <a:t>2</a:t>
            </a:fld>
            <a:endParaRPr lang="en-US"/>
          </a:p>
        </p:txBody>
      </p:sp>
    </p:spTree>
    <p:extLst>
      <p:ext uri="{BB962C8B-B14F-4D97-AF65-F5344CB8AC3E}">
        <p14:creationId xmlns:p14="http://schemas.microsoft.com/office/powerpoint/2010/main" val="86749696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0" dirty="0" smtClean="0"/>
              <a:t>When:</a:t>
            </a:r>
          </a:p>
          <a:p>
            <a:pPr marL="171450" indent="-171450">
              <a:buFont typeface="Arial" panose="020B0604020202020204" pitchFamily="34" charset="0"/>
              <a:buChar char="•"/>
            </a:pPr>
            <a:r>
              <a:rPr lang="en-US" i="0" baseline="0" dirty="0" smtClean="0"/>
              <a:t>Poorly written method names </a:t>
            </a:r>
          </a:p>
          <a:p>
            <a:pPr marL="171450" indent="-171450">
              <a:buFont typeface="Arial" panose="020B0604020202020204" pitchFamily="34" charset="0"/>
              <a:buChar char="•"/>
            </a:pPr>
            <a:r>
              <a:rPr lang="en-US" i="0" baseline="0" dirty="0" smtClean="0"/>
              <a:t>Well named method but its functionality grew or changed; t</a:t>
            </a:r>
            <a:r>
              <a:rPr lang="en-US" dirty="0" smtClean="0"/>
              <a:t>he method name stopped being a good descriptor</a:t>
            </a:r>
            <a:endParaRPr lang="en-US" i="0" baseline="0" dirty="0" smtClean="0"/>
          </a:p>
          <a:p>
            <a:pPr marL="0" indent="0">
              <a:buFont typeface="Arial" panose="020B0604020202020204" pitchFamily="34" charset="0"/>
              <a:buNone/>
            </a:pPr>
            <a:r>
              <a:rPr lang="en-US" i="0" dirty="0" smtClean="0"/>
              <a:t>Why:</a:t>
            </a:r>
          </a:p>
          <a:p>
            <a:pPr marL="171450" indent="-171450">
              <a:buFont typeface="Arial" panose="020B0604020202020204" pitchFamily="34" charset="0"/>
              <a:buChar char="•"/>
            </a:pPr>
            <a:r>
              <a:rPr lang="en-US" i="0" baseline="0" dirty="0" smtClean="0"/>
              <a:t>Code readability – method name should reflect the method’s functionality</a:t>
            </a:r>
          </a:p>
          <a:p>
            <a:pPr marL="0" indent="0">
              <a:buFont typeface="Arial" panose="020B0604020202020204" pitchFamily="34" charset="0"/>
              <a:buNone/>
            </a:pPr>
            <a:r>
              <a:rPr lang="en-US" i="0" dirty="0" smtClean="0"/>
              <a:t>How:</a:t>
            </a:r>
          </a:p>
          <a:p>
            <a:pPr marL="0" indent="0">
              <a:buFont typeface="Arial" panose="020B0604020202020204" pitchFamily="34" charset="0"/>
              <a:buNone/>
            </a:pPr>
            <a:r>
              <a:rPr lang="en-US" i="1" dirty="0" smtClean="0"/>
              <a:t>Couple</a:t>
            </a:r>
            <a:r>
              <a:rPr lang="en-US" i="1" baseline="0" dirty="0" smtClean="0"/>
              <a:t> </a:t>
            </a:r>
            <a:r>
              <a:rPr lang="en-US" i="1" dirty="0" smtClean="0"/>
              <a:t>ways of doing it</a:t>
            </a:r>
          </a:p>
          <a:p>
            <a:pPr marL="171450" indent="-171450">
              <a:buFontTx/>
              <a:buChar char="-"/>
            </a:pPr>
            <a:r>
              <a:rPr lang="en-US" i="0" dirty="0" smtClean="0"/>
              <a:t>Create a new method with a new name. Copy the code of the old method to it. Delete all the code in the old method and, instead of it, insert a call for the new method.</a:t>
            </a:r>
          </a:p>
          <a:p>
            <a:pPr marL="171450" indent="-171450">
              <a:buFontTx/>
              <a:buChar char="-"/>
            </a:pPr>
            <a:r>
              <a:rPr lang="en-US" i="0" dirty="0" smtClean="0"/>
              <a:t>Find all references to the old method and replace them with references to the new one.</a:t>
            </a:r>
          </a:p>
          <a:p>
            <a:pPr marL="171450" indent="-171450">
              <a:buFontTx/>
              <a:buChar char="-"/>
            </a:pPr>
            <a:r>
              <a:rPr lang="en-US" i="0" dirty="0" smtClean="0"/>
              <a:t>Delete the old method. If the old method is part of a public interface, do not perform this step. Instead, mark the old method as deprecated.</a:t>
            </a:r>
          </a:p>
          <a:p>
            <a:pPr marL="0" indent="0">
              <a:buFont typeface="Arial" panose="020B0604020202020204" pitchFamily="34" charset="0"/>
              <a:buNone/>
            </a:pPr>
            <a:endParaRPr lang="en-US" i="0" dirty="0" smtClean="0"/>
          </a:p>
        </p:txBody>
      </p:sp>
      <p:sp>
        <p:nvSpPr>
          <p:cNvPr id="4" name="Slide Number Placeholder 3"/>
          <p:cNvSpPr>
            <a:spLocks noGrp="1"/>
          </p:cNvSpPr>
          <p:nvPr>
            <p:ph type="sldNum" sz="quarter" idx="10"/>
          </p:nvPr>
        </p:nvSpPr>
        <p:spPr/>
        <p:txBody>
          <a:bodyPr/>
          <a:lstStyle/>
          <a:p>
            <a:fld id="{8C6584F2-06B8-4F2E-ACF4-A78C91C6288F}" type="slidenum">
              <a:rPr lang="en-US" smtClean="0"/>
              <a:t>3</a:t>
            </a:fld>
            <a:endParaRPr lang="en-US"/>
          </a:p>
        </p:txBody>
      </p:sp>
    </p:spTree>
    <p:extLst>
      <p:ext uri="{BB962C8B-B14F-4D97-AF65-F5344CB8AC3E}">
        <p14:creationId xmlns:p14="http://schemas.microsoft.com/office/powerpoint/2010/main" val="37557607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i="1" dirty="0"/>
          </a:p>
        </p:txBody>
      </p:sp>
      <p:sp>
        <p:nvSpPr>
          <p:cNvPr id="4" name="Slide Number Placeholder 3"/>
          <p:cNvSpPr>
            <a:spLocks noGrp="1"/>
          </p:cNvSpPr>
          <p:nvPr>
            <p:ph type="sldNum" sz="quarter" idx="10"/>
          </p:nvPr>
        </p:nvSpPr>
        <p:spPr/>
        <p:txBody>
          <a:bodyPr/>
          <a:lstStyle/>
          <a:p>
            <a:fld id="{8C6584F2-06B8-4F2E-ACF4-A78C91C6288F}" type="slidenum">
              <a:rPr lang="en-US" smtClean="0"/>
              <a:t>4</a:t>
            </a:fld>
            <a:endParaRPr lang="en-US"/>
          </a:p>
        </p:txBody>
      </p:sp>
    </p:spTree>
    <p:extLst>
      <p:ext uri="{BB962C8B-B14F-4D97-AF65-F5344CB8AC3E}">
        <p14:creationId xmlns:p14="http://schemas.microsoft.com/office/powerpoint/2010/main" val="106626143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0" dirty="0" smtClean="0"/>
              <a:t>When:</a:t>
            </a:r>
          </a:p>
          <a:p>
            <a:pPr marL="171450" indent="-171450">
              <a:buFont typeface="Arial" panose="020B0604020202020204" pitchFamily="34" charset="0"/>
              <a:buChar char="•"/>
            </a:pPr>
            <a:r>
              <a:rPr lang="en-US" i="0" baseline="0" dirty="0" smtClean="0"/>
              <a:t>Say that a portion of code assumes something about, for example, the current condition of an object or value of a parameter or local variable. Usually this assumption will always hold true except in the event of an error.</a:t>
            </a:r>
          </a:p>
          <a:p>
            <a:pPr marL="0" indent="0">
              <a:buFont typeface="Arial" panose="020B0604020202020204" pitchFamily="34" charset="0"/>
              <a:buNone/>
            </a:pPr>
            <a:r>
              <a:rPr lang="en-US" i="0" dirty="0" smtClean="0"/>
              <a:t>Why:</a:t>
            </a:r>
          </a:p>
          <a:p>
            <a:pPr marL="171450" indent="-171450">
              <a:buFont typeface="Arial" panose="020B0604020202020204" pitchFamily="34" charset="0"/>
              <a:buChar char="•"/>
            </a:pPr>
            <a:r>
              <a:rPr lang="en-US" dirty="0" smtClean="0"/>
              <a:t>If an assumption is not true and the code therefore gives the wrong result, it is better to stop execution before this causes fatal consequences and data corruption. </a:t>
            </a:r>
          </a:p>
          <a:p>
            <a:pPr marL="171450" indent="-171450">
              <a:buFont typeface="Arial" panose="020B0604020202020204" pitchFamily="34" charset="0"/>
              <a:buChar char="•"/>
            </a:pPr>
            <a:r>
              <a:rPr lang="en-US" dirty="0" smtClean="0"/>
              <a:t>This also means that you neglected to write a necessary test when devising ways to perform testing of the program.</a:t>
            </a:r>
          </a:p>
          <a:p>
            <a:pPr marL="0" indent="0">
              <a:buFont typeface="Arial" panose="020B0604020202020204" pitchFamily="34" charset="0"/>
              <a:buNone/>
            </a:pPr>
            <a:r>
              <a:rPr lang="en-US" i="0" dirty="0" smtClean="0"/>
              <a:t>Drawbacks:</a:t>
            </a:r>
          </a:p>
          <a:p>
            <a:pPr marL="171450" indent="-171450">
              <a:buFont typeface="Arial" panose="020B0604020202020204" pitchFamily="34" charset="0"/>
              <a:buChar char="•"/>
            </a:pPr>
            <a:r>
              <a:rPr lang="en-US" dirty="0" smtClean="0"/>
              <a:t>Sometimes an exception is more appropriate than a simple assertion. You can select the necessary class of the exception and let the remaining code handle it correctly.</a:t>
            </a:r>
          </a:p>
          <a:p>
            <a:pPr marL="171450" indent="-171450">
              <a:buFont typeface="Arial" panose="020B0604020202020204" pitchFamily="34" charset="0"/>
              <a:buChar char="•"/>
            </a:pPr>
            <a:r>
              <a:rPr lang="en-US" dirty="0" smtClean="0"/>
              <a:t>When is an exception better than a simple assertion? If the exception can be caused by actions of the user or system and you can handle the exception. </a:t>
            </a:r>
          </a:p>
          <a:p>
            <a:pPr marL="171450" indent="-171450">
              <a:buFont typeface="Arial" panose="020B0604020202020204" pitchFamily="34" charset="0"/>
              <a:buChar char="•"/>
            </a:pPr>
            <a:r>
              <a:rPr lang="en-US" dirty="0" smtClean="0"/>
              <a:t>On the other hand, ordinary unnamed and unhandled exceptions are basically equivalent to simple assertions – you do not handle them and they are caused exclusively as the result of a program bug that never should have occurred.</a:t>
            </a:r>
            <a:endParaRPr lang="en-US" i="0" dirty="0" smtClean="0"/>
          </a:p>
          <a:p>
            <a:pPr marL="0" indent="0">
              <a:buFont typeface="Arial" panose="020B0604020202020204" pitchFamily="34" charset="0"/>
              <a:buNone/>
            </a:pPr>
            <a:endParaRPr lang="en-US" i="0" dirty="0" smtClean="0"/>
          </a:p>
        </p:txBody>
      </p:sp>
      <p:sp>
        <p:nvSpPr>
          <p:cNvPr id="4" name="Slide Number Placeholder 3"/>
          <p:cNvSpPr>
            <a:spLocks noGrp="1"/>
          </p:cNvSpPr>
          <p:nvPr>
            <p:ph type="sldNum" sz="quarter" idx="10"/>
          </p:nvPr>
        </p:nvSpPr>
        <p:spPr/>
        <p:txBody>
          <a:bodyPr/>
          <a:lstStyle/>
          <a:p>
            <a:fld id="{8C6584F2-06B8-4F2E-ACF4-A78C91C6288F}" type="slidenum">
              <a:rPr lang="en-US" smtClean="0"/>
              <a:t>5</a:t>
            </a:fld>
            <a:endParaRPr lang="en-US"/>
          </a:p>
        </p:txBody>
      </p:sp>
    </p:spTree>
    <p:extLst>
      <p:ext uri="{BB962C8B-B14F-4D97-AF65-F5344CB8AC3E}">
        <p14:creationId xmlns:p14="http://schemas.microsoft.com/office/powerpoint/2010/main" val="2993500931"/>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endParaRPr lang="en-US" dirty="0" smtClean="0"/>
          </a:p>
          <a:p>
            <a:pPr marL="0" indent="0">
              <a:buNone/>
            </a:pPr>
            <a:r>
              <a:rPr lang="en-US" dirty="0" smtClean="0"/>
              <a:t>Sometimes you find the same code executed in all legs of a conditional. In that case you should move the code to outside the conditional. This makes clearer what varies and what stays the same.</a:t>
            </a:r>
            <a:endParaRPr lang="en-US" i="1" dirty="0"/>
          </a:p>
        </p:txBody>
      </p:sp>
      <p:sp>
        <p:nvSpPr>
          <p:cNvPr id="4" name="Slide Number Placeholder 3"/>
          <p:cNvSpPr>
            <a:spLocks noGrp="1"/>
          </p:cNvSpPr>
          <p:nvPr>
            <p:ph type="sldNum" sz="quarter" idx="10"/>
          </p:nvPr>
        </p:nvSpPr>
        <p:spPr/>
        <p:txBody>
          <a:bodyPr/>
          <a:lstStyle/>
          <a:p>
            <a:fld id="{8C6584F2-06B8-4F2E-ACF4-A78C91C6288F}" type="slidenum">
              <a:rPr lang="en-US" smtClean="0"/>
              <a:t>6</a:t>
            </a:fld>
            <a:endParaRPr lang="en-US"/>
          </a:p>
        </p:txBody>
      </p:sp>
    </p:spTree>
    <p:extLst>
      <p:ext uri="{BB962C8B-B14F-4D97-AF65-F5344CB8AC3E}">
        <p14:creationId xmlns:p14="http://schemas.microsoft.com/office/powerpoint/2010/main" val="3586063150"/>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indent="0">
              <a:buNone/>
            </a:pPr>
            <a:r>
              <a:rPr lang="en-US" i="0" dirty="0" smtClean="0"/>
              <a:t>When:</a:t>
            </a:r>
          </a:p>
          <a:p>
            <a:pPr marL="171450" indent="-171450">
              <a:buFont typeface="Arial" panose="020B0604020202020204" pitchFamily="34" charset="0"/>
              <a:buChar char="•"/>
            </a:pPr>
            <a:r>
              <a:rPr lang="en-US" i="0" baseline="0" dirty="0" smtClean="0"/>
              <a:t>Duplicate code is found inside all branches of a conditional, often as the result of evolution of the code within the conditional branches. </a:t>
            </a:r>
          </a:p>
          <a:p>
            <a:pPr marL="0" indent="0">
              <a:buFont typeface="Arial" panose="020B0604020202020204" pitchFamily="34" charset="0"/>
              <a:buNone/>
            </a:pPr>
            <a:r>
              <a:rPr lang="en-US" i="0" dirty="0" smtClean="0"/>
              <a:t>Why</a:t>
            </a:r>
            <a:r>
              <a:rPr lang="en-US" i="0" dirty="0" smtClean="0"/>
              <a:t>:</a:t>
            </a:r>
          </a:p>
          <a:p>
            <a:pPr marL="171450" indent="-171450">
              <a:buFont typeface="Arial" panose="020B0604020202020204" pitchFamily="34" charset="0"/>
              <a:buChar char="•"/>
            </a:pPr>
            <a:r>
              <a:rPr lang="en-US" dirty="0" smtClean="0"/>
              <a:t>Code deduplication – avoid</a:t>
            </a:r>
            <a:r>
              <a:rPr lang="en-US" baseline="0" dirty="0" smtClean="0"/>
              <a:t> redundancy; make things more clear</a:t>
            </a:r>
            <a:endParaRPr lang="en-US" dirty="0" smtClean="0"/>
          </a:p>
          <a:p>
            <a:pPr marL="0" indent="0">
              <a:buFont typeface="Arial" panose="020B0604020202020204" pitchFamily="34" charset="0"/>
              <a:buNone/>
            </a:pPr>
            <a:r>
              <a:rPr lang="en-US" i="0" dirty="0" smtClean="0"/>
              <a:t>Drawbacks</a:t>
            </a:r>
            <a:r>
              <a:rPr lang="en-US" i="0" dirty="0" smtClean="0"/>
              <a:t>:</a:t>
            </a:r>
          </a:p>
          <a:p>
            <a:pPr marL="171450" indent="-171450">
              <a:buFont typeface="Arial" panose="020B0604020202020204" pitchFamily="34" charset="0"/>
              <a:buChar char="•"/>
            </a:pPr>
            <a:r>
              <a:rPr lang="en-US" dirty="0" smtClean="0"/>
              <a:t>If the duplicated code is at the beginning of the conditional branches, move the code to a place before the conditional.</a:t>
            </a:r>
          </a:p>
          <a:p>
            <a:pPr marL="171450" indent="-171450">
              <a:buFont typeface="Arial" panose="020B0604020202020204" pitchFamily="34" charset="0"/>
              <a:buChar char="•"/>
            </a:pPr>
            <a:r>
              <a:rPr lang="en-US" dirty="0" smtClean="0"/>
              <a:t>If the code is executed at the end of the branches, place it after the conditional.</a:t>
            </a:r>
          </a:p>
          <a:p>
            <a:pPr marL="171450" indent="-171450">
              <a:buFont typeface="Arial" panose="020B0604020202020204" pitchFamily="34" charset="0"/>
              <a:buChar char="•"/>
            </a:pPr>
            <a:r>
              <a:rPr lang="en-US" dirty="0" smtClean="0"/>
              <a:t>If the duplicate code is randomly situated inside the branches, first try to move the code to the beginning or end of the branch, depending on whether it changes the result of the subsequent code.</a:t>
            </a:r>
          </a:p>
          <a:p>
            <a:pPr marL="171450" indent="-171450">
              <a:buFont typeface="Arial" panose="020B0604020202020204" pitchFamily="34" charset="0"/>
              <a:buChar char="•"/>
            </a:pPr>
            <a:r>
              <a:rPr lang="en-US" dirty="0" smtClean="0"/>
              <a:t>If appropriate and the duplicate code is longer than one line, try using </a:t>
            </a:r>
            <a:r>
              <a:rPr lang="en-US" dirty="0" smtClean="0">
                <a:hlinkClick r:id="rId3"/>
              </a:rPr>
              <a:t>Extract Method</a:t>
            </a:r>
            <a:r>
              <a:rPr lang="en-US" dirty="0" smtClean="0"/>
              <a:t>.</a:t>
            </a:r>
          </a:p>
        </p:txBody>
      </p:sp>
      <p:sp>
        <p:nvSpPr>
          <p:cNvPr id="4" name="Slide Number Placeholder 3"/>
          <p:cNvSpPr>
            <a:spLocks noGrp="1"/>
          </p:cNvSpPr>
          <p:nvPr>
            <p:ph type="sldNum" sz="quarter" idx="10"/>
          </p:nvPr>
        </p:nvSpPr>
        <p:spPr/>
        <p:txBody>
          <a:bodyPr/>
          <a:lstStyle/>
          <a:p>
            <a:fld id="{8C6584F2-06B8-4F2E-ACF4-A78C91C6288F}" type="slidenum">
              <a:rPr lang="en-US" smtClean="0"/>
              <a:t>7</a:t>
            </a:fld>
            <a:endParaRPr lang="en-US"/>
          </a:p>
        </p:txBody>
      </p:sp>
    </p:spTree>
    <p:extLst>
      <p:ext uri="{BB962C8B-B14F-4D97-AF65-F5344CB8AC3E}">
        <p14:creationId xmlns:p14="http://schemas.microsoft.com/office/powerpoint/2010/main" val="417214455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5BD35D06-833E-451F-B3FA-3C1D883ACE96}"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28489401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35D06-833E-451F-B3FA-3C1D883ACE96}"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185344792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35D06-833E-451F-B3FA-3C1D883ACE96}"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337527215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5BD35D06-833E-451F-B3FA-3C1D883ACE96}"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14471747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5BD35D06-833E-451F-B3FA-3C1D883ACE96}" type="datetimeFigureOut">
              <a:rPr lang="en-US" smtClean="0"/>
              <a:t>10/28/2015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316867558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5BD35D06-833E-451F-B3FA-3C1D883ACE96}"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29255904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5BD35D06-833E-451F-B3FA-3C1D883ACE96}" type="datetimeFigureOut">
              <a:rPr lang="en-US" smtClean="0"/>
              <a:t>10/28/2015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24369857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5BD35D06-833E-451F-B3FA-3C1D883ACE96}" type="datetimeFigureOut">
              <a:rPr lang="en-US" smtClean="0"/>
              <a:t>10/28/2015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1244433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5BD35D06-833E-451F-B3FA-3C1D883ACE96}" type="datetimeFigureOut">
              <a:rPr lang="en-US" smtClean="0"/>
              <a:t>10/28/2015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2481080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35D06-833E-451F-B3FA-3C1D883ACE96}"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15154089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5BD35D06-833E-451F-B3FA-3C1D883ACE96}" type="datetimeFigureOut">
              <a:rPr lang="en-US" smtClean="0"/>
              <a:t>10/28/2015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29ACEEC-68A3-4919-B778-280FC9EE54A1}" type="slidenum">
              <a:rPr lang="en-US" smtClean="0"/>
              <a:t>‹#›</a:t>
            </a:fld>
            <a:endParaRPr lang="en-US"/>
          </a:p>
        </p:txBody>
      </p:sp>
    </p:spTree>
    <p:extLst>
      <p:ext uri="{BB962C8B-B14F-4D97-AF65-F5344CB8AC3E}">
        <p14:creationId xmlns:p14="http://schemas.microsoft.com/office/powerpoint/2010/main" val="188737199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BD35D06-833E-451F-B3FA-3C1D883ACE96}" type="datetimeFigureOut">
              <a:rPr lang="en-US" smtClean="0"/>
              <a:t>10/28/2015</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29ACEEC-68A3-4919-B778-280FC9EE54A1}" type="slidenum">
              <a:rPr lang="en-US" smtClean="0"/>
              <a:t>‹#›</a:t>
            </a:fld>
            <a:endParaRPr lang="en-US"/>
          </a:p>
        </p:txBody>
      </p:sp>
    </p:spTree>
    <p:extLst>
      <p:ext uri="{BB962C8B-B14F-4D97-AF65-F5344CB8AC3E}">
        <p14:creationId xmlns:p14="http://schemas.microsoft.com/office/powerpoint/2010/main" val="425711414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1.xml"/><Relationship Id="rId4" Type="http://schemas.openxmlformats.org/officeDocument/2006/relationships/image" Target="../media/image3.png"/></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sp>
        <p:nvSpPr>
          <p:cNvPr id="6" name="TextBox 5"/>
          <p:cNvSpPr txBox="1"/>
          <p:nvPr/>
        </p:nvSpPr>
        <p:spPr>
          <a:xfrm>
            <a:off x="708274" y="2399842"/>
            <a:ext cx="10287000" cy="2123658"/>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Rename Method</a:t>
            </a:r>
          </a:p>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Introduce Assertion</a:t>
            </a:r>
          </a:p>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Consolidate Duplicate Conditional Fragments</a:t>
            </a:r>
            <a:endParaRPr lang="en-US" sz="4400" b="1" dirty="0">
              <a:solidFill>
                <a:schemeClr val="bg1"/>
              </a:solidFill>
              <a:latin typeface="CordiaUPC" panose="020B0304020202020204" pitchFamily="34" charset="-34"/>
              <a:cs typeface="CordiaUPC" panose="020B0304020202020204" pitchFamily="34" charset="-34"/>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2946" y="6243765"/>
            <a:ext cx="2333652" cy="369332"/>
          </a:xfrm>
          <a:prstGeom prst="rect">
            <a:avLst/>
          </a:prstGeom>
          <a:noFill/>
        </p:spPr>
        <p:txBody>
          <a:bodyPr wrap="none" rtlCol="0">
            <a:spAutoFit/>
          </a:bodyPr>
          <a:lstStyle/>
          <a:p>
            <a:r>
              <a:rPr lang="en-US" dirty="0" smtClean="0">
                <a:solidFill>
                  <a:srgbClr val="2D6151"/>
                </a:solidFill>
              </a:rPr>
              <a:t>By </a:t>
            </a:r>
            <a:r>
              <a:rPr lang="en-US" dirty="0" err="1" smtClean="0">
                <a:solidFill>
                  <a:srgbClr val="2D6151"/>
                </a:solidFill>
              </a:rPr>
              <a:t>Cyndy</a:t>
            </a:r>
            <a:r>
              <a:rPr lang="en-US" dirty="0" smtClean="0">
                <a:solidFill>
                  <a:srgbClr val="2D6151"/>
                </a:solidFill>
              </a:rPr>
              <a:t> Marie </a:t>
            </a:r>
            <a:r>
              <a:rPr lang="en-US" dirty="0" err="1" smtClean="0">
                <a:solidFill>
                  <a:srgbClr val="2D6151"/>
                </a:solidFill>
              </a:rPr>
              <a:t>Ejanda</a:t>
            </a:r>
            <a:endParaRPr lang="en-US" dirty="0">
              <a:solidFill>
                <a:srgbClr val="2D6151"/>
              </a:solidFill>
            </a:endParaRPr>
          </a:p>
        </p:txBody>
      </p:sp>
    </p:spTree>
    <p:extLst>
      <p:ext uri="{BB962C8B-B14F-4D97-AF65-F5344CB8AC3E}">
        <p14:creationId xmlns:p14="http://schemas.microsoft.com/office/powerpoint/2010/main" val="306468102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2946" y="6243765"/>
            <a:ext cx="4915833" cy="369332"/>
          </a:xfrm>
          <a:prstGeom prst="rect">
            <a:avLst/>
          </a:prstGeom>
          <a:noFill/>
        </p:spPr>
        <p:txBody>
          <a:bodyPr wrap="none" rtlCol="0">
            <a:spAutoFit/>
          </a:bodyPr>
          <a:lstStyle/>
          <a:p>
            <a:r>
              <a:rPr lang="en-US" i="1" dirty="0" smtClean="0">
                <a:solidFill>
                  <a:srgbClr val="489E83"/>
                </a:solidFill>
              </a:rPr>
              <a:t>Refactoring: Improving the Design of Existing Code</a:t>
            </a:r>
            <a:endParaRPr lang="en-US" i="1" dirty="0">
              <a:solidFill>
                <a:srgbClr val="489E83"/>
              </a:solidFill>
            </a:endParaRPr>
          </a:p>
        </p:txBody>
      </p:sp>
      <p:sp>
        <p:nvSpPr>
          <p:cNvPr id="10" name="TextBox 9"/>
          <p:cNvSpPr txBox="1"/>
          <p:nvPr/>
        </p:nvSpPr>
        <p:spPr>
          <a:xfrm>
            <a:off x="708274" y="353226"/>
            <a:ext cx="10287000" cy="769441"/>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Rename Method</a:t>
            </a:r>
          </a:p>
        </p:txBody>
      </p:sp>
      <p:grpSp>
        <p:nvGrpSpPr>
          <p:cNvPr id="11" name="Group 10"/>
          <p:cNvGrpSpPr/>
          <p:nvPr/>
        </p:nvGrpSpPr>
        <p:grpSpPr>
          <a:xfrm>
            <a:off x="708273" y="3166279"/>
            <a:ext cx="9010914" cy="2573381"/>
            <a:chOff x="708273" y="1735372"/>
            <a:chExt cx="10058400" cy="2872527"/>
          </a:xfrm>
        </p:grpSpPr>
        <p:pic>
          <p:nvPicPr>
            <p:cNvPr id="7" name="Picture 6"/>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708273" y="1735372"/>
              <a:ext cx="10058400" cy="2675291"/>
            </a:xfrm>
            <a:prstGeom prst="rect">
              <a:avLst/>
            </a:prstGeom>
          </p:spPr>
        </p:pic>
        <p:sp>
          <p:nvSpPr>
            <p:cNvPr id="8" name="TextBox 7"/>
            <p:cNvSpPr txBox="1"/>
            <p:nvPr/>
          </p:nvSpPr>
          <p:spPr>
            <a:xfrm>
              <a:off x="2418735" y="3961568"/>
              <a:ext cx="554960" cy="646331"/>
            </a:xfrm>
            <a:prstGeom prst="rect">
              <a:avLst/>
            </a:prstGeom>
            <a:noFill/>
          </p:spPr>
          <p:txBody>
            <a:bodyPr wrap="none" rtlCol="0">
              <a:spAutoFit/>
            </a:bodyPr>
            <a:lstStyle/>
            <a:p>
              <a:r>
                <a:rPr lang="en-US" sz="3600" b="1" dirty="0" smtClean="0">
                  <a:solidFill>
                    <a:srgbClr val="2D6151"/>
                  </a:solidFill>
                  <a:latin typeface="CordiaUPC" panose="020B0304020202020204" pitchFamily="34" charset="-34"/>
                  <a:cs typeface="CordiaUPC" panose="020B0304020202020204" pitchFamily="34" charset="-34"/>
                </a:rPr>
                <a:t>(a)</a:t>
              </a:r>
              <a:endParaRPr lang="en-US" sz="3600" b="1" dirty="0">
                <a:solidFill>
                  <a:srgbClr val="2D6151"/>
                </a:solidFill>
                <a:latin typeface="CordiaUPC" panose="020B0304020202020204" pitchFamily="34" charset="-34"/>
                <a:cs typeface="CordiaUPC" panose="020B0304020202020204" pitchFamily="34" charset="-34"/>
              </a:endParaRPr>
            </a:p>
          </p:txBody>
        </p:sp>
        <p:sp>
          <p:nvSpPr>
            <p:cNvPr id="17" name="TextBox 16"/>
            <p:cNvSpPr txBox="1"/>
            <p:nvPr/>
          </p:nvSpPr>
          <p:spPr>
            <a:xfrm>
              <a:off x="8568812" y="3961568"/>
              <a:ext cx="554960" cy="646331"/>
            </a:xfrm>
            <a:prstGeom prst="rect">
              <a:avLst/>
            </a:prstGeom>
            <a:noFill/>
          </p:spPr>
          <p:txBody>
            <a:bodyPr wrap="none" rtlCol="0">
              <a:spAutoFit/>
            </a:bodyPr>
            <a:lstStyle/>
            <a:p>
              <a:r>
                <a:rPr lang="en-US" sz="3600" b="1" dirty="0" smtClean="0">
                  <a:solidFill>
                    <a:srgbClr val="2D6151"/>
                  </a:solidFill>
                  <a:latin typeface="CordiaUPC" panose="020B0304020202020204" pitchFamily="34" charset="-34"/>
                  <a:cs typeface="CordiaUPC" panose="020B0304020202020204" pitchFamily="34" charset="-34"/>
                </a:rPr>
                <a:t>(b)</a:t>
              </a:r>
              <a:endParaRPr lang="en-US" sz="3600" b="1" dirty="0">
                <a:solidFill>
                  <a:srgbClr val="2D6151"/>
                </a:solidFill>
                <a:latin typeface="CordiaUPC" panose="020B0304020202020204" pitchFamily="34" charset="-34"/>
                <a:cs typeface="CordiaUPC" panose="020B0304020202020204" pitchFamily="34" charset="-34"/>
              </a:endParaRPr>
            </a:p>
          </p:txBody>
        </p:sp>
      </p:grpSp>
      <p:sp>
        <p:nvSpPr>
          <p:cNvPr id="9" name="TextBox 8"/>
          <p:cNvSpPr txBox="1"/>
          <p:nvPr/>
        </p:nvSpPr>
        <p:spPr>
          <a:xfrm>
            <a:off x="840658" y="1285399"/>
            <a:ext cx="7891904" cy="1077218"/>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Problem</a:t>
            </a:r>
          </a:p>
          <a:p>
            <a:r>
              <a:rPr lang="en-US" sz="3200" b="1" dirty="0" smtClean="0">
                <a:solidFill>
                  <a:srgbClr val="18342B"/>
                </a:solidFill>
                <a:latin typeface="CordiaUPC" panose="020B0304020202020204" pitchFamily="34" charset="-34"/>
                <a:cs typeface="CordiaUPC" panose="020B0304020202020204" pitchFamily="34" charset="-34"/>
              </a:rPr>
              <a:t>The name of a method does not explain what the method does.</a:t>
            </a:r>
          </a:p>
        </p:txBody>
      </p:sp>
      <p:cxnSp>
        <p:nvCxnSpPr>
          <p:cNvPr id="15" name="Straight Arrow Connector 14"/>
          <p:cNvCxnSpPr/>
          <p:nvPr/>
        </p:nvCxnSpPr>
        <p:spPr>
          <a:xfrm>
            <a:off x="0" y="988670"/>
            <a:ext cx="6592529" cy="0"/>
          </a:xfrm>
          <a:prstGeom prst="straightConnector1">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40658" y="2204654"/>
            <a:ext cx="2727029" cy="1077218"/>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Solution</a:t>
            </a:r>
          </a:p>
          <a:p>
            <a:r>
              <a:rPr lang="en-US" sz="3200" b="1" dirty="0" smtClean="0">
                <a:solidFill>
                  <a:srgbClr val="18342B"/>
                </a:solidFill>
                <a:latin typeface="CordiaUPC" panose="020B0304020202020204" pitchFamily="34" charset="-34"/>
                <a:cs typeface="CordiaUPC" panose="020B0304020202020204" pitchFamily="34" charset="-34"/>
              </a:rPr>
              <a:t>Rename the method.</a:t>
            </a:r>
          </a:p>
        </p:txBody>
      </p:sp>
      <p:sp>
        <p:nvSpPr>
          <p:cNvPr id="19" name="Rectangle 18"/>
          <p:cNvSpPr/>
          <p:nvPr/>
        </p:nvSpPr>
        <p:spPr>
          <a:xfrm>
            <a:off x="4483510" y="3038168"/>
            <a:ext cx="5604387" cy="2701492"/>
          </a:xfrm>
          <a:prstGeom prst="rect">
            <a:avLst/>
          </a:prstGeom>
          <a:solidFill>
            <a:srgbClr val="64B8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24082852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19"/>
                                        </p:tgtEl>
                                      </p:cBhvr>
                                    </p:animEffect>
                                    <p:set>
                                      <p:cBhvr>
                                        <p:cTn id="11" dur="1" fill="hold">
                                          <p:stCondLst>
                                            <p:cond delay="499"/>
                                          </p:stCondLst>
                                        </p:cTn>
                                        <p:tgtEl>
                                          <p:spTgt spid="1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9"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2946" y="6243765"/>
            <a:ext cx="5386346" cy="369332"/>
          </a:xfrm>
          <a:prstGeom prst="rect">
            <a:avLst/>
          </a:prstGeom>
          <a:noFill/>
        </p:spPr>
        <p:txBody>
          <a:bodyPr wrap="none" rtlCol="0">
            <a:spAutoFit/>
          </a:bodyPr>
          <a:lstStyle/>
          <a:p>
            <a:r>
              <a:rPr lang="en-US" i="1" dirty="0" smtClean="0">
                <a:solidFill>
                  <a:srgbClr val="489E83"/>
                </a:solidFill>
              </a:rPr>
              <a:t>https://sourcemaking.com/refactoring/rename-method</a:t>
            </a:r>
            <a:endParaRPr lang="en-US" i="1" dirty="0">
              <a:solidFill>
                <a:srgbClr val="489E83"/>
              </a:solidFill>
            </a:endParaRPr>
          </a:p>
        </p:txBody>
      </p:sp>
      <p:sp>
        <p:nvSpPr>
          <p:cNvPr id="10" name="TextBox 9"/>
          <p:cNvSpPr txBox="1"/>
          <p:nvPr/>
        </p:nvSpPr>
        <p:spPr>
          <a:xfrm>
            <a:off x="708274" y="353226"/>
            <a:ext cx="10287000" cy="769441"/>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Rename Method</a:t>
            </a:r>
          </a:p>
        </p:txBody>
      </p:sp>
      <p:sp>
        <p:nvSpPr>
          <p:cNvPr id="9" name="TextBox 8"/>
          <p:cNvSpPr txBox="1"/>
          <p:nvPr/>
        </p:nvSpPr>
        <p:spPr>
          <a:xfrm>
            <a:off x="840658" y="2988101"/>
            <a:ext cx="4176143" cy="2554545"/>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When</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Poorly written method names</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Method functionality grew</a:t>
            </a:r>
          </a:p>
          <a:p>
            <a:r>
              <a:rPr lang="en-US" sz="3200" b="1" i="1" dirty="0" smtClean="0">
                <a:solidFill>
                  <a:srgbClr val="18342B"/>
                </a:solidFill>
                <a:latin typeface="CordiaUPC" panose="020B0304020202020204" pitchFamily="34" charset="-34"/>
                <a:cs typeface="CordiaUPC" panose="020B0304020202020204" pitchFamily="34" charset="-34"/>
              </a:rPr>
              <a:t>Why</a:t>
            </a:r>
            <a:endParaRPr lang="en-US" sz="3200" b="1" dirty="0">
              <a:solidFill>
                <a:srgbClr val="18342B"/>
              </a:solidFill>
              <a:latin typeface="CordiaUPC" panose="020B0304020202020204" pitchFamily="34" charset="-34"/>
              <a:cs typeface="CordiaUPC" panose="020B0304020202020204" pitchFamily="34" charset="-34"/>
            </a:endParaRP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Code Readability</a:t>
            </a:r>
          </a:p>
        </p:txBody>
      </p:sp>
      <p:cxnSp>
        <p:nvCxnSpPr>
          <p:cNvPr id="15" name="Straight Arrow Connector 14"/>
          <p:cNvCxnSpPr/>
          <p:nvPr/>
        </p:nvCxnSpPr>
        <p:spPr>
          <a:xfrm>
            <a:off x="0" y="988670"/>
            <a:ext cx="6592529" cy="0"/>
          </a:xfrm>
          <a:prstGeom prst="straightConnector1">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pic>
        <p:nvPicPr>
          <p:cNvPr id="3074" name="Picture 2" descr="Rename Method - Before"/>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436894" y="987673"/>
            <a:ext cx="2724659" cy="2093744"/>
          </a:xfrm>
          <a:prstGeom prst="rect">
            <a:avLst/>
          </a:prstGeom>
          <a:noFill/>
          <a:extLst>
            <a:ext uri="{909E8E84-426E-40DD-AFC4-6F175D3DCCD1}">
              <a14:hiddenFill xmlns:a14="http://schemas.microsoft.com/office/drawing/2010/main">
                <a:solidFill>
                  <a:srgbClr val="FFFFFF"/>
                </a:solidFill>
              </a14:hiddenFill>
            </a:ext>
          </a:extLst>
        </p:spPr>
      </p:pic>
      <p:pic>
        <p:nvPicPr>
          <p:cNvPr id="3076" name="Picture 4" descr="Rename Method - After"/>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3645916" y="988670"/>
            <a:ext cx="2724659" cy="2093743"/>
          </a:xfrm>
          <a:prstGeom prst="rect">
            <a:avLst/>
          </a:prstGeom>
          <a:noFill/>
          <a:extLst>
            <a:ext uri="{909E8E84-426E-40DD-AFC4-6F175D3DCCD1}">
              <a14:hiddenFill xmlns:a14="http://schemas.microsoft.com/office/drawing/2010/main">
                <a:solidFill>
                  <a:srgbClr val="FFFFFF"/>
                </a:solidFill>
              </a14:hiddenFill>
            </a:ext>
          </a:extLst>
        </p:spPr>
      </p:pic>
      <p:sp>
        <p:nvSpPr>
          <p:cNvPr id="2" name="Right Arrow 1"/>
          <p:cNvSpPr/>
          <p:nvPr/>
        </p:nvSpPr>
        <p:spPr>
          <a:xfrm>
            <a:off x="3161553" y="1799833"/>
            <a:ext cx="484363" cy="441922"/>
          </a:xfrm>
          <a:prstGeom prst="rightArrow">
            <a:avLst/>
          </a:prstGeom>
          <a:solidFill>
            <a:srgbClr val="2D615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3" name="TextBox 22"/>
          <p:cNvSpPr txBox="1"/>
          <p:nvPr/>
        </p:nvSpPr>
        <p:spPr>
          <a:xfrm>
            <a:off x="5966811" y="2982281"/>
            <a:ext cx="5420074" cy="2554545"/>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How (one way to do it)</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Create a new method with a new name</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Copy the code of the old method to it</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Delete all the code in the old method</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Insert a call for the new method</a:t>
            </a:r>
          </a:p>
        </p:txBody>
      </p:sp>
    </p:spTree>
    <p:extLst>
      <p:ext uri="{BB962C8B-B14F-4D97-AF65-F5344CB8AC3E}">
        <p14:creationId xmlns:p14="http://schemas.microsoft.com/office/powerpoint/2010/main" val="2585509389"/>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2946" y="6243765"/>
            <a:ext cx="4915833" cy="369332"/>
          </a:xfrm>
          <a:prstGeom prst="rect">
            <a:avLst/>
          </a:prstGeom>
          <a:noFill/>
        </p:spPr>
        <p:txBody>
          <a:bodyPr wrap="none" rtlCol="0">
            <a:spAutoFit/>
          </a:bodyPr>
          <a:lstStyle/>
          <a:p>
            <a:r>
              <a:rPr lang="en-US" i="1" dirty="0" smtClean="0">
                <a:solidFill>
                  <a:srgbClr val="489E83"/>
                </a:solidFill>
              </a:rPr>
              <a:t>Refactoring: Improving the Design of Existing Code</a:t>
            </a:r>
            <a:endParaRPr lang="en-US" i="1" dirty="0">
              <a:solidFill>
                <a:srgbClr val="489E83"/>
              </a:solidFill>
            </a:endParaRPr>
          </a:p>
        </p:txBody>
      </p:sp>
      <p:sp>
        <p:nvSpPr>
          <p:cNvPr id="10" name="TextBox 9"/>
          <p:cNvSpPr txBox="1"/>
          <p:nvPr/>
        </p:nvSpPr>
        <p:spPr>
          <a:xfrm>
            <a:off x="708274" y="353226"/>
            <a:ext cx="10287000" cy="769441"/>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Introduce Assertion</a:t>
            </a:r>
          </a:p>
        </p:txBody>
      </p:sp>
      <p:sp>
        <p:nvSpPr>
          <p:cNvPr id="9" name="TextBox 8"/>
          <p:cNvSpPr txBox="1"/>
          <p:nvPr/>
        </p:nvSpPr>
        <p:spPr>
          <a:xfrm>
            <a:off x="840658" y="1285399"/>
            <a:ext cx="9975808" cy="1077218"/>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Problem</a:t>
            </a:r>
          </a:p>
          <a:p>
            <a:r>
              <a:rPr lang="en-US" sz="3200" b="1" dirty="0" smtClean="0">
                <a:solidFill>
                  <a:srgbClr val="18342B"/>
                </a:solidFill>
                <a:latin typeface="CordiaUPC" panose="020B0304020202020204" pitchFamily="34" charset="-34"/>
                <a:cs typeface="CordiaUPC" panose="020B0304020202020204" pitchFamily="34" charset="-34"/>
              </a:rPr>
              <a:t>For a portion of code to work correctly, certain conditions or values must be true.</a:t>
            </a:r>
          </a:p>
        </p:txBody>
      </p:sp>
      <p:cxnSp>
        <p:nvCxnSpPr>
          <p:cNvPr id="15" name="Straight Arrow Connector 14"/>
          <p:cNvCxnSpPr/>
          <p:nvPr/>
        </p:nvCxnSpPr>
        <p:spPr>
          <a:xfrm>
            <a:off x="0" y="988670"/>
            <a:ext cx="6592529" cy="0"/>
          </a:xfrm>
          <a:prstGeom prst="straightConnector1">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40658" y="2204654"/>
            <a:ext cx="7258718" cy="1077218"/>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Solution</a:t>
            </a:r>
          </a:p>
          <a:p>
            <a:r>
              <a:rPr lang="en-US" sz="3200" b="1" dirty="0" smtClean="0">
                <a:solidFill>
                  <a:srgbClr val="18342B"/>
                </a:solidFill>
                <a:latin typeface="CordiaUPC" panose="020B0304020202020204" pitchFamily="34" charset="-34"/>
                <a:cs typeface="CordiaUPC" panose="020B0304020202020204" pitchFamily="34" charset="-34"/>
              </a:rPr>
              <a:t>Replace these assumptions with specific assertion checks.</a:t>
            </a:r>
          </a:p>
        </p:txBody>
      </p:sp>
      <p:pic>
        <p:nvPicPr>
          <p:cNvPr id="2" name="Picture 1"/>
          <p:cNvPicPr>
            <a:picLocks noChangeAspect="1"/>
          </p:cNvPicPr>
          <p:nvPr/>
        </p:nvPicPr>
        <p:blipFill rotWithShape="1">
          <a:blip r:embed="rId3">
            <a:extLst>
              <a:ext uri="{28A0092B-C50C-407E-A947-70E740481C1C}">
                <a14:useLocalDpi xmlns:a14="http://schemas.microsoft.com/office/drawing/2010/main" val="0"/>
              </a:ext>
            </a:extLst>
          </a:blip>
          <a:srcRect l="2164" t="16405" r="4817" b="22629"/>
          <a:stretch/>
        </p:blipFill>
        <p:spPr>
          <a:xfrm>
            <a:off x="840658" y="3271514"/>
            <a:ext cx="8613058" cy="2871019"/>
          </a:xfrm>
          <a:prstGeom prst="rect">
            <a:avLst/>
          </a:prstGeom>
        </p:spPr>
      </p:pic>
      <p:sp>
        <p:nvSpPr>
          <p:cNvPr id="23" name="Rectangle 22"/>
          <p:cNvSpPr/>
          <p:nvPr/>
        </p:nvSpPr>
        <p:spPr>
          <a:xfrm>
            <a:off x="840658" y="4626455"/>
            <a:ext cx="8834284" cy="1528934"/>
          </a:xfrm>
          <a:prstGeom prst="rect">
            <a:avLst/>
          </a:prstGeom>
          <a:solidFill>
            <a:srgbClr val="64B8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959090946"/>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23"/>
                                        </p:tgtEl>
                                      </p:cBhvr>
                                    </p:animEffect>
                                    <p:set>
                                      <p:cBhvr>
                                        <p:cTn id="11" dur="1" fill="hold">
                                          <p:stCondLst>
                                            <p:cond delay="499"/>
                                          </p:stCondLst>
                                        </p:cTn>
                                        <p:tgtEl>
                                          <p:spTgt spid="23"/>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23"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2946" y="6243765"/>
            <a:ext cx="5682005" cy="369332"/>
          </a:xfrm>
          <a:prstGeom prst="rect">
            <a:avLst/>
          </a:prstGeom>
          <a:noFill/>
        </p:spPr>
        <p:txBody>
          <a:bodyPr wrap="none" rtlCol="0">
            <a:spAutoFit/>
          </a:bodyPr>
          <a:lstStyle/>
          <a:p>
            <a:r>
              <a:rPr lang="en-US" i="1" dirty="0" smtClean="0">
                <a:solidFill>
                  <a:srgbClr val="489E83"/>
                </a:solidFill>
              </a:rPr>
              <a:t>https://sourcemaking.com/refactoring/introduce-assertion</a:t>
            </a:r>
            <a:endParaRPr lang="en-US" i="1" dirty="0">
              <a:solidFill>
                <a:srgbClr val="489E83"/>
              </a:solidFill>
            </a:endParaRPr>
          </a:p>
        </p:txBody>
      </p:sp>
      <p:sp>
        <p:nvSpPr>
          <p:cNvPr id="10" name="TextBox 9"/>
          <p:cNvSpPr txBox="1"/>
          <p:nvPr/>
        </p:nvSpPr>
        <p:spPr>
          <a:xfrm>
            <a:off x="708274" y="353226"/>
            <a:ext cx="10287000" cy="769441"/>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Introduce Assertion</a:t>
            </a:r>
          </a:p>
        </p:txBody>
      </p:sp>
      <p:sp>
        <p:nvSpPr>
          <p:cNvPr id="9" name="TextBox 8"/>
          <p:cNvSpPr txBox="1"/>
          <p:nvPr/>
        </p:nvSpPr>
        <p:spPr>
          <a:xfrm>
            <a:off x="840658" y="1581405"/>
            <a:ext cx="6269665" cy="3539430"/>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When</a:t>
            </a:r>
          </a:p>
          <a:p>
            <a:pPr marL="457200" indent="-457200">
              <a:buFontTx/>
              <a:buChar char="-"/>
            </a:pPr>
            <a:r>
              <a:rPr lang="en-US" sz="3200" b="1" dirty="0">
                <a:solidFill>
                  <a:srgbClr val="18342B"/>
                </a:solidFill>
                <a:latin typeface="CordiaUPC" panose="020B0304020202020204" pitchFamily="34" charset="-34"/>
                <a:cs typeface="CordiaUPC" panose="020B0304020202020204" pitchFamily="34" charset="-34"/>
              </a:rPr>
              <a:t>C</a:t>
            </a:r>
            <a:r>
              <a:rPr lang="en-US" sz="3200" b="1" dirty="0" smtClean="0">
                <a:solidFill>
                  <a:srgbClr val="18342B"/>
                </a:solidFill>
                <a:latin typeface="CordiaUPC" panose="020B0304020202020204" pitchFamily="34" charset="-34"/>
                <a:cs typeface="CordiaUPC" panose="020B0304020202020204" pitchFamily="34" charset="-34"/>
              </a:rPr>
              <a:t>ertain conditions or values must be true.</a:t>
            </a:r>
          </a:p>
          <a:p>
            <a:r>
              <a:rPr lang="en-US" sz="3200" b="1" i="1" dirty="0" smtClean="0">
                <a:solidFill>
                  <a:srgbClr val="18342B"/>
                </a:solidFill>
                <a:latin typeface="CordiaUPC" panose="020B0304020202020204" pitchFamily="34" charset="-34"/>
                <a:cs typeface="CordiaUPC" panose="020B0304020202020204" pitchFamily="34" charset="-34"/>
              </a:rPr>
              <a:t>Why</a:t>
            </a:r>
            <a:endParaRPr lang="en-US" sz="3200" b="1" dirty="0">
              <a:solidFill>
                <a:srgbClr val="18342B"/>
              </a:solidFill>
              <a:latin typeface="CordiaUPC" panose="020B0304020202020204" pitchFamily="34" charset="-34"/>
              <a:cs typeface="CordiaUPC" panose="020B0304020202020204" pitchFamily="34" charset="-34"/>
            </a:endParaRP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 Avoid fatal consequences and data corruption</a:t>
            </a:r>
          </a:p>
          <a:p>
            <a:r>
              <a:rPr lang="en-US" sz="3200" b="1" i="1" dirty="0" smtClean="0">
                <a:solidFill>
                  <a:srgbClr val="18342B"/>
                </a:solidFill>
                <a:latin typeface="CordiaUPC" panose="020B0304020202020204" pitchFamily="34" charset="-34"/>
                <a:cs typeface="CordiaUPC" panose="020B0304020202020204" pitchFamily="34" charset="-34"/>
              </a:rPr>
              <a:t>Drawbacks</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Exception vs Assertion</a:t>
            </a:r>
          </a:p>
          <a:p>
            <a:endParaRPr lang="en-US" sz="3200" b="1" dirty="0">
              <a:solidFill>
                <a:srgbClr val="18342B"/>
              </a:solidFill>
              <a:latin typeface="CordiaUPC" panose="020B0304020202020204" pitchFamily="34" charset="-34"/>
              <a:cs typeface="CordiaUPC" panose="020B0304020202020204" pitchFamily="34" charset="-34"/>
            </a:endParaRPr>
          </a:p>
        </p:txBody>
      </p:sp>
      <p:cxnSp>
        <p:nvCxnSpPr>
          <p:cNvPr id="15" name="Straight Arrow Connector 14"/>
          <p:cNvCxnSpPr/>
          <p:nvPr/>
        </p:nvCxnSpPr>
        <p:spPr>
          <a:xfrm>
            <a:off x="0" y="988670"/>
            <a:ext cx="6592529" cy="0"/>
          </a:xfrm>
          <a:prstGeom prst="straightConnector1">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600519870"/>
      </p:ext>
    </p:extLst>
  </p:cSld>
  <p:clrMapOvr>
    <a:masterClrMapping/>
  </p:clrMapOvr>
  <mc:AlternateContent xmlns:mc="http://schemas.openxmlformats.org/markup-compatibility/2006" xmlns:p14="http://schemas.microsoft.com/office/powerpoint/2010/main">
    <mc:Choice Requires="p14">
      <p:transition p14:dur="0"/>
    </mc:Choice>
    <mc:Fallback xmlns="">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2946" y="6243765"/>
            <a:ext cx="4915833" cy="369332"/>
          </a:xfrm>
          <a:prstGeom prst="rect">
            <a:avLst/>
          </a:prstGeom>
          <a:noFill/>
        </p:spPr>
        <p:txBody>
          <a:bodyPr wrap="none" rtlCol="0">
            <a:spAutoFit/>
          </a:bodyPr>
          <a:lstStyle/>
          <a:p>
            <a:r>
              <a:rPr lang="en-US" i="1" dirty="0" smtClean="0">
                <a:solidFill>
                  <a:srgbClr val="489E83"/>
                </a:solidFill>
              </a:rPr>
              <a:t>Refactoring: Improving the Design of Existing Code</a:t>
            </a:r>
            <a:endParaRPr lang="en-US" i="1" dirty="0">
              <a:solidFill>
                <a:srgbClr val="489E83"/>
              </a:solidFill>
            </a:endParaRPr>
          </a:p>
        </p:txBody>
      </p:sp>
      <p:sp>
        <p:nvSpPr>
          <p:cNvPr id="10" name="TextBox 9"/>
          <p:cNvSpPr txBox="1"/>
          <p:nvPr/>
        </p:nvSpPr>
        <p:spPr>
          <a:xfrm>
            <a:off x="708274" y="353226"/>
            <a:ext cx="10287000" cy="769441"/>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a:solidFill>
                  <a:schemeClr val="bg1"/>
                </a:solidFill>
                <a:latin typeface="CordiaUPC" panose="020B0304020202020204" pitchFamily="34" charset="-34"/>
                <a:cs typeface="CordiaUPC" panose="020B0304020202020204" pitchFamily="34" charset="-34"/>
              </a:rPr>
              <a:t>Consolidate Duplicate Conditional Fragments</a:t>
            </a:r>
            <a:endParaRPr lang="en-US" sz="4400" b="1" dirty="0">
              <a:solidFill>
                <a:schemeClr val="bg1"/>
              </a:solidFill>
              <a:latin typeface="CordiaUPC" panose="020B0304020202020204" pitchFamily="34" charset="-34"/>
              <a:cs typeface="CordiaUPC" panose="020B0304020202020204" pitchFamily="34" charset="-34"/>
            </a:endParaRPr>
          </a:p>
        </p:txBody>
      </p:sp>
      <p:sp>
        <p:nvSpPr>
          <p:cNvPr id="9" name="TextBox 8"/>
          <p:cNvSpPr txBox="1"/>
          <p:nvPr/>
        </p:nvSpPr>
        <p:spPr>
          <a:xfrm>
            <a:off x="840658" y="1285399"/>
            <a:ext cx="7394973" cy="1077218"/>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Problem</a:t>
            </a:r>
          </a:p>
          <a:p>
            <a:r>
              <a:rPr lang="en-US" sz="3200" b="1" dirty="0">
                <a:solidFill>
                  <a:srgbClr val="18342B"/>
                </a:solidFill>
                <a:latin typeface="CordiaUPC" panose="020B0304020202020204" pitchFamily="34" charset="-34"/>
                <a:cs typeface="CordiaUPC" panose="020B0304020202020204" pitchFamily="34" charset="-34"/>
              </a:rPr>
              <a:t>Identical code can be found in all branches of a conditional.</a:t>
            </a:r>
            <a:endParaRPr lang="en-US" sz="3200" b="1" dirty="0" smtClean="0">
              <a:solidFill>
                <a:srgbClr val="18342B"/>
              </a:solidFill>
              <a:latin typeface="CordiaUPC" panose="020B0304020202020204" pitchFamily="34" charset="-34"/>
              <a:cs typeface="CordiaUPC" panose="020B0304020202020204" pitchFamily="34" charset="-34"/>
            </a:endParaRPr>
          </a:p>
        </p:txBody>
      </p:sp>
      <p:cxnSp>
        <p:nvCxnSpPr>
          <p:cNvPr id="15" name="Straight Arrow Connector 14"/>
          <p:cNvCxnSpPr/>
          <p:nvPr/>
        </p:nvCxnSpPr>
        <p:spPr>
          <a:xfrm>
            <a:off x="0" y="988670"/>
            <a:ext cx="6592529" cy="0"/>
          </a:xfrm>
          <a:prstGeom prst="straightConnector1">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sp>
        <p:nvSpPr>
          <p:cNvPr id="22" name="TextBox 21"/>
          <p:cNvSpPr txBox="1"/>
          <p:nvPr/>
        </p:nvSpPr>
        <p:spPr>
          <a:xfrm>
            <a:off x="840658" y="2204654"/>
            <a:ext cx="5166799" cy="1077218"/>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Solution</a:t>
            </a:r>
          </a:p>
          <a:p>
            <a:r>
              <a:rPr lang="en-US" sz="3200" b="1" dirty="0">
                <a:solidFill>
                  <a:srgbClr val="18342B"/>
                </a:solidFill>
                <a:latin typeface="CordiaUPC" panose="020B0304020202020204" pitchFamily="34" charset="-34"/>
                <a:cs typeface="CordiaUPC" panose="020B0304020202020204" pitchFamily="34" charset="-34"/>
              </a:rPr>
              <a:t>Move the code outside of the conditional.</a:t>
            </a:r>
            <a:endParaRPr lang="en-US" sz="3200" b="1" dirty="0" smtClean="0">
              <a:solidFill>
                <a:srgbClr val="18342B"/>
              </a:solidFill>
              <a:latin typeface="CordiaUPC" panose="020B0304020202020204" pitchFamily="34" charset="-34"/>
              <a:cs typeface="CordiaUPC" panose="020B0304020202020204" pitchFamily="34" charset="-34"/>
            </a:endParaRPr>
          </a:p>
        </p:txBody>
      </p:sp>
      <p:pic>
        <p:nvPicPr>
          <p:cNvPr id="3" name="Picture 2"/>
          <p:cNvPicPr>
            <a:picLocks noChangeAspect="1"/>
          </p:cNvPicPr>
          <p:nvPr/>
        </p:nvPicPr>
        <p:blipFill rotWithShape="1">
          <a:blip r:embed="rId3">
            <a:extLst>
              <a:ext uri="{28A0092B-C50C-407E-A947-70E740481C1C}">
                <a14:useLocalDpi xmlns:a14="http://schemas.microsoft.com/office/drawing/2010/main" val="0"/>
              </a:ext>
            </a:extLst>
          </a:blip>
          <a:srcRect l="1519" t="16297" r="61093" b="17490"/>
          <a:stretch/>
        </p:blipFill>
        <p:spPr>
          <a:xfrm>
            <a:off x="6138191" y="2362616"/>
            <a:ext cx="3965929" cy="3572053"/>
          </a:xfrm>
          <a:prstGeom prst="rect">
            <a:avLst/>
          </a:prstGeom>
        </p:spPr>
      </p:pic>
      <p:sp>
        <p:nvSpPr>
          <p:cNvPr id="17" name="Rectangle 16"/>
          <p:cNvSpPr/>
          <p:nvPr/>
        </p:nvSpPr>
        <p:spPr>
          <a:xfrm>
            <a:off x="1590315" y="4405735"/>
            <a:ext cx="8834284" cy="1528934"/>
          </a:xfrm>
          <a:prstGeom prst="rect">
            <a:avLst/>
          </a:prstGeom>
          <a:solidFill>
            <a:srgbClr val="64B89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31351336"/>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2"/>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0" presetClass="exit" presetSubtype="0" fill="hold" grpId="0" nodeType="clickEffect">
                                  <p:stCondLst>
                                    <p:cond delay="0"/>
                                  </p:stCondLst>
                                  <p:childTnLst>
                                    <p:animEffect transition="out" filter="fade">
                                      <p:cBhvr>
                                        <p:cTn id="10" dur="500"/>
                                        <p:tgtEl>
                                          <p:spTgt spid="17"/>
                                        </p:tgtEl>
                                      </p:cBhvr>
                                    </p:animEffect>
                                    <p:set>
                                      <p:cBhvr>
                                        <p:cTn id="11" dur="1" fill="hold">
                                          <p:stCondLst>
                                            <p:cond delay="499"/>
                                          </p:stCondLst>
                                        </p:cTn>
                                        <p:tgtEl>
                                          <p:spTgt spid="17"/>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2" grpId="0"/>
      <p:bldP spid="17"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21" name="TextBox 20"/>
          <p:cNvSpPr txBox="1"/>
          <p:nvPr/>
        </p:nvSpPr>
        <p:spPr>
          <a:xfrm>
            <a:off x="432946" y="6243765"/>
            <a:ext cx="8010847" cy="369332"/>
          </a:xfrm>
          <a:prstGeom prst="rect">
            <a:avLst/>
          </a:prstGeom>
          <a:noFill/>
        </p:spPr>
        <p:txBody>
          <a:bodyPr wrap="none" rtlCol="0">
            <a:spAutoFit/>
          </a:bodyPr>
          <a:lstStyle/>
          <a:p>
            <a:r>
              <a:rPr lang="en-US" i="1" dirty="0">
                <a:solidFill>
                  <a:srgbClr val="489E83"/>
                </a:solidFill>
              </a:rPr>
              <a:t>https://sourcemaking.com/refactoring/consolidate-duplicate-conditional-fragments</a:t>
            </a:r>
            <a:endParaRPr lang="en-US" i="1" dirty="0">
              <a:solidFill>
                <a:srgbClr val="489E83"/>
              </a:solidFill>
            </a:endParaRPr>
          </a:p>
        </p:txBody>
      </p:sp>
      <p:sp>
        <p:nvSpPr>
          <p:cNvPr id="10" name="TextBox 9"/>
          <p:cNvSpPr txBox="1"/>
          <p:nvPr/>
        </p:nvSpPr>
        <p:spPr>
          <a:xfrm>
            <a:off x="708274" y="353226"/>
            <a:ext cx="10287000" cy="769441"/>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a:solidFill>
                  <a:schemeClr val="bg1"/>
                </a:solidFill>
                <a:latin typeface="CordiaUPC" panose="020B0304020202020204" pitchFamily="34" charset="-34"/>
                <a:cs typeface="CordiaUPC" panose="020B0304020202020204" pitchFamily="34" charset="-34"/>
              </a:rPr>
              <a:t>Consolidate Duplicate Conditional Fragments</a:t>
            </a:r>
            <a:endParaRPr lang="en-US" sz="4400" b="1" dirty="0">
              <a:solidFill>
                <a:schemeClr val="bg1"/>
              </a:solidFill>
              <a:latin typeface="CordiaUPC" panose="020B0304020202020204" pitchFamily="34" charset="-34"/>
              <a:cs typeface="CordiaUPC" panose="020B0304020202020204" pitchFamily="34" charset="-34"/>
            </a:endParaRPr>
          </a:p>
        </p:txBody>
      </p:sp>
      <p:sp>
        <p:nvSpPr>
          <p:cNvPr id="9" name="TextBox 8"/>
          <p:cNvSpPr txBox="1"/>
          <p:nvPr/>
        </p:nvSpPr>
        <p:spPr>
          <a:xfrm>
            <a:off x="840658" y="1581405"/>
            <a:ext cx="9509334" cy="4031873"/>
          </a:xfrm>
          <a:prstGeom prst="rect">
            <a:avLst/>
          </a:prstGeom>
          <a:noFill/>
        </p:spPr>
        <p:txBody>
          <a:bodyPr wrap="none" rtlCol="0">
            <a:spAutoFit/>
          </a:bodyPr>
          <a:lstStyle/>
          <a:p>
            <a:r>
              <a:rPr lang="en-US" sz="3200" b="1" i="1" dirty="0" smtClean="0">
                <a:solidFill>
                  <a:srgbClr val="18342B"/>
                </a:solidFill>
                <a:latin typeface="CordiaUPC" panose="020B0304020202020204" pitchFamily="34" charset="-34"/>
                <a:cs typeface="CordiaUPC" panose="020B0304020202020204" pitchFamily="34" charset="-34"/>
              </a:rPr>
              <a:t>When</a:t>
            </a:r>
          </a:p>
          <a:p>
            <a:pPr marL="457200" indent="-457200">
              <a:buFontTx/>
              <a:buChar char="-"/>
            </a:pPr>
            <a:r>
              <a:rPr lang="en-US" sz="3200" b="1" dirty="0">
                <a:solidFill>
                  <a:srgbClr val="18342B"/>
                </a:solidFill>
                <a:latin typeface="CordiaUPC" panose="020B0304020202020204" pitchFamily="34" charset="-34"/>
                <a:cs typeface="CordiaUPC" panose="020B0304020202020204" pitchFamily="34" charset="-34"/>
              </a:rPr>
              <a:t> you find the same code executed in all legs of a </a:t>
            </a:r>
            <a:r>
              <a:rPr lang="en-US" sz="3200" b="1" dirty="0" smtClean="0">
                <a:solidFill>
                  <a:srgbClr val="18342B"/>
                </a:solidFill>
                <a:latin typeface="CordiaUPC" panose="020B0304020202020204" pitchFamily="34" charset="-34"/>
                <a:cs typeface="CordiaUPC" panose="020B0304020202020204" pitchFamily="34" charset="-34"/>
              </a:rPr>
              <a:t>conditional</a:t>
            </a:r>
          </a:p>
          <a:p>
            <a:r>
              <a:rPr lang="en-US" sz="3200" b="1" i="1" dirty="0" smtClean="0">
                <a:solidFill>
                  <a:srgbClr val="18342B"/>
                </a:solidFill>
                <a:latin typeface="CordiaUPC" panose="020B0304020202020204" pitchFamily="34" charset="-34"/>
                <a:cs typeface="CordiaUPC" panose="020B0304020202020204" pitchFamily="34" charset="-34"/>
              </a:rPr>
              <a:t>Why</a:t>
            </a:r>
            <a:endParaRPr lang="en-US" sz="3200" b="1" dirty="0">
              <a:solidFill>
                <a:srgbClr val="18342B"/>
              </a:solidFill>
              <a:latin typeface="CordiaUPC" panose="020B0304020202020204" pitchFamily="34" charset="-34"/>
              <a:cs typeface="CordiaUPC" panose="020B0304020202020204" pitchFamily="34" charset="-34"/>
            </a:endParaRP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 </a:t>
            </a:r>
            <a:r>
              <a:rPr lang="en-US" sz="3200" b="1" dirty="0">
                <a:solidFill>
                  <a:srgbClr val="18342B"/>
                </a:solidFill>
                <a:latin typeface="CordiaUPC" panose="020B0304020202020204" pitchFamily="34" charset="-34"/>
                <a:cs typeface="CordiaUPC" panose="020B0304020202020204" pitchFamily="34" charset="-34"/>
              </a:rPr>
              <a:t>Code deduplication</a:t>
            </a:r>
            <a:endParaRPr lang="en-US" sz="3200" b="1" dirty="0" smtClean="0">
              <a:solidFill>
                <a:srgbClr val="18342B"/>
              </a:solidFill>
              <a:latin typeface="CordiaUPC" panose="020B0304020202020204" pitchFamily="34" charset="-34"/>
              <a:cs typeface="CordiaUPC" panose="020B0304020202020204" pitchFamily="34" charset="-34"/>
            </a:endParaRPr>
          </a:p>
          <a:p>
            <a:r>
              <a:rPr lang="en-US" sz="3200" b="1" i="1" dirty="0" smtClean="0">
                <a:solidFill>
                  <a:srgbClr val="18342B"/>
                </a:solidFill>
                <a:latin typeface="CordiaUPC" panose="020B0304020202020204" pitchFamily="34" charset="-34"/>
                <a:cs typeface="CordiaUPC" panose="020B0304020202020204" pitchFamily="34" charset="-34"/>
              </a:rPr>
              <a:t>How</a:t>
            </a:r>
            <a:endParaRPr lang="en-US" sz="3200" b="1" i="1" dirty="0" smtClean="0">
              <a:solidFill>
                <a:srgbClr val="18342B"/>
              </a:solidFill>
              <a:latin typeface="CordiaUPC" panose="020B0304020202020204" pitchFamily="34" charset="-34"/>
              <a:cs typeface="CordiaUPC" panose="020B0304020202020204" pitchFamily="34" charset="-34"/>
            </a:endParaRPr>
          </a:p>
          <a:p>
            <a:pPr marL="457200" indent="-457200">
              <a:buFontTx/>
              <a:buChar char="-"/>
            </a:pPr>
            <a:r>
              <a:rPr lang="en-US" sz="3200" b="1" dirty="0">
                <a:solidFill>
                  <a:srgbClr val="18342B"/>
                </a:solidFill>
                <a:latin typeface="CordiaUPC" panose="020B0304020202020204" pitchFamily="34" charset="-34"/>
                <a:cs typeface="CordiaUPC" panose="020B0304020202020204" pitchFamily="34" charset="-34"/>
              </a:rPr>
              <a:t>Identify code that is executed the same way regardless of the condition</a:t>
            </a:r>
            <a:r>
              <a:rPr lang="en-US" sz="3200" b="1" dirty="0" smtClean="0">
                <a:solidFill>
                  <a:srgbClr val="18342B"/>
                </a:solidFill>
                <a:latin typeface="CordiaUPC" panose="020B0304020202020204" pitchFamily="34" charset="-34"/>
                <a:cs typeface="CordiaUPC" panose="020B0304020202020204" pitchFamily="34" charset="-34"/>
              </a:rPr>
              <a:t>.</a:t>
            </a:r>
          </a:p>
          <a:p>
            <a:pPr marL="457200" indent="-457200">
              <a:buFontTx/>
              <a:buChar char="-"/>
            </a:pPr>
            <a:r>
              <a:rPr lang="en-US" sz="3200" b="1" dirty="0">
                <a:solidFill>
                  <a:srgbClr val="18342B"/>
                </a:solidFill>
                <a:latin typeface="CordiaUPC" panose="020B0304020202020204" pitchFamily="34" charset="-34"/>
                <a:cs typeface="CordiaUPC" panose="020B0304020202020204" pitchFamily="34" charset="-34"/>
              </a:rPr>
              <a:t>If the common code is at the beginning, move it to before the </a:t>
            </a:r>
            <a:r>
              <a:rPr lang="en-US" sz="3200" b="1" dirty="0" smtClean="0">
                <a:solidFill>
                  <a:srgbClr val="18342B"/>
                </a:solidFill>
                <a:latin typeface="CordiaUPC" panose="020B0304020202020204" pitchFamily="34" charset="-34"/>
                <a:cs typeface="CordiaUPC" panose="020B0304020202020204" pitchFamily="34" charset="-34"/>
              </a:rPr>
              <a:t>conditional.</a:t>
            </a:r>
          </a:p>
          <a:p>
            <a:pPr marL="457200" indent="-457200">
              <a:buFontTx/>
              <a:buChar char="-"/>
            </a:pPr>
            <a:r>
              <a:rPr lang="en-US" sz="3200" b="1" dirty="0" smtClean="0">
                <a:solidFill>
                  <a:srgbClr val="18342B"/>
                </a:solidFill>
                <a:latin typeface="CordiaUPC" panose="020B0304020202020204" pitchFamily="34" charset="-34"/>
                <a:cs typeface="CordiaUPC" panose="020B0304020202020204" pitchFamily="34" charset="-34"/>
              </a:rPr>
              <a:t>If </a:t>
            </a:r>
            <a:r>
              <a:rPr lang="en-US" sz="3200" b="1" dirty="0">
                <a:solidFill>
                  <a:srgbClr val="18342B"/>
                </a:solidFill>
                <a:latin typeface="CordiaUPC" panose="020B0304020202020204" pitchFamily="34" charset="-34"/>
                <a:cs typeface="CordiaUPC" panose="020B0304020202020204" pitchFamily="34" charset="-34"/>
              </a:rPr>
              <a:t>the common code is at the end, move it to after the conditional.</a:t>
            </a:r>
            <a:endParaRPr lang="en-US" sz="3200" b="1" dirty="0">
              <a:solidFill>
                <a:srgbClr val="18342B"/>
              </a:solidFill>
              <a:latin typeface="CordiaUPC" panose="020B0304020202020204" pitchFamily="34" charset="-34"/>
              <a:cs typeface="CordiaUPC" panose="020B0304020202020204" pitchFamily="34" charset="-34"/>
            </a:endParaRPr>
          </a:p>
        </p:txBody>
      </p:sp>
      <p:cxnSp>
        <p:nvCxnSpPr>
          <p:cNvPr id="15" name="Straight Arrow Connector 14"/>
          <p:cNvCxnSpPr/>
          <p:nvPr/>
        </p:nvCxnSpPr>
        <p:spPr>
          <a:xfrm>
            <a:off x="0" y="988670"/>
            <a:ext cx="6592529" cy="0"/>
          </a:xfrm>
          <a:prstGeom prst="straightConnector1">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09920072"/>
      </p:ext>
    </p:extLst>
  </p:cSld>
  <p:clrMapOvr>
    <a:masterClrMapping/>
  </p:clrMapOvr>
  <mc:AlternateContent xmlns:mc="http://schemas.openxmlformats.org/markup-compatibility/2006">
    <mc:Choice xmlns:p14="http://schemas.microsoft.com/office/powerpoint/2010/main" Requires="p14">
      <p:transition p14:dur="0"/>
    </mc:Choice>
    <mc:Fallback>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bg>
      <p:bgPr>
        <a:solidFill>
          <a:srgbClr val="64B89F"/>
        </a:solidFill>
        <a:effectLst/>
      </p:bgPr>
    </p:bg>
    <p:spTree>
      <p:nvGrpSpPr>
        <p:cNvPr id="1" name=""/>
        <p:cNvGrpSpPr/>
        <p:nvPr/>
      </p:nvGrpSpPr>
      <p:grpSpPr>
        <a:xfrm>
          <a:off x="0" y="0"/>
          <a:ext cx="0" cy="0"/>
          <a:chOff x="0" y="0"/>
          <a:chExt cx="0" cy="0"/>
        </a:xfrm>
      </p:grpSpPr>
      <p:sp>
        <p:nvSpPr>
          <p:cNvPr id="5" name="Rectangle 4"/>
          <p:cNvSpPr/>
          <p:nvPr/>
        </p:nvSpPr>
        <p:spPr>
          <a:xfrm>
            <a:off x="5851774" y="5934670"/>
            <a:ext cx="7192713" cy="923330"/>
          </a:xfrm>
          <a:prstGeom prst="rect">
            <a:avLst/>
          </a:prstGeom>
          <a:noFill/>
          <a:effectLst/>
        </p:spPr>
        <p:txBody>
          <a:bodyPr wrap="square" lIns="91440" tIns="45720" rIns="91440" bIns="45720">
            <a:spAutoFit/>
          </a:bodyPr>
          <a:lstStyle/>
          <a:p>
            <a:pPr algn="ctr"/>
            <a:r>
              <a:rPr lang="en-US" sz="5400" b="0" cap="none" spc="0" dirty="0" smtClean="0">
                <a:ln w="0">
                  <a:noFill/>
                </a:ln>
                <a:solidFill>
                  <a:schemeClr val="bg1">
                    <a:alpha val="29000"/>
                  </a:schemeClr>
                </a:solidFill>
              </a:rPr>
              <a:t>//code refactoring</a:t>
            </a:r>
            <a:endParaRPr lang="en-US" sz="5400" b="0" cap="none" spc="0" dirty="0">
              <a:ln w="0">
                <a:noFill/>
              </a:ln>
              <a:solidFill>
                <a:schemeClr val="bg1">
                  <a:alpha val="29000"/>
                </a:schemeClr>
              </a:solidFill>
            </a:endParaRPr>
          </a:p>
        </p:txBody>
      </p:sp>
      <p:sp>
        <p:nvSpPr>
          <p:cNvPr id="6" name="TextBox 5"/>
          <p:cNvSpPr txBox="1"/>
          <p:nvPr/>
        </p:nvSpPr>
        <p:spPr>
          <a:xfrm>
            <a:off x="708274" y="1066484"/>
            <a:ext cx="10287000" cy="3970318"/>
          </a:xfrm>
          <a:prstGeom prst="rect">
            <a:avLst/>
          </a:prstGeom>
          <a:noFill/>
        </p:spPr>
        <p:txBody>
          <a:bodyPr wrap="square" rtlCol="0">
            <a:spAutoFit/>
          </a:bodyPr>
          <a:lstStyle/>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Rename </a:t>
            </a:r>
            <a:r>
              <a:rPr lang="en-US" sz="4400" b="1" dirty="0" smtClean="0">
                <a:solidFill>
                  <a:schemeClr val="bg1"/>
                </a:solidFill>
                <a:latin typeface="CordiaUPC" panose="020B0304020202020204" pitchFamily="34" charset="-34"/>
                <a:cs typeface="CordiaUPC" panose="020B0304020202020204" pitchFamily="34" charset="-34"/>
              </a:rPr>
              <a:t>Method</a:t>
            </a:r>
          </a:p>
          <a:p>
            <a:pPr marL="693738" lvl="1" indent="-236538">
              <a:buFont typeface="CordiaUPC" panose="020B0304020202020204" pitchFamily="34" charset="-34"/>
              <a:buChar char="›"/>
            </a:pPr>
            <a:r>
              <a:rPr lang="en-US" sz="4000" b="1" dirty="0">
                <a:solidFill>
                  <a:srgbClr val="18342B"/>
                </a:solidFill>
                <a:latin typeface="CordiaUPC" panose="020B0304020202020204" pitchFamily="34" charset="-34"/>
                <a:cs typeface="CordiaUPC" panose="020B0304020202020204" pitchFamily="34" charset="-34"/>
              </a:rPr>
              <a:t>Code </a:t>
            </a:r>
            <a:r>
              <a:rPr lang="en-US" sz="4000" b="1" dirty="0" smtClean="0">
                <a:solidFill>
                  <a:srgbClr val="18342B"/>
                </a:solidFill>
                <a:latin typeface="CordiaUPC" panose="020B0304020202020204" pitchFamily="34" charset="-34"/>
                <a:cs typeface="CordiaUPC" panose="020B0304020202020204" pitchFamily="34" charset="-34"/>
              </a:rPr>
              <a:t>Readability</a:t>
            </a:r>
            <a:endParaRPr lang="en-US" sz="4000" b="1" dirty="0" smtClean="0">
              <a:solidFill>
                <a:schemeClr val="bg1"/>
              </a:solidFill>
              <a:latin typeface="CordiaUPC" panose="020B0304020202020204" pitchFamily="34" charset="-34"/>
              <a:cs typeface="CordiaUPC" panose="020B0304020202020204" pitchFamily="34" charset="-34"/>
            </a:endParaRPr>
          </a:p>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Introduce </a:t>
            </a:r>
            <a:r>
              <a:rPr lang="en-US" sz="4400" b="1" dirty="0" smtClean="0">
                <a:solidFill>
                  <a:schemeClr val="bg1"/>
                </a:solidFill>
                <a:latin typeface="CordiaUPC" panose="020B0304020202020204" pitchFamily="34" charset="-34"/>
                <a:cs typeface="CordiaUPC" panose="020B0304020202020204" pitchFamily="34" charset="-34"/>
              </a:rPr>
              <a:t>Assertion</a:t>
            </a:r>
          </a:p>
          <a:p>
            <a:pPr marL="693738" lvl="1" indent="-236538">
              <a:buFont typeface="CordiaUPC" panose="020B0304020202020204" pitchFamily="34" charset="-34"/>
              <a:buChar char="›"/>
            </a:pPr>
            <a:r>
              <a:rPr lang="en-US" sz="4000" b="1" dirty="0">
                <a:solidFill>
                  <a:srgbClr val="18342B"/>
                </a:solidFill>
                <a:latin typeface="CordiaUPC" panose="020B0304020202020204" pitchFamily="34" charset="-34"/>
                <a:cs typeface="CordiaUPC" panose="020B0304020202020204" pitchFamily="34" charset="-34"/>
              </a:rPr>
              <a:t>Avoid fatal consequences and data corruption</a:t>
            </a:r>
            <a:endParaRPr lang="en-US" sz="4000" b="1" dirty="0" smtClean="0">
              <a:solidFill>
                <a:schemeClr val="bg1"/>
              </a:solidFill>
              <a:latin typeface="CordiaUPC" panose="020B0304020202020204" pitchFamily="34" charset="-34"/>
              <a:cs typeface="CordiaUPC" panose="020B0304020202020204" pitchFamily="34" charset="-34"/>
            </a:endParaRPr>
          </a:p>
          <a:p>
            <a:pPr marL="236538" indent="-236538">
              <a:buFont typeface="CordiaUPC" panose="020B0304020202020204" pitchFamily="34" charset="-34"/>
              <a:buChar char="›"/>
            </a:pPr>
            <a:r>
              <a:rPr lang="en-US" sz="4400" b="1" dirty="0" smtClean="0">
                <a:solidFill>
                  <a:schemeClr val="bg1"/>
                </a:solidFill>
                <a:latin typeface="CordiaUPC" panose="020B0304020202020204" pitchFamily="34" charset="-34"/>
                <a:cs typeface="CordiaUPC" panose="020B0304020202020204" pitchFamily="34" charset="-34"/>
              </a:rPr>
              <a:t>Consolidate Duplicate Conditional </a:t>
            </a:r>
            <a:r>
              <a:rPr lang="en-US" sz="4400" b="1" dirty="0" smtClean="0">
                <a:solidFill>
                  <a:schemeClr val="bg1"/>
                </a:solidFill>
                <a:latin typeface="CordiaUPC" panose="020B0304020202020204" pitchFamily="34" charset="-34"/>
                <a:cs typeface="CordiaUPC" panose="020B0304020202020204" pitchFamily="34" charset="-34"/>
              </a:rPr>
              <a:t>Fragments</a:t>
            </a:r>
          </a:p>
          <a:p>
            <a:pPr marL="693738" lvl="1" indent="-236538">
              <a:buFont typeface="CordiaUPC" panose="020B0304020202020204" pitchFamily="34" charset="-34"/>
              <a:buChar char="›"/>
            </a:pPr>
            <a:r>
              <a:rPr lang="en-US" sz="4000" b="1" dirty="0">
                <a:solidFill>
                  <a:srgbClr val="18342B"/>
                </a:solidFill>
                <a:latin typeface="CordiaUPC" panose="020B0304020202020204" pitchFamily="34" charset="-34"/>
                <a:cs typeface="CordiaUPC" panose="020B0304020202020204" pitchFamily="34" charset="-34"/>
              </a:rPr>
              <a:t>Code deduplication</a:t>
            </a:r>
            <a:endParaRPr lang="en-US" sz="4000" b="1" dirty="0">
              <a:solidFill>
                <a:schemeClr val="bg1"/>
              </a:solidFill>
              <a:latin typeface="CordiaUPC" panose="020B0304020202020204" pitchFamily="34" charset="-34"/>
              <a:cs typeface="CordiaUPC" panose="020B0304020202020204" pitchFamily="34" charset="-34"/>
            </a:endParaRPr>
          </a:p>
        </p:txBody>
      </p:sp>
      <p:cxnSp>
        <p:nvCxnSpPr>
          <p:cNvPr id="12" name="Elbow Connector 11"/>
          <p:cNvCxnSpPr/>
          <p:nvPr/>
        </p:nvCxnSpPr>
        <p:spPr>
          <a:xfrm rot="10800000" flipV="1">
            <a:off x="10323871" y="177510"/>
            <a:ext cx="1868129" cy="1622323"/>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4" name="Elbow Connector 13"/>
          <p:cNvCxnSpPr/>
          <p:nvPr/>
        </p:nvCxnSpPr>
        <p:spPr>
          <a:xfrm rot="16200000" flipH="1">
            <a:off x="9494450" y="1360363"/>
            <a:ext cx="2861187" cy="140461"/>
          </a:xfrm>
          <a:prstGeom prst="bentConnector3">
            <a:avLst/>
          </a:prstGeom>
          <a:ln>
            <a:solidFill>
              <a:schemeClr val="bg2"/>
            </a:solidFill>
            <a:tailEnd type="triangle"/>
          </a:ln>
        </p:spPr>
        <p:style>
          <a:lnRef idx="1">
            <a:schemeClr val="accent1"/>
          </a:lnRef>
          <a:fillRef idx="0">
            <a:schemeClr val="accent1"/>
          </a:fillRef>
          <a:effectRef idx="0">
            <a:schemeClr val="accent1"/>
          </a:effectRef>
          <a:fontRef idx="minor">
            <a:schemeClr val="tx1"/>
          </a:fontRef>
        </p:style>
      </p:cxnSp>
      <p:cxnSp>
        <p:nvCxnSpPr>
          <p:cNvPr id="16" name="Elbow Connector 15"/>
          <p:cNvCxnSpPr/>
          <p:nvPr/>
        </p:nvCxnSpPr>
        <p:spPr>
          <a:xfrm rot="10800000" flipV="1">
            <a:off x="10692582" y="988670"/>
            <a:ext cx="1499419" cy="1411171"/>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18" name="Elbow Connector 17"/>
          <p:cNvCxnSpPr/>
          <p:nvPr/>
        </p:nvCxnSpPr>
        <p:spPr>
          <a:xfrm rot="5400000" flipH="1" flipV="1">
            <a:off x="37222" y="5604387"/>
            <a:ext cx="1342103" cy="1165123"/>
          </a:xfrm>
          <a:prstGeom prst="bentConnector3">
            <a:avLst/>
          </a:prstGeom>
          <a:ln>
            <a:solidFill>
              <a:srgbClr val="489E83"/>
            </a:solidFill>
            <a:tailEnd type="triangle"/>
          </a:ln>
        </p:spPr>
        <p:style>
          <a:lnRef idx="1">
            <a:schemeClr val="accent1"/>
          </a:lnRef>
          <a:fillRef idx="0">
            <a:schemeClr val="accent1"/>
          </a:fillRef>
          <a:effectRef idx="0">
            <a:schemeClr val="accent1"/>
          </a:effectRef>
          <a:fontRef idx="minor">
            <a:schemeClr val="tx1"/>
          </a:fontRef>
        </p:style>
      </p:cxnSp>
      <p:cxnSp>
        <p:nvCxnSpPr>
          <p:cNvPr id="20" name="Elbow Connector 19"/>
          <p:cNvCxnSpPr/>
          <p:nvPr/>
        </p:nvCxnSpPr>
        <p:spPr>
          <a:xfrm>
            <a:off x="0" y="6396335"/>
            <a:ext cx="840658" cy="210942"/>
          </a:xfrm>
          <a:prstGeom prst="bentConnector3">
            <a:avLst/>
          </a:prstGeom>
          <a:ln>
            <a:solidFill>
              <a:schemeClr val="bg1"/>
            </a:solidFill>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40258581"/>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176</TotalTime>
  <Words>843</Words>
  <Application>Microsoft Office PowerPoint</Application>
  <PresentationFormat>Widescreen</PresentationFormat>
  <Paragraphs>106</Paragraphs>
  <Slides>8</Slides>
  <Notes>6</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8</vt:i4>
      </vt:variant>
    </vt:vector>
  </HeadingPairs>
  <TitlesOfParts>
    <vt:vector size="13" baseType="lpstr">
      <vt:lpstr>Arial</vt:lpstr>
      <vt:lpstr>Calibri</vt:lpstr>
      <vt:lpstr>Calibri Light</vt:lpstr>
      <vt:lpstr>CordiaUPC</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Company>HP</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C.E</dc:creator>
  <cp:lastModifiedBy>C.E</cp:lastModifiedBy>
  <cp:revision>17</cp:revision>
  <dcterms:created xsi:type="dcterms:W3CDTF">2015-10-27T23:17:28Z</dcterms:created>
  <dcterms:modified xsi:type="dcterms:W3CDTF">2015-10-28T17:03:04Z</dcterms:modified>
</cp:coreProperties>
</file>