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Source Code Pro"/>
      <p:regular r:id="rId16"/>
      <p:bold r:id="rId17"/>
    </p:embeddedFont>
    <p:embeddedFont>
      <p:font typeface="Average"/>
      <p:regular r:id="rId18"/>
    </p:embeddedFont>
    <p:embeddedFont>
      <p:font typeface="Oswald"/>
      <p:regular r:id="rId19"/>
      <p:bold r:id="rId20"/>
    </p:embeddedFont>
  </p:embeddedFontLst>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0" Type="http://schemas.openxmlformats.org/officeDocument/2006/relationships/font" Target="fonts/Oswald-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SourceCodePro-bold.fntdata"/><Relationship Id="rId16" Type="http://schemas.openxmlformats.org/officeDocument/2006/relationships/font" Target="fonts/SourceCodePro-regular.fntdata"/><Relationship Id="rId5" Type="http://schemas.openxmlformats.org/officeDocument/2006/relationships/notesMaster" Target="notesMasters/notesMaster1.xml"/><Relationship Id="rId19" Type="http://schemas.openxmlformats.org/officeDocument/2006/relationships/font" Target="fonts/Oswald-regular.fntdata"/><Relationship Id="rId6" Type="http://schemas.openxmlformats.org/officeDocument/2006/relationships/slide" Target="slides/slide1.xml"/><Relationship Id="rId18" Type="http://schemas.openxmlformats.org/officeDocument/2006/relationships/font" Target="fonts/Average-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javapapers.com/design-patterns/observer-design-pattern/" TargetMode="External"/><Relationship Id="rId3" Type="http://schemas.openxmlformats.org/officeDocument/2006/relationships/hyperlink" Target="http://gameprogrammingpatterns.com/observer.html" TargetMode="External"/><Relationship Id="rId4" Type="http://schemas.openxmlformats.org/officeDocument/2006/relationships/hyperlink" Target="https://msdn.microsoft.com/en-us/library/ee850490(v=vs.110).aspx"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Design_pattern_(computer_science)" TargetMode="External"/><Relationship Id="rId3" Type="http://schemas.openxmlformats.org/officeDocument/2006/relationships/hyperlink" Target="https://sourcemaking.com/design_patterns/observer"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msdn.microsoft.com/en-us/library/ee850490(v=vs.110).aspx" TargetMode="External"/><Relationship Id="rId3" Type="http://schemas.openxmlformats.org/officeDocument/2006/relationships/hyperlink" Target="http://www.javaworld.com/article/2077444/learn-java/speaking-on-the-observer-pattern.html" TargetMode="External"/><Relationship Id="rId4" Type="http://schemas.openxmlformats.org/officeDocument/2006/relationships/hyperlink" Target="https://en.wikipedia.org/wiki/Event_handling" TargetMode="External"/><Relationship Id="rId11" Type="http://schemas.openxmlformats.org/officeDocument/2006/relationships/hyperlink" Target="http://msdn.microsoft.com/en-us/library/8627sbea.aspx" TargetMode="External"/><Relationship Id="rId10" Type="http://schemas.openxmlformats.org/officeDocument/2006/relationships/hyperlink" Target="http://docs.oracle.com/javase/7/docs/api/java/util/Observer.html" TargetMode="External"/><Relationship Id="rId12" Type="http://schemas.openxmlformats.org/officeDocument/2006/relationships/hyperlink" Target="http://gameprogrammingpatterns.com/observer.html" TargetMode="External"/><Relationship Id="rId9" Type="http://schemas.openxmlformats.org/officeDocument/2006/relationships/hyperlink" Target="https://msdn.microsoft.com/en-us/library/ff649643.aspx" TargetMode="External"/><Relationship Id="rId5" Type="http://schemas.openxmlformats.org/officeDocument/2006/relationships/hyperlink" Target="https://en.wikipedia.org/wiki/Model%E2%80%93view%E2%80%93controller" TargetMode="External"/><Relationship Id="rId6" Type="http://schemas.openxmlformats.org/officeDocument/2006/relationships/hyperlink" Target="https://en.wikipedia.org/wiki/Observer_pattern#cite_note-jont-1" TargetMode="External"/><Relationship Id="rId7" Type="http://schemas.openxmlformats.org/officeDocument/2006/relationships/hyperlink" Target="https://en.wikipedia.org/wiki/Programming_library" TargetMode="External"/><Relationship Id="rId8" Type="http://schemas.openxmlformats.org/officeDocument/2006/relationships/hyperlink" Target="https://en.wikipedia.org/wiki/GUI"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ourcemaking.com/design_patterns/observer"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msdn.microsoft.com/en-us/library/ee850490(v=vs.110).aspx"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javapapers.com/design-patterns/observer-design-pattern/" TargetMode="External"/><Relationship Id="rId3" Type="http://schemas.openxmlformats.org/officeDocument/2006/relationships/hyperlink" Target="https://sourcemaking.com/design_patterns/observer"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Memory_leak" TargetMode="External"/><Relationship Id="rId3" Type="http://schemas.openxmlformats.org/officeDocument/2006/relationships/hyperlink" Target="https://en.wikipedia.org/wiki/Lapsed_listener_problem" TargetMode="External"/><Relationship Id="rId4" Type="http://schemas.openxmlformats.org/officeDocument/2006/relationships/hyperlink" Target="https://carldanley.com/js-observer-pattern/" TargetMode="External"/><Relationship Id="rId5" Type="http://schemas.openxmlformats.org/officeDocument/2006/relationships/hyperlink" Target="https://en.wikipedia.org/wiki/Weak_reference"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9" name="Shape 5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7" name="Shape 11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5" name="Shape 6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nSpc>
                <a:spcPct val="154285"/>
              </a:lnSpc>
              <a:spcBef>
                <a:spcPts val="0"/>
              </a:spcBef>
              <a:buNone/>
            </a:pPr>
            <a:r>
              <a:rPr lang="en" sz="1050">
                <a:solidFill>
                  <a:srgbClr val="252525"/>
                </a:solidFill>
                <a:highlight>
                  <a:srgbClr val="FFFFFF"/>
                </a:highlight>
              </a:rPr>
              <a:t>Consider designing a system in which</a:t>
            </a:r>
            <a:r>
              <a:rPr lang="en" sz="1050">
                <a:highlight>
                  <a:srgbClr val="FFFFFF"/>
                </a:highlight>
              </a:rPr>
              <a:t> multiple objects depend on the state of one object and all these multiple objects should be in sync with the state of this one object.</a:t>
            </a:r>
          </a:p>
          <a:p>
            <a:pPr rtl="0">
              <a:lnSpc>
                <a:spcPct val="154285"/>
              </a:lnSpc>
              <a:spcBef>
                <a:spcPts val="0"/>
              </a:spcBef>
              <a:buNone/>
            </a:pPr>
            <a:r>
              <a:t/>
            </a:r>
            <a:endParaRPr sz="1050">
              <a:highlight>
                <a:srgbClr val="FFFFFF"/>
              </a:highlight>
            </a:endParaRPr>
          </a:p>
          <a:p>
            <a:pPr rtl="0">
              <a:lnSpc>
                <a:spcPct val="154285"/>
              </a:lnSpc>
              <a:spcBef>
                <a:spcPts val="0"/>
              </a:spcBef>
              <a:buNone/>
            </a:pPr>
            <a:r>
              <a:rPr lang="en" sz="1050">
                <a:highlight>
                  <a:srgbClr val="FFFFFF"/>
                </a:highlight>
              </a:rPr>
              <a:t>Such a system may be found in an excel sheet program, where data is shown to the user in different views, a video game trophy system, where players are rewarded for in-game accomplishments, an airport baggage claim information system, where users can lookup baggage information, or in web blog and subscriber interactions, where subscribers follow a blogger’s activities</a:t>
            </a:r>
          </a:p>
          <a:p>
            <a:pPr rtl="0">
              <a:lnSpc>
                <a:spcPct val="154285"/>
              </a:lnSpc>
              <a:spcBef>
                <a:spcPts val="0"/>
              </a:spcBef>
              <a:buNone/>
            </a:pPr>
            <a:r>
              <a:t/>
            </a:r>
            <a:endParaRPr sz="1050">
              <a:highlight>
                <a:srgbClr val="FFFFFF"/>
              </a:highlight>
            </a:endParaRPr>
          </a:p>
          <a:p>
            <a:pPr rtl="0">
              <a:lnSpc>
                <a:spcPct val="154285"/>
              </a:lnSpc>
              <a:spcBef>
                <a:spcPts val="0"/>
              </a:spcBef>
              <a:buNone/>
            </a:pPr>
            <a:r>
              <a:rPr lang="en" sz="1050">
                <a:highlight>
                  <a:srgbClr val="FFFFFF"/>
                </a:highlight>
              </a:rPr>
              <a:t>To design such a system, an observer design pattern may be used</a:t>
            </a:r>
          </a:p>
          <a:p>
            <a:pPr rtl="0">
              <a:lnSpc>
                <a:spcPct val="154285"/>
              </a:lnSpc>
              <a:spcBef>
                <a:spcPts val="0"/>
              </a:spcBef>
              <a:buNone/>
            </a:pPr>
            <a:r>
              <a:t/>
            </a:r>
            <a:endParaRPr sz="1050">
              <a:highlight>
                <a:srgbClr val="FFFFFF"/>
              </a:highlight>
            </a:endParaRPr>
          </a:p>
          <a:p>
            <a:pPr rtl="0">
              <a:lnSpc>
                <a:spcPct val="154285"/>
              </a:lnSpc>
              <a:spcBef>
                <a:spcPts val="0"/>
              </a:spcBef>
              <a:buNone/>
            </a:pPr>
            <a:r>
              <a:t/>
            </a:r>
            <a:endParaRPr sz="1050">
              <a:highlight>
                <a:srgbClr val="FFFFFF"/>
              </a:highlight>
            </a:endParaRPr>
          </a:p>
          <a:p>
            <a:pPr rtl="0">
              <a:lnSpc>
                <a:spcPct val="154285"/>
              </a:lnSpc>
              <a:spcBef>
                <a:spcPts val="0"/>
              </a:spcBef>
              <a:buNone/>
            </a:pPr>
            <a:r>
              <a:t/>
            </a:r>
            <a:endParaRPr sz="1050">
              <a:highlight>
                <a:srgbClr val="FFFFFF"/>
              </a:highlight>
            </a:endParaRPr>
          </a:p>
          <a:p>
            <a:pPr rtl="0">
              <a:lnSpc>
                <a:spcPct val="154285"/>
              </a:lnSpc>
              <a:spcBef>
                <a:spcPts val="0"/>
              </a:spcBef>
              <a:buNone/>
            </a:pPr>
            <a:r>
              <a:t/>
            </a:r>
            <a:endParaRPr sz="1050">
              <a:highlight>
                <a:srgbClr val="FFFFFF"/>
              </a:highlight>
            </a:endParaRPr>
          </a:p>
          <a:p>
            <a:pPr lvl="0" rtl="0">
              <a:lnSpc>
                <a:spcPct val="154285"/>
              </a:lnSpc>
              <a:spcBef>
                <a:spcPts val="0"/>
              </a:spcBef>
              <a:buNone/>
            </a:pPr>
            <a:r>
              <a:rPr lang="en" sz="1050">
                <a:highlight>
                  <a:srgbClr val="FFFFFF"/>
                </a:highlight>
              </a:rPr>
              <a:t>Generally data is is shown in grid cells and as required different graphs, charts can be created for same data. Underlying data is same and when that data (subject) state changes all the different view are updated.</a:t>
            </a:r>
          </a:p>
          <a:p>
            <a:pPr rtl="0">
              <a:spcBef>
                <a:spcPts val="0"/>
              </a:spcBef>
              <a:buNone/>
            </a:pPr>
            <a:r>
              <a:rPr lang="en" sz="1050" u="sng">
                <a:solidFill>
                  <a:schemeClr val="hlink"/>
                </a:solidFill>
                <a:highlight>
                  <a:srgbClr val="FFFFFF"/>
                </a:highlight>
                <a:hlinkClick r:id="rId2"/>
              </a:rPr>
              <a:t>http://javapapers.com/design-patterns/observer-design-pattern/</a:t>
            </a:r>
          </a:p>
          <a:p>
            <a:pPr rtl="0">
              <a:spcBef>
                <a:spcPts val="0"/>
              </a:spcBef>
              <a:buNone/>
            </a:pPr>
            <a:r>
              <a:t/>
            </a:r>
            <a:endParaRPr sz="1050">
              <a:solidFill>
                <a:srgbClr val="252525"/>
              </a:solidFill>
              <a:highlight>
                <a:srgbClr val="FFFFFF"/>
              </a:highlight>
            </a:endParaRPr>
          </a:p>
          <a:p>
            <a:pPr rtl="0">
              <a:spcBef>
                <a:spcPts val="0"/>
              </a:spcBef>
              <a:buNone/>
            </a:pPr>
            <a:r>
              <a:rPr lang="en" sz="1050">
                <a:solidFill>
                  <a:srgbClr val="222222"/>
                </a:solidFill>
                <a:highlight>
                  <a:srgbClr val="FFFFFF"/>
                </a:highlight>
                <a:latin typeface="Georgia"/>
                <a:ea typeface="Georgia"/>
                <a:cs typeface="Georgia"/>
                <a:sym typeface="Georgia"/>
              </a:rPr>
              <a:t>Say we’re adding an </a:t>
            </a:r>
            <a:r>
              <a:rPr lang="en" sz="1050">
                <a:solidFill>
                  <a:srgbClr val="222222"/>
                </a:solidFill>
                <a:latin typeface="Georgia"/>
                <a:ea typeface="Georgia"/>
                <a:cs typeface="Georgia"/>
                <a:sym typeface="Georgia"/>
              </a:rPr>
              <a:t>achievements</a:t>
            </a:r>
            <a:r>
              <a:rPr lang="en" sz="1050">
                <a:solidFill>
                  <a:srgbClr val="222222"/>
                </a:solidFill>
                <a:highlight>
                  <a:srgbClr val="FFFFFF"/>
                </a:highlight>
                <a:latin typeface="Georgia"/>
                <a:ea typeface="Georgia"/>
                <a:cs typeface="Georgia"/>
                <a:sym typeface="Georgia"/>
              </a:rPr>
              <a:t> system to our game. It will feature dozens of different badges players can earn for completing specific milestones like “Kill 100 Monkey Demons”, “Fall off a Bridge”, or “Complete a Level Wielding Only a Dead Weasel”.</a:t>
            </a:r>
          </a:p>
          <a:p>
            <a:pPr rtl="0">
              <a:spcBef>
                <a:spcPts val="0"/>
              </a:spcBef>
              <a:buNone/>
            </a:pPr>
            <a:r>
              <a:t/>
            </a:r>
            <a:endParaRPr sz="1050">
              <a:solidFill>
                <a:srgbClr val="222222"/>
              </a:solidFill>
              <a:highlight>
                <a:srgbClr val="FFFFFF"/>
              </a:highlight>
              <a:latin typeface="Georgia"/>
              <a:ea typeface="Georgia"/>
              <a:cs typeface="Georgia"/>
              <a:sym typeface="Georgia"/>
            </a:endParaRPr>
          </a:p>
          <a:p>
            <a:pPr rtl="0">
              <a:spcBef>
                <a:spcPts val="0"/>
              </a:spcBef>
              <a:buNone/>
            </a:pPr>
            <a:r>
              <a:rPr lang="en" sz="1050" u="sng">
                <a:solidFill>
                  <a:schemeClr val="hlink"/>
                </a:solidFill>
                <a:highlight>
                  <a:srgbClr val="FFFFFF"/>
                </a:highlight>
                <a:latin typeface="Georgia"/>
                <a:ea typeface="Georgia"/>
                <a:cs typeface="Georgia"/>
                <a:sym typeface="Georgia"/>
                <a:hlinkClick r:id="rId3"/>
              </a:rPr>
              <a:t>http://gameprogrammingpatterns.com/observer.html</a:t>
            </a:r>
          </a:p>
          <a:p>
            <a:pPr rtl="0">
              <a:spcBef>
                <a:spcPts val="0"/>
              </a:spcBef>
              <a:buNone/>
            </a:pPr>
            <a:r>
              <a:t/>
            </a:r>
            <a:endParaRPr sz="1050">
              <a:solidFill>
                <a:srgbClr val="222222"/>
              </a:solidFill>
              <a:highlight>
                <a:srgbClr val="FFFFFF"/>
              </a:highlight>
              <a:latin typeface="Georgia"/>
              <a:ea typeface="Georgia"/>
              <a:cs typeface="Georgia"/>
              <a:sym typeface="Georgia"/>
            </a:endParaRPr>
          </a:p>
          <a:p>
            <a:pPr rtl="0">
              <a:spcBef>
                <a:spcPts val="0"/>
              </a:spcBef>
              <a:buNone/>
            </a:pPr>
            <a:r>
              <a:rPr lang="en" sz="1000">
                <a:solidFill>
                  <a:srgbClr val="2A2A2A"/>
                </a:solidFill>
                <a:latin typeface="Verdana"/>
                <a:ea typeface="Verdana"/>
                <a:cs typeface="Verdana"/>
                <a:sym typeface="Verdana"/>
              </a:rPr>
              <a:t>The following example uses the observer design pattern to implement an airport baggage claim information system.</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u="sng">
                <a:solidFill>
                  <a:schemeClr val="hlink"/>
                </a:solidFill>
                <a:latin typeface="Verdana"/>
                <a:ea typeface="Verdana"/>
                <a:cs typeface="Verdana"/>
                <a:sym typeface="Verdana"/>
                <a:hlinkClick r:id="rId4"/>
              </a:rPr>
              <a:t>https://msdn.microsoft.com/en-us/library/ee850490(v=vs.110).aspx</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a:solidFill>
                  <a:srgbClr val="2A2A2A"/>
                </a:solidFill>
                <a:latin typeface="Verdana"/>
                <a:ea typeface="Verdana"/>
                <a:cs typeface="Verdana"/>
                <a:sym typeface="Verdana"/>
              </a:rPr>
              <a:t>Blog and subscriber</a:t>
            </a:r>
          </a:p>
          <a:p>
            <a:pPr rtl="0">
              <a:spcBef>
                <a:spcPts val="0"/>
              </a:spcBef>
              <a:buNone/>
            </a:pPr>
            <a:r>
              <a:t/>
            </a:r>
            <a:endParaRPr sz="1000">
              <a:solidFill>
                <a:srgbClr val="2A2A2A"/>
              </a:solidFill>
              <a:latin typeface="Verdana"/>
              <a:ea typeface="Verdana"/>
              <a:cs typeface="Verdana"/>
              <a:sym typeface="Verdana"/>
            </a:endParaRPr>
          </a:p>
          <a:p>
            <a:pPr>
              <a:spcBef>
                <a:spcPts val="0"/>
              </a:spcBef>
              <a:buNone/>
            </a:pPr>
            <a:r>
              <a:rPr lang="en" sz="1000">
                <a:solidFill>
                  <a:srgbClr val="2A2A2A"/>
                </a:solidFill>
                <a:latin typeface="Verdana"/>
                <a:ea typeface="Verdana"/>
                <a:cs typeface="Verdana"/>
                <a:sym typeface="Verdana"/>
              </a:rPr>
              <a:t>http://javapapers.com/design-patterns/observer-design-pattern/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1" name="Shape 71"/>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lnSpc>
                <a:spcPct val="137500"/>
              </a:lnSpc>
              <a:spcBef>
                <a:spcPts val="900"/>
              </a:spcBef>
              <a:spcAft>
                <a:spcPts val="2100"/>
              </a:spcAft>
              <a:buNone/>
            </a:pPr>
            <a:r>
              <a:rPr lang="en" sz="1050">
                <a:solidFill>
                  <a:srgbClr val="252525"/>
                </a:solidFill>
              </a:rPr>
              <a:t>The observer design pattern defines a one-to-many dependency between objects so that when one object changes state, all its dependents are notified and updated automatically. </a:t>
            </a:r>
          </a:p>
          <a:p>
            <a:pPr rtl="0">
              <a:lnSpc>
                <a:spcPct val="137500"/>
              </a:lnSpc>
              <a:spcBef>
                <a:spcPts val="900"/>
              </a:spcBef>
              <a:spcAft>
                <a:spcPts val="2100"/>
              </a:spcAft>
              <a:buNone/>
            </a:pPr>
            <a:r>
              <a:rPr lang="en" sz="1050">
                <a:solidFill>
                  <a:srgbClr val="252525"/>
                </a:solidFill>
              </a:rPr>
              <a:t>It identifies common communication patterns between objects and realizes these patterns</a:t>
            </a:r>
          </a:p>
          <a:p>
            <a:pPr rtl="0">
              <a:lnSpc>
                <a:spcPct val="137500"/>
              </a:lnSpc>
              <a:spcBef>
                <a:spcPts val="900"/>
              </a:spcBef>
              <a:spcAft>
                <a:spcPts val="2100"/>
              </a:spcAft>
              <a:buNone/>
            </a:pPr>
            <a:r>
              <a:rPr lang="en" sz="1050">
                <a:solidFill>
                  <a:srgbClr val="252525"/>
                </a:solidFill>
              </a:rPr>
              <a:t>Objects that change are called subjects, and objects that receive updates are called observers</a:t>
            </a:r>
          </a:p>
          <a:p>
            <a:pPr rtl="0">
              <a:lnSpc>
                <a:spcPct val="137500"/>
              </a:lnSpc>
              <a:spcBef>
                <a:spcPts val="900"/>
              </a:spcBef>
              <a:spcAft>
                <a:spcPts val="2100"/>
              </a:spcAft>
              <a:buNone/>
            </a:pPr>
            <a:r>
              <a:t/>
            </a:r>
            <a:endParaRPr sz="1050">
              <a:solidFill>
                <a:srgbClr val="252525"/>
              </a:solidFill>
            </a:endParaRPr>
          </a:p>
          <a:p>
            <a:pPr rtl="0">
              <a:lnSpc>
                <a:spcPct val="137500"/>
              </a:lnSpc>
              <a:spcBef>
                <a:spcPts val="900"/>
              </a:spcBef>
              <a:spcAft>
                <a:spcPts val="2100"/>
              </a:spcAft>
              <a:buNone/>
            </a:pPr>
            <a:r>
              <a:rPr b="1" lang="en" sz="1050">
                <a:solidFill>
                  <a:srgbClr val="252525"/>
                </a:solidFill>
              </a:rPr>
              <a:t>behavioral design patterns</a:t>
            </a:r>
            <a:r>
              <a:rPr lang="en" sz="1050">
                <a:solidFill>
                  <a:srgbClr val="252525"/>
                </a:solidFill>
                <a:highlight>
                  <a:srgbClr val="FFFFFF"/>
                </a:highlight>
              </a:rPr>
              <a:t> are </a:t>
            </a:r>
            <a:r>
              <a:rPr lang="en" sz="1050">
                <a:solidFill>
                  <a:srgbClr val="0B0080"/>
                </a:solidFill>
                <a:hlinkClick r:id="rId2"/>
              </a:rPr>
              <a:t>design patterns</a:t>
            </a:r>
            <a:r>
              <a:rPr lang="en" sz="1050">
                <a:solidFill>
                  <a:srgbClr val="252525"/>
                </a:solidFill>
                <a:highlight>
                  <a:srgbClr val="FFFFFF"/>
                </a:highlight>
              </a:rPr>
              <a:t> that identify common communication patterns between objects and realize these patterns. By doing so, these patterns increase flexibility in carrying out this communication.</a:t>
            </a:r>
          </a:p>
          <a:p>
            <a:pPr rtl="0">
              <a:lnSpc>
                <a:spcPct val="137500"/>
              </a:lnSpc>
              <a:spcBef>
                <a:spcPts val="900"/>
              </a:spcBef>
              <a:spcAft>
                <a:spcPts val="2100"/>
              </a:spcAft>
              <a:buNone/>
            </a:pPr>
            <a:r>
              <a:rPr lang="en" sz="1050">
                <a:solidFill>
                  <a:srgbClr val="252525"/>
                </a:solidFill>
                <a:highlight>
                  <a:srgbClr val="FFFFFF"/>
                </a:highlight>
              </a:rPr>
              <a:t>wikipedia.com</a:t>
            </a:r>
          </a:p>
          <a:p>
            <a:pPr rtl="0">
              <a:lnSpc>
                <a:spcPct val="137500"/>
              </a:lnSpc>
              <a:spcBef>
                <a:spcPts val="900"/>
              </a:spcBef>
              <a:spcAft>
                <a:spcPts val="2100"/>
              </a:spcAft>
              <a:buNone/>
            </a:pPr>
            <a:r>
              <a:rPr lang="en" sz="1400"/>
              <a:t>About how classes or objects interact and distribute responsibility</a:t>
            </a:r>
          </a:p>
          <a:p>
            <a:pPr lvl="0" rtl="0">
              <a:lnSpc>
                <a:spcPct val="137500"/>
              </a:lnSpc>
              <a:spcBef>
                <a:spcPts val="900"/>
              </a:spcBef>
              <a:spcAft>
                <a:spcPts val="2100"/>
              </a:spcAft>
              <a:buNone/>
            </a:pPr>
            <a:r>
              <a:rPr lang="en" sz="1400"/>
              <a:t>files.com</a:t>
            </a:r>
          </a:p>
          <a:p>
            <a:pPr indent="-228600" lvl="0" marL="457200" rtl="0">
              <a:lnSpc>
                <a:spcPct val="137500"/>
              </a:lnSpc>
              <a:spcBef>
                <a:spcPts val="900"/>
              </a:spcBef>
              <a:spcAft>
                <a:spcPts val="2100"/>
              </a:spcAft>
              <a:buClr>
                <a:srgbClr val="444444"/>
              </a:buClr>
              <a:buSzPct val="100000"/>
            </a:pPr>
            <a:r>
              <a:rPr lang="en" sz="1200">
                <a:solidFill>
                  <a:srgbClr val="444444"/>
                </a:solidFill>
              </a:rPr>
              <a:t>Define a one-to-many dependency between objects so that when one object changes state, all its dependents are notified and updated automatically.</a:t>
            </a:r>
          </a:p>
          <a:p>
            <a:pPr rtl="0">
              <a:lnSpc>
                <a:spcPct val="137500"/>
              </a:lnSpc>
              <a:spcBef>
                <a:spcPts val="900"/>
              </a:spcBef>
              <a:spcAft>
                <a:spcPts val="2100"/>
              </a:spcAft>
              <a:buNone/>
            </a:pPr>
            <a:r>
              <a:rPr lang="en" sz="1200" u="sng">
                <a:solidFill>
                  <a:schemeClr val="hlink"/>
                </a:solidFill>
                <a:hlinkClick r:id="rId3"/>
              </a:rPr>
              <a:t>https://sourcemaking.com/design_patterns/observer</a:t>
            </a:r>
          </a:p>
          <a:p>
            <a:pPr rtl="0">
              <a:lnSpc>
                <a:spcPct val="137500"/>
              </a:lnSpc>
              <a:spcBef>
                <a:spcPts val="900"/>
              </a:spcBef>
              <a:spcAft>
                <a:spcPts val="2100"/>
              </a:spcAft>
              <a:buNone/>
            </a:pPr>
            <a:r>
              <a:rPr lang="en" sz="1200">
                <a:solidFill>
                  <a:srgbClr val="444444"/>
                </a:solidFill>
              </a:rPr>
              <a:t>Objects that change are called “Subjects”</a:t>
            </a:r>
          </a:p>
          <a:p>
            <a:pPr lvl="0" rtl="0">
              <a:lnSpc>
                <a:spcPct val="137500"/>
              </a:lnSpc>
              <a:spcBef>
                <a:spcPts val="900"/>
              </a:spcBef>
              <a:spcAft>
                <a:spcPts val="2100"/>
              </a:spcAft>
              <a:buNone/>
            </a:pPr>
            <a:r>
              <a:rPr lang="en" sz="1200">
                <a:solidFill>
                  <a:srgbClr val="444444"/>
                </a:solidFill>
              </a:rPr>
              <a:t>Objects that receive updates are called “Observers”</a:t>
            </a:r>
          </a:p>
          <a:p>
            <a:pPr lvl="0" rtl="0">
              <a:lnSpc>
                <a:spcPct val="137500"/>
              </a:lnSpc>
              <a:spcBef>
                <a:spcPts val="900"/>
              </a:spcBef>
              <a:spcAft>
                <a:spcPts val="2100"/>
              </a:spcAft>
              <a:buNone/>
            </a:pPr>
            <a:r>
              <a:t/>
            </a:r>
            <a:endParaRPr sz="1200">
              <a:solidFill>
                <a:srgbClr val="444444"/>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8" name="Shape 78"/>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sz="1000">
                <a:solidFill>
                  <a:srgbClr val="2A2A2A"/>
                </a:solidFill>
                <a:latin typeface="Verdana"/>
                <a:ea typeface="Verdana"/>
                <a:cs typeface="Verdana"/>
                <a:sym typeface="Verdana"/>
              </a:rPr>
              <a:t>The pattern defines a subject and allows it to be watched by zero or more observers, forming a publish-subscribe relationship. Observers register with the provider, and whenever a predefined condition, event, or state change occurs, the provider automatically notifies all observers by calling one of their methods. In this method call, the provider can also provide current state information to observers.</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a:solidFill>
                  <a:srgbClr val="2A2A2A"/>
                </a:solidFill>
                <a:latin typeface="Verdana"/>
                <a:ea typeface="Verdana"/>
                <a:cs typeface="Verdana"/>
                <a:sym typeface="Verdana"/>
              </a:rPr>
              <a:t>It is mainly used to implement distributed event handling systems. The observer pattern is also a key part in the model-view-controller architectural pattern. The pattern is implemented in numerous programming libraries and systems, including almost all GUI toolkits.</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a:solidFill>
                  <a:srgbClr val="2A2A2A"/>
                </a:solidFill>
                <a:latin typeface="Verdana"/>
                <a:ea typeface="Verdana"/>
                <a:cs typeface="Verdana"/>
                <a:sym typeface="Verdana"/>
              </a:rPr>
              <a:t>To the right, a UML Class Diagram is provided illustrating the design pattern.</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a:solidFill>
                  <a:srgbClr val="2A2A2A"/>
                </a:solidFill>
                <a:latin typeface="Verdana"/>
                <a:ea typeface="Verdana"/>
                <a:cs typeface="Verdana"/>
                <a:sym typeface="Verdana"/>
              </a:rPr>
              <a:t> The pattern defines a </a:t>
            </a:r>
            <a:r>
              <a:rPr i="1" lang="en" sz="1000">
                <a:solidFill>
                  <a:srgbClr val="2A2A2A"/>
                </a:solidFill>
                <a:latin typeface="Verdana"/>
                <a:ea typeface="Verdana"/>
                <a:cs typeface="Verdana"/>
                <a:sym typeface="Verdana"/>
              </a:rPr>
              <a:t>provider</a:t>
            </a:r>
            <a:r>
              <a:rPr lang="en" sz="1000">
                <a:solidFill>
                  <a:srgbClr val="2A2A2A"/>
                </a:solidFill>
                <a:latin typeface="Verdana"/>
                <a:ea typeface="Verdana"/>
                <a:cs typeface="Verdana"/>
                <a:sym typeface="Verdana"/>
              </a:rPr>
              <a:t> (also known as a </a:t>
            </a:r>
            <a:r>
              <a:rPr i="1" lang="en" sz="1000">
                <a:solidFill>
                  <a:srgbClr val="2A2A2A"/>
                </a:solidFill>
                <a:latin typeface="Verdana"/>
                <a:ea typeface="Verdana"/>
                <a:cs typeface="Verdana"/>
                <a:sym typeface="Verdana"/>
              </a:rPr>
              <a:t>subject</a:t>
            </a:r>
            <a:r>
              <a:rPr lang="en" sz="1000">
                <a:solidFill>
                  <a:srgbClr val="2A2A2A"/>
                </a:solidFill>
                <a:latin typeface="Verdana"/>
                <a:ea typeface="Verdana"/>
                <a:cs typeface="Verdana"/>
                <a:sym typeface="Verdana"/>
              </a:rPr>
              <a:t> or an </a:t>
            </a:r>
            <a:r>
              <a:rPr i="1" lang="en" sz="1000">
                <a:solidFill>
                  <a:srgbClr val="2A2A2A"/>
                </a:solidFill>
                <a:latin typeface="Verdana"/>
                <a:ea typeface="Verdana"/>
                <a:cs typeface="Verdana"/>
                <a:sym typeface="Verdana"/>
              </a:rPr>
              <a:t>observable</a:t>
            </a:r>
            <a:r>
              <a:rPr lang="en" sz="1000">
                <a:solidFill>
                  <a:srgbClr val="2A2A2A"/>
                </a:solidFill>
                <a:latin typeface="Verdana"/>
                <a:ea typeface="Verdana"/>
                <a:cs typeface="Verdana"/>
                <a:sym typeface="Verdana"/>
              </a:rPr>
              <a:t>) and zero, one, or more </a:t>
            </a:r>
            <a:r>
              <a:rPr i="1" lang="en" sz="1000">
                <a:solidFill>
                  <a:srgbClr val="2A2A2A"/>
                </a:solidFill>
                <a:latin typeface="Verdana"/>
                <a:ea typeface="Verdana"/>
                <a:cs typeface="Verdana"/>
                <a:sym typeface="Verdana"/>
              </a:rPr>
              <a:t>observers</a:t>
            </a:r>
            <a:r>
              <a:rPr lang="en" sz="1000">
                <a:solidFill>
                  <a:srgbClr val="2A2A2A"/>
                </a:solidFill>
                <a:latin typeface="Verdana"/>
                <a:ea typeface="Verdana"/>
                <a:cs typeface="Verdana"/>
                <a:sym typeface="Verdana"/>
              </a:rPr>
              <a:t>. Observers register with the provider, and whenever a predefined condition, event, or state change occurs, the provider automatically notifies all observers by calling one of their methods. In this method call, the provider can also provide current state information to observers.</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u="sng">
                <a:solidFill>
                  <a:schemeClr val="accent5"/>
                </a:solidFill>
                <a:latin typeface="Verdana"/>
                <a:ea typeface="Verdana"/>
                <a:cs typeface="Verdana"/>
                <a:sym typeface="Verdana"/>
                <a:hlinkClick r:id="rId2"/>
              </a:rPr>
              <a:t>https://msdn.microsoft.com/en-us/library/ee850490(v=vs.110).aspx</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300">
                <a:solidFill>
                  <a:srgbClr val="16161D"/>
                </a:solidFill>
                <a:highlight>
                  <a:srgbClr val="FFFFFF"/>
                </a:highlight>
              </a:rPr>
              <a:t>Simply, the Observer pattern allows one object (the observer) to watch another (the subject). The Observer pattern allows the subject and observer to form a publish-subscribe relationship. Through the Observer pattern, observers can register to receive events from the subject. When the subject needs to inform its observers of an event, it simply sends the event to each observer.</a:t>
            </a:r>
          </a:p>
          <a:p>
            <a:pPr rtl="0">
              <a:spcBef>
                <a:spcPts val="0"/>
              </a:spcBef>
              <a:buNone/>
            </a:pPr>
            <a:r>
              <a:t/>
            </a:r>
            <a:endParaRPr sz="1300">
              <a:solidFill>
                <a:srgbClr val="16161D"/>
              </a:solidFill>
              <a:highlight>
                <a:srgbClr val="FFFFFF"/>
              </a:highlight>
            </a:endParaRPr>
          </a:p>
          <a:p>
            <a:pPr rtl="0">
              <a:spcBef>
                <a:spcPts val="0"/>
              </a:spcBef>
              <a:buNone/>
            </a:pPr>
            <a:r>
              <a:rPr lang="en" sz="1300" u="sng">
                <a:solidFill>
                  <a:schemeClr val="hlink"/>
                </a:solidFill>
                <a:highlight>
                  <a:srgbClr val="FFFFFF"/>
                </a:highlight>
                <a:hlinkClick r:id="rId3"/>
              </a:rPr>
              <a:t>http://www.javaworld.com/article/2077444/learn-java/speaking-on-the-observer-pattern.html</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50">
                <a:solidFill>
                  <a:srgbClr val="252525"/>
                </a:solidFill>
                <a:highlight>
                  <a:srgbClr val="FFFFFF"/>
                </a:highlight>
              </a:rPr>
              <a:t>It is mainly used to implement distributed </a:t>
            </a:r>
            <a:r>
              <a:rPr lang="en" sz="1050">
                <a:solidFill>
                  <a:srgbClr val="0B0080"/>
                </a:solidFill>
                <a:hlinkClick r:id="rId4"/>
              </a:rPr>
              <a:t>event handling</a:t>
            </a:r>
            <a:r>
              <a:rPr lang="en" sz="1050">
                <a:solidFill>
                  <a:srgbClr val="252525"/>
                </a:solidFill>
                <a:highlight>
                  <a:srgbClr val="FFFFFF"/>
                </a:highlight>
              </a:rPr>
              <a:t> systems. The Observer pattern is also a key part in the familiar </a:t>
            </a:r>
            <a:r>
              <a:rPr lang="en" sz="1050">
                <a:solidFill>
                  <a:srgbClr val="0B0080"/>
                </a:solidFill>
                <a:hlinkClick r:id="rId5"/>
              </a:rPr>
              <a:t>model–view–controller</a:t>
            </a:r>
            <a:r>
              <a:rPr lang="en" sz="1050">
                <a:solidFill>
                  <a:srgbClr val="252525"/>
                </a:solidFill>
                <a:highlight>
                  <a:srgbClr val="FFFFFF"/>
                </a:highlight>
              </a:rPr>
              <a:t> (MVC) architectural pattern.</a:t>
            </a:r>
            <a:r>
              <a:rPr baseline="30000" lang="en" sz="1400">
                <a:solidFill>
                  <a:srgbClr val="0B0080"/>
                </a:solidFill>
                <a:hlinkClick r:id="rId6"/>
              </a:rPr>
              <a:t>[1]</a:t>
            </a:r>
            <a:r>
              <a:rPr lang="en" sz="1050">
                <a:solidFill>
                  <a:srgbClr val="252525"/>
                </a:solidFill>
                <a:highlight>
                  <a:srgbClr val="FFFFFF"/>
                </a:highlight>
              </a:rPr>
              <a:t> The observer pattern is implemented in numerous </a:t>
            </a:r>
            <a:r>
              <a:rPr lang="en" sz="1050">
                <a:solidFill>
                  <a:srgbClr val="0B0080"/>
                </a:solidFill>
                <a:hlinkClick r:id="rId7"/>
              </a:rPr>
              <a:t>programming libraries</a:t>
            </a:r>
            <a:r>
              <a:rPr lang="en" sz="1050">
                <a:solidFill>
                  <a:srgbClr val="252525"/>
                </a:solidFill>
                <a:highlight>
                  <a:srgbClr val="FFFFFF"/>
                </a:highlight>
              </a:rPr>
              <a:t> and systems, including almost all </a:t>
            </a:r>
            <a:r>
              <a:rPr lang="en" sz="1050">
                <a:solidFill>
                  <a:srgbClr val="0B0080"/>
                </a:solidFill>
                <a:hlinkClick r:id="rId8"/>
              </a:rPr>
              <a:t>GUI</a:t>
            </a:r>
            <a:r>
              <a:rPr lang="en" sz="1050">
                <a:solidFill>
                  <a:srgbClr val="252525"/>
                </a:solidFill>
                <a:highlight>
                  <a:srgbClr val="FFFFFF"/>
                </a:highlight>
              </a:rPr>
              <a:t> toolkits.</a:t>
            </a:r>
          </a:p>
          <a:p>
            <a:pPr rtl="0">
              <a:spcBef>
                <a:spcPts val="0"/>
              </a:spcBef>
              <a:buNone/>
            </a:pPr>
            <a:r>
              <a:t/>
            </a:r>
            <a:endParaRPr sz="1050">
              <a:solidFill>
                <a:srgbClr val="252525"/>
              </a:solidFill>
              <a:highlight>
                <a:srgbClr val="FFFFFF"/>
              </a:highlight>
            </a:endParaRPr>
          </a:p>
          <a:p>
            <a:pPr rtl="0">
              <a:spcBef>
                <a:spcPts val="0"/>
              </a:spcBef>
              <a:buNone/>
            </a:pPr>
            <a:r>
              <a:rPr lang="en" sz="1050" u="sng">
                <a:solidFill>
                  <a:schemeClr val="hlink"/>
                </a:solidFill>
                <a:highlight>
                  <a:srgbClr val="FFFFFF"/>
                </a:highlight>
                <a:hlinkClick r:id="rId9"/>
              </a:rPr>
              <a:t>https://msdn.microsoft.com/en-us/library/ff649643.aspx</a:t>
            </a:r>
          </a:p>
          <a:p>
            <a:pPr rtl="0">
              <a:spcBef>
                <a:spcPts val="0"/>
              </a:spcBef>
              <a:buNone/>
            </a:pPr>
            <a:r>
              <a:t/>
            </a:r>
            <a:endParaRPr sz="1050">
              <a:solidFill>
                <a:srgbClr val="252525"/>
              </a:solidFill>
              <a:highlight>
                <a:srgbClr val="FFFFFF"/>
              </a:highlight>
            </a:endParaRPr>
          </a:p>
          <a:p>
            <a:pPr rtl="0">
              <a:spcBef>
                <a:spcPts val="0"/>
              </a:spcBef>
              <a:buNone/>
            </a:pPr>
            <a:r>
              <a:rPr lang="en" sz="1050">
                <a:solidFill>
                  <a:srgbClr val="222222"/>
                </a:solidFill>
                <a:highlight>
                  <a:srgbClr val="FFFFFF"/>
                </a:highlight>
                <a:latin typeface="Georgia"/>
                <a:ea typeface="Georgia"/>
                <a:cs typeface="Georgia"/>
                <a:sym typeface="Georgia"/>
              </a:rPr>
              <a:t>Observer is so pervasive that Java put it in its core library (</a:t>
            </a:r>
            <a:r>
              <a:rPr lang="en" sz="1150">
                <a:solidFill>
                  <a:srgbClr val="1481B8"/>
                </a:solidFill>
                <a:latin typeface="Source Code Pro"/>
                <a:ea typeface="Source Code Pro"/>
                <a:cs typeface="Source Code Pro"/>
                <a:sym typeface="Source Code Pro"/>
                <a:hlinkClick r:id="rId10"/>
              </a:rPr>
              <a:t>java.util.Observer</a:t>
            </a:r>
            <a:r>
              <a:rPr lang="en" sz="1050">
                <a:solidFill>
                  <a:srgbClr val="222222"/>
                </a:solidFill>
                <a:highlight>
                  <a:srgbClr val="FFFFFF"/>
                </a:highlight>
                <a:latin typeface="Georgia"/>
                <a:ea typeface="Georgia"/>
                <a:cs typeface="Georgia"/>
                <a:sym typeface="Georgia"/>
              </a:rPr>
              <a:t>) and C# baked it right into the </a:t>
            </a:r>
            <a:r>
              <a:rPr i="1" lang="en" sz="1050">
                <a:solidFill>
                  <a:srgbClr val="222222"/>
                </a:solidFill>
                <a:latin typeface="Georgia"/>
                <a:ea typeface="Georgia"/>
                <a:cs typeface="Georgia"/>
                <a:sym typeface="Georgia"/>
              </a:rPr>
              <a:t>language</a:t>
            </a:r>
            <a:r>
              <a:rPr lang="en" sz="1050">
                <a:solidFill>
                  <a:srgbClr val="222222"/>
                </a:solidFill>
                <a:highlight>
                  <a:srgbClr val="FFFFFF"/>
                </a:highlight>
                <a:latin typeface="Georgia"/>
                <a:ea typeface="Georgia"/>
                <a:cs typeface="Georgia"/>
                <a:sym typeface="Georgia"/>
              </a:rPr>
              <a:t> (the </a:t>
            </a:r>
            <a:r>
              <a:rPr lang="en" sz="1150">
                <a:solidFill>
                  <a:srgbClr val="1481B8"/>
                </a:solidFill>
                <a:latin typeface="Source Code Pro"/>
                <a:ea typeface="Source Code Pro"/>
                <a:cs typeface="Source Code Pro"/>
                <a:sym typeface="Source Code Pro"/>
                <a:hlinkClick r:id="rId11"/>
              </a:rPr>
              <a:t>event</a:t>
            </a:r>
            <a:r>
              <a:rPr lang="en" sz="1050">
                <a:solidFill>
                  <a:srgbClr val="222222"/>
                </a:solidFill>
                <a:highlight>
                  <a:srgbClr val="FFFFFF"/>
                </a:highlight>
                <a:latin typeface="Georgia"/>
                <a:ea typeface="Georgia"/>
                <a:cs typeface="Georgia"/>
                <a:sym typeface="Georgia"/>
              </a:rPr>
              <a:t>keyword).</a:t>
            </a:r>
          </a:p>
          <a:p>
            <a:pPr rtl="0">
              <a:spcBef>
                <a:spcPts val="0"/>
              </a:spcBef>
              <a:buNone/>
            </a:pPr>
            <a:r>
              <a:t/>
            </a:r>
            <a:endParaRPr sz="1050">
              <a:solidFill>
                <a:srgbClr val="222222"/>
              </a:solidFill>
              <a:highlight>
                <a:srgbClr val="FFFFFF"/>
              </a:highlight>
              <a:latin typeface="Georgia"/>
              <a:ea typeface="Georgia"/>
              <a:cs typeface="Georgia"/>
              <a:sym typeface="Georgia"/>
            </a:endParaRPr>
          </a:p>
          <a:p>
            <a:pPr rtl="0">
              <a:spcBef>
                <a:spcPts val="0"/>
              </a:spcBef>
              <a:buNone/>
            </a:pPr>
            <a:r>
              <a:rPr lang="en" sz="1050" u="sng">
                <a:solidFill>
                  <a:schemeClr val="hlink"/>
                </a:solidFill>
                <a:highlight>
                  <a:srgbClr val="FFFFFF"/>
                </a:highlight>
                <a:latin typeface="Georgia"/>
                <a:ea typeface="Georgia"/>
                <a:cs typeface="Georgia"/>
                <a:sym typeface="Georgia"/>
                <a:hlinkClick r:id="rId12"/>
              </a:rPr>
              <a:t>http://gameprogrammingpatterns.com/observer.html</a:t>
            </a:r>
          </a:p>
          <a:p>
            <a:pPr>
              <a:spcBef>
                <a:spcPts val="0"/>
              </a:spcBef>
              <a:buNone/>
            </a:pPr>
            <a:r>
              <a:t/>
            </a:r>
            <a:endParaRPr sz="1050">
              <a:solidFill>
                <a:srgbClr val="222222"/>
              </a:solidFill>
              <a:highlight>
                <a:srgbClr val="FFFFFF"/>
              </a:highlight>
              <a:latin typeface="Georgia"/>
              <a:ea typeface="Georgia"/>
              <a:cs typeface="Georgia"/>
              <a:sym typeface="Georgi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sz="1200">
                <a:solidFill>
                  <a:srgbClr val="444444"/>
                </a:solidFill>
                <a:highlight>
                  <a:srgbClr val="FFFFFF"/>
                </a:highlight>
              </a:rPr>
              <a:t>For a real life example, some auctions demonstrate the observer design pattern. Each bidder possesses a numbered paddle that is used to indicate a bid. The auctioneer starts the bidding, and "observes" when a paddle is raised to accept the bid. The acceptance of the bid changes the bid price which is broadcast to all of the bidders in the form of a new bid.</a:t>
            </a:r>
          </a:p>
          <a:p>
            <a:pPr rtl="0">
              <a:spcBef>
                <a:spcPts val="0"/>
              </a:spcBef>
              <a:buNone/>
            </a:pPr>
            <a:r>
              <a:t/>
            </a:r>
            <a:endParaRPr sz="1200">
              <a:solidFill>
                <a:srgbClr val="444444"/>
              </a:solidFill>
              <a:highlight>
                <a:srgbClr val="FFFFFF"/>
              </a:highlight>
            </a:endParaRPr>
          </a:p>
          <a:p>
            <a:pPr rtl="0">
              <a:spcBef>
                <a:spcPts val="0"/>
              </a:spcBef>
              <a:buNone/>
            </a:pPr>
            <a:r>
              <a:rPr lang="en" sz="1200">
                <a:solidFill>
                  <a:srgbClr val="444444"/>
                </a:solidFill>
                <a:highlight>
                  <a:srgbClr val="FFFFFF"/>
                </a:highlight>
              </a:rPr>
              <a:t>For another example, to the right is an image of the relationship between excel graphs and their data using the design pattern</a:t>
            </a:r>
          </a:p>
          <a:p>
            <a:pPr rtl="0">
              <a:spcBef>
                <a:spcPts val="0"/>
              </a:spcBef>
              <a:buNone/>
            </a:pPr>
            <a:r>
              <a:t/>
            </a:r>
            <a:endParaRPr sz="1200">
              <a:solidFill>
                <a:srgbClr val="444444"/>
              </a:solidFill>
              <a:highlight>
                <a:srgbClr val="FFFFFF"/>
              </a:highlight>
            </a:endParaRPr>
          </a:p>
          <a:p>
            <a:pPr rtl="0">
              <a:spcBef>
                <a:spcPts val="0"/>
              </a:spcBef>
              <a:buNone/>
            </a:pPr>
            <a:r>
              <a:rPr lang="en" sz="1200" u="sng">
                <a:solidFill>
                  <a:schemeClr val="hlink"/>
                </a:solidFill>
                <a:highlight>
                  <a:srgbClr val="FFFFFF"/>
                </a:highlight>
                <a:hlinkClick r:id="rId2"/>
              </a:rPr>
              <a:t>https://sourcemaking.com/design_patterns/observer</a:t>
            </a:r>
          </a:p>
          <a:p>
            <a:pPr rtl="0">
              <a:spcBef>
                <a:spcPts val="0"/>
              </a:spcBef>
              <a:buNone/>
            </a:pPr>
            <a:r>
              <a:t/>
            </a:r>
            <a:endParaRPr sz="1200">
              <a:solidFill>
                <a:srgbClr val="444444"/>
              </a:solidFill>
              <a:highlight>
                <a:srgbClr val="FFFFFF"/>
              </a:highlight>
            </a:endParaRPr>
          </a:p>
          <a:p>
            <a:pPr>
              <a:spcBef>
                <a:spcPts val="0"/>
              </a:spcBef>
              <a:buNone/>
            </a:pPr>
            <a:r>
              <a:rPr lang="en" sz="1200">
                <a:solidFill>
                  <a:srgbClr val="444444"/>
                </a:solidFill>
                <a:highlight>
                  <a:srgbClr val="FFFFFF"/>
                </a:highlight>
              </a:rPr>
              <a:t>The protocol described above specifies a "pull" interaction model. Instead of the Subject "pushing" what has changed to all Observers, each Observer is responsible for "pulling" its particular "window of interest" from the Subject. The "push" model compromises reuse, while the "pull" model is less efficient.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3" name="Shape 93"/>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sz="1050">
                <a:highlight>
                  <a:srgbClr val="FFFFFF"/>
                </a:highlight>
              </a:rPr>
              <a:t>Here’s a class diagram for the blog and subscriber example again for a sample implementation.</a:t>
            </a:r>
          </a:p>
          <a:p>
            <a:pPr rtl="0">
              <a:spcBef>
                <a:spcPts val="0"/>
              </a:spcBef>
              <a:buNone/>
            </a:pPr>
            <a:r>
              <a:t/>
            </a:r>
            <a:endParaRPr sz="1050">
              <a:highlight>
                <a:srgbClr val="FFFFFF"/>
              </a:highlight>
            </a:endParaRPr>
          </a:p>
          <a:p>
            <a:pPr rtl="0">
              <a:spcBef>
                <a:spcPts val="0"/>
              </a:spcBef>
              <a:buNone/>
            </a:pPr>
            <a:r>
              <a:rPr lang="en" sz="1050">
                <a:highlight>
                  <a:srgbClr val="FFFFFF"/>
                </a:highlight>
              </a:rPr>
              <a:t>Assume that there is a blog and users register to that blog for updates. </a:t>
            </a:r>
          </a:p>
          <a:p>
            <a:pPr rtl="0">
              <a:spcBef>
                <a:spcPts val="0"/>
              </a:spcBef>
              <a:buNone/>
            </a:pPr>
            <a:r>
              <a:t/>
            </a:r>
            <a:endParaRPr sz="1050">
              <a:highlight>
                <a:srgbClr val="FFFFFF"/>
              </a:highlight>
            </a:endParaRPr>
          </a:p>
          <a:p>
            <a:pPr rtl="0">
              <a:spcBef>
                <a:spcPts val="0"/>
              </a:spcBef>
              <a:buNone/>
            </a:pPr>
            <a:r>
              <a:rPr lang="en" sz="1050">
                <a:highlight>
                  <a:srgbClr val="FFFFFF"/>
                </a:highlight>
              </a:rPr>
              <a:t>When a new article is posted in the blog, it will send an update to the registered users saying a new article is posted. </a:t>
            </a:r>
          </a:p>
          <a:p>
            <a:pPr rtl="0">
              <a:spcBef>
                <a:spcPts val="0"/>
              </a:spcBef>
              <a:buNone/>
            </a:pPr>
            <a:r>
              <a:t/>
            </a:r>
            <a:endParaRPr sz="1050">
              <a:highlight>
                <a:srgbClr val="FFFFFF"/>
              </a:highlight>
            </a:endParaRPr>
          </a:p>
          <a:p>
            <a:pPr rtl="0">
              <a:spcBef>
                <a:spcPts val="0"/>
              </a:spcBef>
              <a:buNone/>
            </a:pPr>
            <a:r>
              <a:rPr lang="en" sz="1050">
                <a:highlight>
                  <a:srgbClr val="FFFFFF"/>
                </a:highlight>
              </a:rPr>
              <a:t>Then the user will access the blog and read the new article posted. </a:t>
            </a:r>
          </a:p>
          <a:p>
            <a:pPr rtl="0">
              <a:spcBef>
                <a:spcPts val="0"/>
              </a:spcBef>
              <a:buNone/>
            </a:pPr>
            <a:r>
              <a:t/>
            </a:r>
            <a:endParaRPr sz="1050">
              <a:highlight>
                <a:srgbClr val="FFFFFF"/>
              </a:highlight>
            </a:endParaRPr>
          </a:p>
          <a:p>
            <a:pPr>
              <a:spcBef>
                <a:spcPts val="0"/>
              </a:spcBef>
              <a:buNone/>
            </a:pPr>
            <a:r>
              <a:rPr lang="en" sz="1050">
                <a:highlight>
                  <a:srgbClr val="FFFFFF"/>
                </a:highlight>
              </a:rPr>
              <a:t>In this example, blog is the subject and user is the observer.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9" name="Shape 99"/>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sz="1000">
                <a:solidFill>
                  <a:srgbClr val="2A2A2A"/>
                </a:solidFill>
                <a:latin typeface="Verdana"/>
                <a:ea typeface="Verdana"/>
                <a:cs typeface="Verdana"/>
                <a:sym typeface="Verdana"/>
              </a:rPr>
              <a:t>Implementing the observer design pattern requires:</a:t>
            </a:r>
          </a:p>
          <a:p>
            <a:pPr rtl="0">
              <a:spcBef>
                <a:spcPts val="0"/>
              </a:spcBef>
              <a:buNone/>
            </a:pPr>
            <a:r>
              <a:rPr lang="en" sz="1000">
                <a:solidFill>
                  <a:srgbClr val="2A2A2A"/>
                </a:solidFill>
                <a:latin typeface="Verdana"/>
                <a:ea typeface="Verdana"/>
                <a:cs typeface="Verdana"/>
                <a:sym typeface="Verdana"/>
              </a:rPr>
              <a:t>A provider or subject, which is the object that sends notifications to observers.</a:t>
            </a:r>
          </a:p>
          <a:p>
            <a:pPr rtl="0">
              <a:spcBef>
                <a:spcPts val="0"/>
              </a:spcBef>
              <a:buNone/>
            </a:pPr>
            <a:r>
              <a:rPr lang="en" sz="1000">
                <a:solidFill>
                  <a:srgbClr val="2A2A2A"/>
                </a:solidFill>
                <a:latin typeface="Verdana"/>
                <a:ea typeface="Verdana"/>
                <a:cs typeface="Verdana"/>
                <a:sym typeface="Verdana"/>
              </a:rPr>
              <a:t>An observer, which is an object that receives notifications from a provider.</a:t>
            </a:r>
          </a:p>
          <a:p>
            <a:pPr rtl="0">
              <a:spcBef>
                <a:spcPts val="0"/>
              </a:spcBef>
              <a:buNone/>
            </a:pPr>
            <a:r>
              <a:rPr lang="en" sz="1000">
                <a:solidFill>
                  <a:srgbClr val="2A2A2A"/>
                </a:solidFill>
                <a:latin typeface="Verdana"/>
                <a:ea typeface="Verdana"/>
                <a:cs typeface="Verdana"/>
                <a:sym typeface="Verdana"/>
              </a:rPr>
              <a:t>A mechanism that allows the provider to keep track of observers. Typically, the provider uses a container object, such as a List object.</a:t>
            </a:r>
          </a:p>
          <a:p>
            <a:pPr rtl="0">
              <a:spcBef>
                <a:spcPts val="0"/>
              </a:spcBef>
              <a:buNone/>
            </a:pPr>
            <a:r>
              <a:rPr lang="en" sz="1000">
                <a:solidFill>
                  <a:srgbClr val="2A2A2A"/>
                </a:solidFill>
                <a:latin typeface="Verdana"/>
                <a:ea typeface="Verdana"/>
                <a:cs typeface="Verdana"/>
                <a:sym typeface="Verdana"/>
              </a:rPr>
              <a:t>An implementation that enables the provider to remove observers when notification is complete</a:t>
            </a:r>
          </a:p>
          <a:p>
            <a:pPr rtl="0">
              <a:spcBef>
                <a:spcPts val="0"/>
              </a:spcBef>
              <a:buNone/>
            </a:pPr>
            <a:r>
              <a:rPr lang="en" sz="1000">
                <a:solidFill>
                  <a:srgbClr val="2A2A2A"/>
                </a:solidFill>
                <a:latin typeface="Verdana"/>
                <a:ea typeface="Verdana"/>
                <a:cs typeface="Verdana"/>
                <a:sym typeface="Verdana"/>
              </a:rPr>
              <a:t>And an object that contains the data that the provider sends to its observers.</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a:solidFill>
                  <a:srgbClr val="2A2A2A"/>
                </a:solidFill>
                <a:latin typeface="Verdana"/>
                <a:ea typeface="Verdana"/>
                <a:cs typeface="Verdana"/>
                <a:sym typeface="Verdana"/>
              </a:rPr>
              <a:t>One thing that must be decided between implementations is whether to push or pull the changed data</a:t>
            </a:r>
          </a:p>
          <a:p>
            <a:pPr rtl="0">
              <a:spcBef>
                <a:spcPts val="0"/>
              </a:spcBef>
              <a:buNone/>
            </a:pPr>
            <a:r>
              <a:rPr lang="en" sz="1000">
                <a:solidFill>
                  <a:srgbClr val="2A2A2A"/>
                </a:solidFill>
                <a:latin typeface="Verdana"/>
                <a:ea typeface="Verdana"/>
                <a:cs typeface="Verdana"/>
                <a:sym typeface="Verdana"/>
              </a:rPr>
              <a:t>In a pull model, the observer invokes the method, requesting data from the subject</a:t>
            </a:r>
          </a:p>
          <a:p>
            <a:pPr rtl="0">
              <a:spcBef>
                <a:spcPts val="0"/>
              </a:spcBef>
              <a:buNone/>
            </a:pPr>
            <a:r>
              <a:rPr lang="en" sz="1000">
                <a:solidFill>
                  <a:srgbClr val="2A2A2A"/>
                </a:solidFill>
                <a:latin typeface="Verdana"/>
                <a:ea typeface="Verdana"/>
                <a:cs typeface="Verdana"/>
                <a:sym typeface="Verdana"/>
              </a:rPr>
              <a:t>In the push model, the subject will pass the data to the observer as an argument during an update call</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u="sng">
                <a:solidFill>
                  <a:schemeClr val="hlink"/>
                </a:solidFill>
                <a:latin typeface="Verdana"/>
                <a:ea typeface="Verdana"/>
                <a:cs typeface="Verdana"/>
                <a:sym typeface="Verdana"/>
                <a:hlinkClick r:id="rId2"/>
              </a:rPr>
              <a:t>https://msdn.microsoft.com/en-us/library/ee850490(v=vs.110).aspx</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a:solidFill>
                  <a:srgbClr val="2A2A2A"/>
                </a:solidFill>
                <a:latin typeface="Verdana"/>
                <a:ea typeface="Verdana"/>
                <a:cs typeface="Verdana"/>
                <a:sym typeface="Verdana"/>
              </a:rPr>
              <a:t>How does the subject send the changed data to object?</a:t>
            </a:r>
          </a:p>
          <a:p>
            <a:pPr rtl="0">
              <a:spcBef>
                <a:spcPts val="0"/>
              </a:spcBef>
              <a:buNone/>
            </a:pPr>
            <a:r>
              <a:rPr lang="en" sz="1000">
                <a:solidFill>
                  <a:srgbClr val="2A2A2A"/>
                </a:solidFill>
                <a:latin typeface="Verdana"/>
                <a:ea typeface="Verdana"/>
                <a:cs typeface="Verdana"/>
                <a:sym typeface="Verdana"/>
              </a:rPr>
              <a:t>Pull model: observer invoke method requesting data (SubjectName.getdata();)</a:t>
            </a:r>
          </a:p>
          <a:p>
            <a:pPr rtl="0">
              <a:spcBef>
                <a:spcPts val="0"/>
              </a:spcBef>
              <a:buNone/>
            </a:pPr>
            <a:r>
              <a:t/>
            </a:r>
            <a:endParaRPr sz="1000">
              <a:solidFill>
                <a:srgbClr val="2A2A2A"/>
              </a:solidFill>
              <a:latin typeface="Verdana"/>
              <a:ea typeface="Verdana"/>
              <a:cs typeface="Verdana"/>
              <a:sym typeface="Verdana"/>
            </a:endParaRPr>
          </a:p>
          <a:p>
            <a:pPr rtl="0">
              <a:spcBef>
                <a:spcPts val="0"/>
              </a:spcBef>
              <a:buNone/>
            </a:pPr>
            <a:r>
              <a:rPr lang="en" sz="1000">
                <a:solidFill>
                  <a:srgbClr val="2A2A2A"/>
                </a:solidFill>
                <a:latin typeface="Verdana"/>
                <a:ea typeface="Verdana"/>
                <a:cs typeface="Verdana"/>
                <a:sym typeface="Verdana"/>
              </a:rPr>
              <a:t>Push model: Subject passes data to observer as argument at update() (Object[i].update(SubjectName.data))</a:t>
            </a:r>
          </a:p>
          <a:p>
            <a:pPr>
              <a:spcBef>
                <a:spcPts val="0"/>
              </a:spcBef>
              <a:buNone/>
            </a:pPr>
            <a:r>
              <a:t/>
            </a:r>
            <a:endParaRPr sz="1000">
              <a:solidFill>
                <a:srgbClr val="2A2A2A"/>
              </a:solidFill>
              <a:latin typeface="Verdana"/>
              <a:ea typeface="Verdana"/>
              <a:cs typeface="Verdana"/>
              <a:sym typeface="Verdan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5" name="Shape 105"/>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lnSpc>
                <a:spcPct val="154285"/>
              </a:lnSpc>
              <a:spcBef>
                <a:spcPts val="0"/>
              </a:spcBef>
              <a:buNone/>
            </a:pPr>
            <a:r>
              <a:rPr lang="en" sz="1050">
                <a:highlight>
                  <a:srgbClr val="FFFFFF"/>
                </a:highlight>
              </a:rPr>
              <a:t>The key points of the design pattern are that it has a subject that provides an interface for observers to register and unregister themselves with the subject,</a:t>
            </a:r>
          </a:p>
          <a:p>
            <a:pPr rtl="0">
              <a:lnSpc>
                <a:spcPct val="154285"/>
              </a:lnSpc>
              <a:spcBef>
                <a:spcPts val="0"/>
              </a:spcBef>
              <a:buNone/>
            </a:pPr>
            <a:r>
              <a:rPr lang="en" sz="1050">
                <a:highlight>
                  <a:srgbClr val="FFFFFF"/>
                </a:highlight>
              </a:rPr>
              <a:t>it has subjects that knows who its subscribers are,</a:t>
            </a:r>
          </a:p>
          <a:p>
            <a:pPr lvl="0" rtl="0">
              <a:lnSpc>
                <a:spcPct val="154285"/>
              </a:lnSpc>
              <a:spcBef>
                <a:spcPts val="0"/>
              </a:spcBef>
              <a:buNone/>
            </a:pPr>
            <a:r>
              <a:rPr lang="en" sz="1050">
                <a:highlight>
                  <a:srgbClr val="FFFFFF"/>
                </a:highlight>
              </a:rPr>
              <a:t>it allows multiple observers to subscribe for notifications, </a:t>
            </a:r>
          </a:p>
          <a:p>
            <a:pPr rtl="0">
              <a:lnSpc>
                <a:spcPct val="154285"/>
              </a:lnSpc>
              <a:spcBef>
                <a:spcPts val="0"/>
              </a:spcBef>
              <a:buNone/>
            </a:pPr>
            <a:r>
              <a:rPr lang="en" sz="1050">
                <a:highlight>
                  <a:srgbClr val="FFFFFF"/>
                </a:highlight>
              </a:rPr>
              <a:t>and it has subjects that publish the notifications. </a:t>
            </a:r>
          </a:p>
          <a:p>
            <a:pPr rtl="0">
              <a:lnSpc>
                <a:spcPct val="154285"/>
              </a:lnSpc>
              <a:spcBef>
                <a:spcPts val="0"/>
              </a:spcBef>
              <a:buNone/>
            </a:pPr>
            <a:r>
              <a:rPr lang="en" sz="1050">
                <a:highlight>
                  <a:srgbClr val="FFFFFF"/>
                </a:highlight>
              </a:rPr>
              <a:t>The last two points, passing of state information and subject data call, are not strictly followed in the observer design pattern implementation. Along with the notification, the state information or data are typically passed in some implementation so that the observer doesn’t need to query back to know the status</a:t>
            </a:r>
          </a:p>
          <a:p>
            <a:pPr rtl="0">
              <a:lnSpc>
                <a:spcPct val="154285"/>
              </a:lnSpc>
              <a:spcBef>
                <a:spcPts val="0"/>
              </a:spcBef>
              <a:buNone/>
            </a:pPr>
            <a:r>
              <a:t/>
            </a:r>
            <a:endParaRPr sz="1050">
              <a:highlight>
                <a:srgbClr val="FFFFFF"/>
              </a:highlight>
            </a:endParaRPr>
          </a:p>
          <a:p>
            <a:pPr lvl="0" rtl="0">
              <a:lnSpc>
                <a:spcPct val="154285"/>
              </a:lnSpc>
              <a:spcBef>
                <a:spcPts val="0"/>
              </a:spcBef>
              <a:buNone/>
            </a:pPr>
            <a:r>
              <a:t/>
            </a:r>
            <a:endParaRPr sz="1050">
              <a:highlight>
                <a:srgbClr val="FFFFFF"/>
              </a:highlight>
            </a:endParaRPr>
          </a:p>
          <a:p>
            <a:pPr indent="-228600" lvl="0" marL="457200" rtl="0">
              <a:lnSpc>
                <a:spcPct val="154285"/>
              </a:lnSpc>
              <a:spcBef>
                <a:spcPts val="0"/>
              </a:spcBef>
              <a:buSzPct val="95454"/>
            </a:pPr>
            <a:r>
              <a:rPr lang="en" sz="1050">
                <a:highlight>
                  <a:srgbClr val="FFFFFF"/>
                </a:highlight>
              </a:rPr>
              <a:t>Subject just sends the notification saying the state has changed. It does not pass any state information. </a:t>
            </a:r>
          </a:p>
          <a:p>
            <a:pPr indent="-228600" lvl="0" marL="457200" rtl="0">
              <a:lnSpc>
                <a:spcPct val="154285"/>
              </a:lnSpc>
              <a:spcBef>
                <a:spcPts val="0"/>
              </a:spcBef>
              <a:buSzPct val="95454"/>
            </a:pPr>
            <a:r>
              <a:rPr lang="en" sz="1050">
                <a:highlight>
                  <a:srgbClr val="FFFFFF"/>
                </a:highlight>
              </a:rPr>
              <a:t>Once the notification is received from subject, observers call the subject and get data that is changed.</a:t>
            </a:r>
          </a:p>
          <a:p>
            <a:pPr rtl="0">
              <a:spcBef>
                <a:spcPts val="0"/>
              </a:spcBef>
              <a:buNone/>
            </a:pPr>
            <a:r>
              <a:rPr lang="en" sz="1050">
                <a:highlight>
                  <a:srgbClr val="FFFFFF"/>
                </a:highlight>
              </a:rPr>
              <a:t>The above last two points are not strictly followed in observer design pattern implementation. Along with the notification, state is also passed in some implementation so that the observer need not query back to know the status. It is better not to do this way.</a:t>
            </a:r>
          </a:p>
          <a:p>
            <a:pPr rtl="0">
              <a:spcBef>
                <a:spcPts val="0"/>
              </a:spcBef>
              <a:buNone/>
            </a:pPr>
            <a:r>
              <a:t/>
            </a:r>
            <a:endParaRPr/>
          </a:p>
          <a:p>
            <a:pPr rtl="0">
              <a:spcBef>
                <a:spcPts val="0"/>
              </a:spcBef>
              <a:buNone/>
            </a:pPr>
            <a:r>
              <a:rPr lang="en" u="sng">
                <a:solidFill>
                  <a:schemeClr val="hlink"/>
                </a:solidFill>
                <a:hlinkClick r:id="rId2"/>
              </a:rPr>
              <a:t>http://javapapers.com/design-patterns/observer-design-pattern/</a:t>
            </a:r>
          </a:p>
          <a:p>
            <a:pPr rtl="0">
              <a:spcBef>
                <a:spcPts val="0"/>
              </a:spcBef>
              <a:buNone/>
            </a:pPr>
            <a:r>
              <a:t/>
            </a:r>
            <a:endParaRPr/>
          </a:p>
          <a:p>
            <a:pPr rtl="0">
              <a:spcBef>
                <a:spcPts val="0"/>
              </a:spcBef>
              <a:buNone/>
            </a:pPr>
            <a:r>
              <a:t/>
            </a:r>
            <a:endParaRPr/>
          </a:p>
          <a:p>
            <a:pPr indent="-304800" lvl="0" marL="457200" rtl="0">
              <a:lnSpc>
                <a:spcPct val="137500"/>
              </a:lnSpc>
              <a:spcBef>
                <a:spcPts val="900"/>
              </a:spcBef>
              <a:spcAft>
                <a:spcPts val="1800"/>
              </a:spcAft>
              <a:buClr>
                <a:srgbClr val="444444"/>
              </a:buClr>
              <a:buSzPct val="100000"/>
              <a:buAutoNum type="arabicPeriod"/>
            </a:pPr>
            <a:r>
              <a:rPr lang="en" sz="1200">
                <a:solidFill>
                  <a:srgbClr val="444444"/>
                </a:solidFill>
              </a:rPr>
              <a:t>Differentiate between the core (or independent) functionality and the optional (or dependent) functionality.</a:t>
            </a:r>
          </a:p>
          <a:p>
            <a:pPr indent="-304800" lvl="0" marL="457200" rtl="0">
              <a:lnSpc>
                <a:spcPct val="137500"/>
              </a:lnSpc>
              <a:spcBef>
                <a:spcPts val="900"/>
              </a:spcBef>
              <a:spcAft>
                <a:spcPts val="1800"/>
              </a:spcAft>
              <a:buClr>
                <a:srgbClr val="444444"/>
              </a:buClr>
              <a:buSzPct val="100000"/>
              <a:buAutoNum type="arabicPeriod"/>
            </a:pPr>
            <a:r>
              <a:rPr lang="en" sz="1200">
                <a:solidFill>
                  <a:srgbClr val="444444"/>
                </a:solidFill>
              </a:rPr>
              <a:t>Model the independent functionality with a "subject" abstraction.</a:t>
            </a:r>
          </a:p>
          <a:p>
            <a:pPr indent="-304800" lvl="0" marL="457200" rtl="0">
              <a:lnSpc>
                <a:spcPct val="137500"/>
              </a:lnSpc>
              <a:spcBef>
                <a:spcPts val="900"/>
              </a:spcBef>
              <a:spcAft>
                <a:spcPts val="1800"/>
              </a:spcAft>
              <a:buClr>
                <a:srgbClr val="444444"/>
              </a:buClr>
              <a:buSzPct val="100000"/>
              <a:buAutoNum type="arabicPeriod"/>
            </a:pPr>
            <a:r>
              <a:rPr lang="en" sz="1200">
                <a:solidFill>
                  <a:srgbClr val="444444"/>
                </a:solidFill>
              </a:rPr>
              <a:t>Model the dependent functionality with an "observer" hierarchy.</a:t>
            </a:r>
          </a:p>
          <a:p>
            <a:pPr indent="-304800" lvl="0" marL="457200" rtl="0">
              <a:lnSpc>
                <a:spcPct val="137500"/>
              </a:lnSpc>
              <a:spcBef>
                <a:spcPts val="900"/>
              </a:spcBef>
              <a:spcAft>
                <a:spcPts val="1800"/>
              </a:spcAft>
              <a:buClr>
                <a:srgbClr val="444444"/>
              </a:buClr>
              <a:buSzPct val="100000"/>
              <a:buAutoNum type="arabicPeriod"/>
            </a:pPr>
            <a:r>
              <a:rPr lang="en" sz="1200">
                <a:solidFill>
                  <a:srgbClr val="444444"/>
                </a:solidFill>
              </a:rPr>
              <a:t>The Subject is coupled only to the Observer base class.</a:t>
            </a:r>
          </a:p>
          <a:p>
            <a:pPr indent="-304800" lvl="0" marL="457200" rtl="0">
              <a:lnSpc>
                <a:spcPct val="137500"/>
              </a:lnSpc>
              <a:spcBef>
                <a:spcPts val="900"/>
              </a:spcBef>
              <a:spcAft>
                <a:spcPts val="1800"/>
              </a:spcAft>
              <a:buClr>
                <a:srgbClr val="444444"/>
              </a:buClr>
              <a:buSzPct val="100000"/>
              <a:buAutoNum type="arabicPeriod"/>
            </a:pPr>
            <a:r>
              <a:rPr lang="en" sz="1200">
                <a:solidFill>
                  <a:srgbClr val="444444"/>
                </a:solidFill>
              </a:rPr>
              <a:t>The client configures the number and type of Observers.</a:t>
            </a:r>
          </a:p>
          <a:p>
            <a:pPr indent="-304800" lvl="0" marL="457200" rtl="0">
              <a:lnSpc>
                <a:spcPct val="137500"/>
              </a:lnSpc>
              <a:spcBef>
                <a:spcPts val="900"/>
              </a:spcBef>
              <a:spcAft>
                <a:spcPts val="1800"/>
              </a:spcAft>
              <a:buClr>
                <a:srgbClr val="444444"/>
              </a:buClr>
              <a:buSzPct val="100000"/>
              <a:buAutoNum type="arabicPeriod"/>
            </a:pPr>
            <a:r>
              <a:rPr lang="en" sz="1200">
                <a:solidFill>
                  <a:srgbClr val="444444"/>
                </a:solidFill>
              </a:rPr>
              <a:t>Observers register themselves with the Subject.</a:t>
            </a:r>
          </a:p>
          <a:p>
            <a:pPr indent="-304800" lvl="0" marL="457200" rtl="0">
              <a:lnSpc>
                <a:spcPct val="137500"/>
              </a:lnSpc>
              <a:spcBef>
                <a:spcPts val="900"/>
              </a:spcBef>
              <a:spcAft>
                <a:spcPts val="1800"/>
              </a:spcAft>
              <a:buClr>
                <a:srgbClr val="444444"/>
              </a:buClr>
              <a:buSzPct val="100000"/>
              <a:buAutoNum type="arabicPeriod"/>
            </a:pPr>
            <a:r>
              <a:rPr lang="en" sz="1200">
                <a:solidFill>
                  <a:srgbClr val="444444"/>
                </a:solidFill>
              </a:rPr>
              <a:t>The Subject broadcasts events to all registered Observers.</a:t>
            </a:r>
          </a:p>
          <a:p>
            <a:pPr indent="-304800" lvl="0" marL="457200" rtl="0">
              <a:lnSpc>
                <a:spcPct val="137500"/>
              </a:lnSpc>
              <a:spcBef>
                <a:spcPts val="900"/>
              </a:spcBef>
              <a:spcAft>
                <a:spcPts val="1800"/>
              </a:spcAft>
              <a:buClr>
                <a:srgbClr val="444444"/>
              </a:buClr>
              <a:buSzPct val="100000"/>
              <a:buAutoNum type="arabicPeriod"/>
            </a:pPr>
            <a:r>
              <a:rPr lang="en" sz="1200">
                <a:solidFill>
                  <a:srgbClr val="444444"/>
                </a:solidFill>
              </a:rPr>
              <a:t>The Subject may "push" information at the Observers, or, the Observers may "pull" the information they need from the Subject.</a:t>
            </a:r>
          </a:p>
          <a:p>
            <a:pPr rtl="0">
              <a:spcBef>
                <a:spcPts val="0"/>
              </a:spcBef>
              <a:buNone/>
            </a:pPr>
            <a:r>
              <a:rPr lang="en" u="sng">
                <a:solidFill>
                  <a:schemeClr val="hlink"/>
                </a:solidFill>
                <a:hlinkClick r:id="rId3"/>
              </a:rPr>
              <a:t>https://sourcemaking.com/design_patterns/observer</a:t>
            </a:r>
          </a:p>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1" name="Shape 111"/>
          <p:cNvSpPr txBox="1"/>
          <p:nvPr>
            <p:ph idx="1" type="body"/>
          </p:nvPr>
        </p:nvSpPr>
        <p:spPr>
          <a:xfrm>
            <a:off x="685800" y="4343400"/>
            <a:ext cx="5486399" cy="4114800"/>
          </a:xfrm>
          <a:prstGeom prst="rect">
            <a:avLst/>
          </a:prstGeom>
        </p:spPr>
        <p:txBody>
          <a:bodyPr anchorCtr="0" anchor="t" bIns="91425" lIns="91425" rIns="91425" tIns="91425">
            <a:noAutofit/>
          </a:bodyPr>
          <a:lstStyle/>
          <a:p>
            <a:pPr indent="-228600" lvl="0" marL="457200" rtl="0">
              <a:lnSpc>
                <a:spcPct val="150000"/>
              </a:lnSpc>
              <a:spcBef>
                <a:spcPts val="0"/>
              </a:spcBef>
              <a:buClr>
                <a:srgbClr val="222222"/>
              </a:buClr>
              <a:buSzPct val="100000"/>
            </a:pPr>
            <a:r>
              <a:rPr lang="en" sz="1000">
                <a:solidFill>
                  <a:srgbClr val="222222"/>
                </a:solidFill>
                <a:highlight>
                  <a:srgbClr val="FFFFFF"/>
                </a:highlight>
              </a:rPr>
              <a:t>Requires deeper-level thinking of the relationship between the various components of an application</a:t>
            </a:r>
          </a:p>
          <a:p>
            <a:pPr indent="-228600" lvl="0" marL="457200" rtl="0">
              <a:lnSpc>
                <a:spcPct val="150000"/>
              </a:lnSpc>
              <a:spcBef>
                <a:spcPts val="0"/>
              </a:spcBef>
              <a:buClr>
                <a:srgbClr val="222222"/>
              </a:buClr>
              <a:buSzPct val="100000"/>
            </a:pPr>
            <a:r>
              <a:rPr lang="en" sz="1000">
                <a:solidFill>
                  <a:srgbClr val="222222"/>
                </a:solidFill>
                <a:highlight>
                  <a:srgbClr val="FFFFFF"/>
                </a:highlight>
              </a:rPr>
              <a:t>Helps pinpoint dependencies</a:t>
            </a:r>
          </a:p>
          <a:p>
            <a:pPr indent="-228600" lvl="0" marL="457200" rtl="0">
              <a:lnSpc>
                <a:spcPct val="150000"/>
              </a:lnSpc>
              <a:spcBef>
                <a:spcPts val="0"/>
              </a:spcBef>
              <a:buClr>
                <a:srgbClr val="222222"/>
              </a:buClr>
              <a:buSzPct val="100000"/>
            </a:pPr>
            <a:r>
              <a:rPr lang="en" sz="1000">
                <a:solidFill>
                  <a:srgbClr val="222222"/>
                </a:solidFill>
                <a:highlight>
                  <a:srgbClr val="FFFFFF"/>
                </a:highlight>
              </a:rPr>
              <a:t>Good at decoupling objects which often promotes smaller, reusable components</a:t>
            </a:r>
          </a:p>
          <a:p>
            <a:pPr indent="-228600" lvl="0" marL="457200" rtl="0">
              <a:lnSpc>
                <a:spcPct val="150000"/>
              </a:lnSpc>
              <a:spcBef>
                <a:spcPts val="0"/>
              </a:spcBef>
              <a:buClr>
                <a:srgbClr val="222222"/>
              </a:buClr>
              <a:buSzPct val="100000"/>
            </a:pPr>
            <a:r>
              <a:rPr lang="en" sz="1000">
                <a:solidFill>
                  <a:srgbClr val="222222"/>
                </a:solidFill>
                <a:highlight>
                  <a:srgbClr val="FFFFFF"/>
                </a:highlight>
              </a:rPr>
              <a:t>Can reuse subjects without reusing their observers and vice versa</a:t>
            </a:r>
          </a:p>
          <a:p>
            <a:pPr rtl="0">
              <a:spcBef>
                <a:spcPts val="0"/>
              </a:spcBef>
              <a:buNone/>
            </a:pPr>
            <a:r>
              <a:rPr lang="en" sz="1000">
                <a:solidFill>
                  <a:srgbClr val="252525"/>
                </a:solidFill>
              </a:rPr>
              <a:t>	</a:t>
            </a:r>
          </a:p>
          <a:p>
            <a:pPr lvl="0" rtl="0">
              <a:spcBef>
                <a:spcPts val="0"/>
              </a:spcBef>
              <a:buNone/>
            </a:pPr>
            <a:r>
              <a:t/>
            </a:r>
            <a:endParaRPr sz="1000">
              <a:solidFill>
                <a:srgbClr val="222222"/>
              </a:solidFill>
              <a:highlight>
                <a:srgbClr val="FFFFFF"/>
              </a:highlight>
            </a:endParaRPr>
          </a:p>
          <a:p>
            <a:pPr indent="-228600" lvl="0" marL="457200" rtl="0">
              <a:lnSpc>
                <a:spcPct val="150000"/>
              </a:lnSpc>
              <a:spcBef>
                <a:spcPts val="0"/>
              </a:spcBef>
              <a:buClr>
                <a:srgbClr val="222222"/>
              </a:buClr>
              <a:buSzPct val="100000"/>
            </a:pPr>
            <a:r>
              <a:rPr lang="en" sz="1000">
                <a:solidFill>
                  <a:srgbClr val="222222"/>
                </a:solidFill>
                <a:highlight>
                  <a:srgbClr val="FFFFFF"/>
                </a:highlight>
              </a:rPr>
              <a:t>Checking the integrity of your application can become difficult</a:t>
            </a:r>
          </a:p>
          <a:p>
            <a:pPr indent="-228600" lvl="0" marL="457200" rtl="0">
              <a:lnSpc>
                <a:spcPct val="150000"/>
              </a:lnSpc>
              <a:spcBef>
                <a:spcPts val="0"/>
              </a:spcBef>
              <a:buClr>
                <a:srgbClr val="222222"/>
              </a:buClr>
              <a:buSzPct val="100000"/>
            </a:pPr>
            <a:r>
              <a:rPr lang="en" sz="1000">
                <a:solidFill>
                  <a:srgbClr val="222222"/>
                </a:solidFill>
                <a:highlight>
                  <a:srgbClr val="FFFFFF"/>
                </a:highlight>
              </a:rPr>
              <a:t>Switching a subscriber from one publisher to another can be costly</a:t>
            </a:r>
          </a:p>
          <a:p>
            <a:pPr rtl="0">
              <a:spcBef>
                <a:spcPts val="0"/>
              </a:spcBef>
              <a:buNone/>
            </a:pPr>
            <a:r>
              <a:t/>
            </a:r>
            <a:endParaRPr sz="1000"/>
          </a:p>
          <a:p>
            <a:pPr rtl="0">
              <a:spcBef>
                <a:spcPts val="0"/>
              </a:spcBef>
              <a:buNone/>
            </a:pPr>
            <a:r>
              <a:rPr lang="en" sz="1000">
                <a:solidFill>
                  <a:srgbClr val="252525"/>
                </a:solidFill>
                <a:highlight>
                  <a:srgbClr val="FFFFFF"/>
                </a:highlight>
              </a:rPr>
              <a:t>The observer pattern can cause </a:t>
            </a:r>
            <a:r>
              <a:rPr lang="en" sz="1000">
                <a:solidFill>
                  <a:srgbClr val="0B0080"/>
                </a:solidFill>
                <a:hlinkClick r:id="rId2"/>
              </a:rPr>
              <a:t>memory leaks</a:t>
            </a:r>
            <a:r>
              <a:rPr lang="en" sz="1000">
                <a:solidFill>
                  <a:srgbClr val="252525"/>
                </a:solidFill>
                <a:highlight>
                  <a:srgbClr val="FFFFFF"/>
                </a:highlight>
              </a:rPr>
              <a:t>, known as the </a:t>
            </a:r>
            <a:r>
              <a:rPr lang="en" sz="1000">
                <a:solidFill>
                  <a:srgbClr val="0B0080"/>
                </a:solidFill>
                <a:hlinkClick r:id="rId3"/>
              </a:rPr>
              <a:t>lapsed listener problem</a:t>
            </a:r>
            <a:r>
              <a:rPr lang="en" sz="1000">
                <a:solidFill>
                  <a:srgbClr val="252525"/>
                </a:solidFill>
                <a:highlight>
                  <a:srgbClr val="FFFFFF"/>
                </a:highlight>
              </a:rPr>
              <a:t>, because in basic implementation it requires both explicit registration and explicit deregistration.</a:t>
            </a:r>
            <a:r>
              <a:rPr lang="en" sz="1000">
                <a:solidFill>
                  <a:srgbClr val="252525"/>
                </a:solidFill>
              </a:rPr>
              <a:t>The leak happens when a listener forgets to unsubscribe from the publisher when it does not need to listen anymore. Consequently, the publisher still holds a reference to the observer which prevents it from being garbage collected — including all other objects it is referring to — for as long as the publisher is alive, which could be until the end of the application.</a:t>
            </a:r>
          </a:p>
          <a:p>
            <a:pPr rtl="0">
              <a:spcBef>
                <a:spcPts val="0"/>
              </a:spcBef>
              <a:buNone/>
            </a:pPr>
            <a:r>
              <a:t/>
            </a:r>
            <a:endParaRPr sz="1050">
              <a:solidFill>
                <a:srgbClr val="252525"/>
              </a:solidFill>
            </a:endParaRPr>
          </a:p>
          <a:p>
            <a:pPr rtl="0">
              <a:spcBef>
                <a:spcPts val="0"/>
              </a:spcBef>
              <a:buNone/>
            </a:pPr>
            <a:r>
              <a:rPr lang="en" u="sng">
                <a:solidFill>
                  <a:schemeClr val="accent5"/>
                </a:solidFill>
                <a:hlinkClick r:id="rId4"/>
              </a:rPr>
              <a:t>https://carldanley.com/js-observer-pattern/</a:t>
            </a:r>
          </a:p>
          <a:p>
            <a:pPr rtl="0">
              <a:spcBef>
                <a:spcPts val="0"/>
              </a:spcBef>
              <a:buNone/>
            </a:pPr>
            <a:r>
              <a:t/>
            </a:r>
            <a:endParaRPr sz="1050">
              <a:solidFill>
                <a:srgbClr val="252525"/>
              </a:solidFill>
            </a:endParaRPr>
          </a:p>
          <a:p>
            <a:pPr rtl="0">
              <a:spcBef>
                <a:spcPts val="0"/>
              </a:spcBef>
              <a:buNone/>
            </a:pPr>
            <a:r>
              <a:t/>
            </a:r>
            <a:endParaRPr sz="1050">
              <a:solidFill>
                <a:srgbClr val="252525"/>
              </a:solidFill>
            </a:endParaRPr>
          </a:p>
          <a:p>
            <a:pPr rtl="0">
              <a:lnSpc>
                <a:spcPct val="150000"/>
              </a:lnSpc>
              <a:spcBef>
                <a:spcPts val="600"/>
              </a:spcBef>
              <a:spcAft>
                <a:spcPts val="600"/>
              </a:spcAft>
              <a:buNone/>
            </a:pPr>
            <a:r>
              <a:rPr lang="en" sz="1050">
                <a:solidFill>
                  <a:srgbClr val="252525"/>
                </a:solidFill>
              </a:rPr>
              <a:t>This causes not only a memory leak, but also a performance degradation with an "uninterested" observer receiving and acting on unwanted events. This can be prevented by the subject holding </a:t>
            </a:r>
            <a:r>
              <a:rPr lang="en" sz="1050">
                <a:solidFill>
                  <a:srgbClr val="0B0080"/>
                </a:solidFill>
                <a:hlinkClick r:id="rId5"/>
              </a:rPr>
              <a:t>weak references</a:t>
            </a:r>
            <a:r>
              <a:rPr lang="en" sz="1050">
                <a:solidFill>
                  <a:srgbClr val="252525"/>
                </a:solidFill>
              </a:rPr>
              <a:t> to the observers, allowing them to be garbage collected as normal without needing to be unregistered.</a:t>
            </a:r>
          </a:p>
          <a:p>
            <a:pPr rtl="0">
              <a:spcBef>
                <a:spcPts val="0"/>
              </a:spcBef>
              <a:buNone/>
            </a:pPr>
            <a:r>
              <a:t/>
            </a:r>
            <a:endParaRPr sz="1050">
              <a:solidFill>
                <a:srgbClr val="252525"/>
              </a:solidFill>
              <a:highlight>
                <a:srgbClr val="FFFFFF"/>
              </a:highlight>
            </a:endParaRPr>
          </a:p>
          <a:p>
            <a:pPr rtl="0">
              <a:spcBef>
                <a:spcPts val="0"/>
              </a:spcBef>
              <a:buNone/>
            </a:pPr>
            <a:r>
              <a:t/>
            </a:r>
            <a:endParaRPr sz="1050">
              <a:solidFill>
                <a:srgbClr val="252525"/>
              </a:solidFill>
              <a:highlight>
                <a:srgbClr val="FFFFFF"/>
              </a:highlight>
            </a:endParaRPr>
          </a:p>
          <a:p>
            <a:pPr rtl="0">
              <a:spcBef>
                <a:spcPts val="0"/>
              </a:spcBef>
              <a:buNone/>
            </a:pPr>
            <a:r>
              <a:rPr lang="en" sz="1050">
                <a:solidFill>
                  <a:srgbClr val="252525"/>
                </a:solidFill>
                <a:highlight>
                  <a:srgbClr val="FFFFFF"/>
                </a:highlight>
              </a:rPr>
              <a:t>Wikipedia.com</a:t>
            </a:r>
          </a:p>
          <a:p>
            <a:pPr rtl="0">
              <a:spcBef>
                <a:spcPts val="0"/>
              </a:spcBef>
              <a:buNone/>
            </a:pPr>
            <a:r>
              <a:t/>
            </a:r>
            <a:endParaRPr sz="1050">
              <a:solidFill>
                <a:srgbClr val="252525"/>
              </a:solidFill>
              <a:highlight>
                <a:srgbClr val="FFFFFF"/>
              </a:highlight>
            </a:endParaRPr>
          </a:p>
          <a:p>
            <a:pPr rtl="0">
              <a:spcBef>
                <a:spcPts val="0"/>
              </a:spcBef>
              <a:buNone/>
            </a:pPr>
            <a:r>
              <a:rPr lang="en" sz="1050">
                <a:solidFill>
                  <a:srgbClr val="252525"/>
                </a:solidFill>
                <a:highlight>
                  <a:srgbClr val="FFFFFF"/>
                </a:highlight>
              </a:rPr>
              <a:t>Benefits:</a:t>
            </a:r>
          </a:p>
          <a:p>
            <a:pPr rtl="0">
              <a:spcBef>
                <a:spcPts val="0"/>
              </a:spcBef>
              <a:buNone/>
            </a:pPr>
            <a:r>
              <a:t/>
            </a:r>
            <a:endParaRPr sz="1050">
              <a:solidFill>
                <a:srgbClr val="252525"/>
              </a:solidFill>
              <a:highlight>
                <a:srgbClr val="FFFFFF"/>
              </a:highlight>
            </a:endParaRPr>
          </a:p>
          <a:p>
            <a:pPr>
              <a:spcBef>
                <a:spcPts val="0"/>
              </a:spcBef>
              <a:buNone/>
            </a:pPr>
            <a:r>
              <a:t/>
            </a:r>
            <a:endParaRPr sz="1050">
              <a:solidFill>
                <a:srgbClr val="252525"/>
              </a:solidFill>
              <a:highlight>
                <a:srgbClr val="FFFFFF"/>
              </a:highligh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grpSp>
        <p:nvGrpSpPr>
          <p:cNvPr id="9" name="Shape 9"/>
          <p:cNvGrpSpPr/>
          <p:nvPr/>
        </p:nvGrpSpPr>
        <p:grpSpPr>
          <a:xfrm>
            <a:off x="4350278" y="2855377"/>
            <a:ext cx="443588" cy="105632"/>
            <a:chOff x="4137525" y="2915950"/>
            <a:chExt cx="869099" cy="206999"/>
          </a:xfrm>
        </p:grpSpPr>
        <p:sp>
          <p:nvSpPr>
            <p:cNvPr id="10" name="Shape 10"/>
            <p:cNvSpPr/>
            <p:nvPr/>
          </p:nvSpPr>
          <p:spPr>
            <a:xfrm>
              <a:off x="4468575" y="2915950"/>
              <a:ext cx="206999" cy="206999"/>
            </a:xfrm>
            <a:prstGeom prst="ellipse">
              <a:avLst/>
            </a:prstGeom>
            <a:solidFill>
              <a:schemeClr val="dk1"/>
            </a:solidFill>
            <a:ln>
              <a:noFill/>
            </a:ln>
          </p:spPr>
          <p:txBody>
            <a:bodyPr anchorCtr="0" anchor="ctr" bIns="91425" lIns="91425" rIns="91425" tIns="91425">
              <a:noAutofit/>
            </a:bodyPr>
            <a:lstStyle/>
            <a:p>
              <a:pPr>
                <a:spcBef>
                  <a:spcPts val="0"/>
                </a:spcBef>
                <a:buNone/>
              </a:pPr>
              <a:r>
                <a:t/>
              </a:r>
              <a:endParaRPr/>
            </a:p>
          </p:txBody>
        </p:sp>
        <p:sp>
          <p:nvSpPr>
            <p:cNvPr id="11" name="Shape 11"/>
            <p:cNvSpPr/>
            <p:nvPr/>
          </p:nvSpPr>
          <p:spPr>
            <a:xfrm>
              <a:off x="4799625" y="2915950"/>
              <a:ext cx="206999" cy="206999"/>
            </a:xfrm>
            <a:prstGeom prst="ellipse">
              <a:avLst/>
            </a:prstGeom>
            <a:solidFill>
              <a:schemeClr val="dk1"/>
            </a:solidFill>
            <a:ln>
              <a:noFill/>
            </a:ln>
          </p:spPr>
          <p:txBody>
            <a:bodyPr anchorCtr="0" anchor="ctr" bIns="91425" lIns="91425" rIns="91425" tIns="91425">
              <a:noAutofit/>
            </a:bodyPr>
            <a:lstStyle/>
            <a:p>
              <a:pPr>
                <a:spcBef>
                  <a:spcPts val="0"/>
                </a:spcBef>
                <a:buNone/>
              </a:pPr>
              <a:r>
                <a:t/>
              </a:r>
              <a:endParaRPr/>
            </a:p>
          </p:txBody>
        </p:sp>
        <p:sp>
          <p:nvSpPr>
            <p:cNvPr id="12" name="Shape 12"/>
            <p:cNvSpPr/>
            <p:nvPr/>
          </p:nvSpPr>
          <p:spPr>
            <a:xfrm>
              <a:off x="4137525" y="2915950"/>
              <a:ext cx="206999" cy="206999"/>
            </a:xfrm>
            <a:prstGeom prst="ellipse">
              <a:avLst/>
            </a:prstGeom>
            <a:solidFill>
              <a:schemeClr val="dk1"/>
            </a:solidFill>
            <a:ln>
              <a:noFill/>
            </a:ln>
          </p:spPr>
          <p:txBody>
            <a:bodyPr anchorCtr="0" anchor="ctr" bIns="91425" lIns="91425" rIns="91425" tIns="91425">
              <a:noAutofit/>
            </a:bodyPr>
            <a:lstStyle/>
            <a:p>
              <a:pPr>
                <a:spcBef>
                  <a:spcPts val="0"/>
                </a:spcBef>
                <a:buNone/>
              </a:pPr>
              <a:r>
                <a:t/>
              </a:r>
              <a:endParaRPr/>
            </a:p>
          </p:txBody>
        </p:sp>
      </p:grpSp>
      <p:sp>
        <p:nvSpPr>
          <p:cNvPr id="13" name="Shape 13"/>
          <p:cNvSpPr txBox="1"/>
          <p:nvPr>
            <p:ph type="ctrTitle"/>
          </p:nvPr>
        </p:nvSpPr>
        <p:spPr>
          <a:xfrm>
            <a:off x="671257" y="990800"/>
            <a:ext cx="7801500" cy="1730099"/>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14" name="Shape 14"/>
          <p:cNvSpPr txBox="1"/>
          <p:nvPr>
            <p:ph idx="1" type="subTitle"/>
          </p:nvPr>
        </p:nvSpPr>
        <p:spPr>
          <a:xfrm>
            <a:off x="671250" y="3174875"/>
            <a:ext cx="7801500" cy="792600"/>
          </a:xfrm>
          <a:prstGeom prst="rect">
            <a:avLst/>
          </a:prstGeom>
        </p:spPr>
        <p:txBody>
          <a:bodyPr anchorCtr="0" anchor="t" bIns="91425" lIns="91425" rIns="91425" tIns="91425"/>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p:txBody>
      </p:sp>
      <p:sp>
        <p:nvSpPr>
          <p:cNvPr id="15" name="Shape 15"/>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8" name="Shape 48"/>
        <p:cNvGrpSpPr/>
        <p:nvPr/>
      </p:nvGrpSpPr>
      <p:grpSpPr>
        <a:xfrm>
          <a:off x="0" y="0"/>
          <a:ext cx="0" cy="0"/>
          <a:chOff x="0" y="0"/>
          <a:chExt cx="0" cy="0"/>
        </a:xfrm>
      </p:grpSpPr>
      <p:sp>
        <p:nvSpPr>
          <p:cNvPr id="49" name="Shape 49"/>
          <p:cNvSpPr txBox="1"/>
          <p:nvPr>
            <p:ph type="title"/>
          </p:nvPr>
        </p:nvSpPr>
        <p:spPr>
          <a:xfrm>
            <a:off x="311700" y="1255275"/>
            <a:ext cx="8520599" cy="1890600"/>
          </a:xfrm>
          <a:prstGeom prst="rect">
            <a:avLst/>
          </a:prstGeom>
        </p:spPr>
        <p:txBody>
          <a:bodyPr anchorCtr="0" anchor="b" bIns="91425" lIns="91425" rIns="91425" tIns="91425"/>
          <a:lstStyle>
            <a:lvl1pPr algn="ctr">
              <a:spcBef>
                <a:spcPts val="0"/>
              </a:spcBef>
              <a:buSzPct val="100000"/>
              <a:defRPr sz="12000"/>
            </a:lvl1pPr>
            <a:lvl2pPr algn="ctr">
              <a:spcBef>
                <a:spcPts val="0"/>
              </a:spcBef>
              <a:buSzPct val="100000"/>
              <a:defRPr sz="12000"/>
            </a:lvl2pPr>
            <a:lvl3pPr algn="ctr">
              <a:spcBef>
                <a:spcPts val="0"/>
              </a:spcBef>
              <a:buSzPct val="100000"/>
              <a:defRPr sz="12000"/>
            </a:lvl3pPr>
            <a:lvl4pPr algn="ctr">
              <a:spcBef>
                <a:spcPts val="0"/>
              </a:spcBef>
              <a:buSzPct val="100000"/>
              <a:defRPr sz="12000"/>
            </a:lvl4pPr>
            <a:lvl5pPr algn="ctr">
              <a:spcBef>
                <a:spcPts val="0"/>
              </a:spcBef>
              <a:buSzPct val="100000"/>
              <a:defRPr sz="12000"/>
            </a:lvl5pPr>
            <a:lvl6pPr algn="ctr">
              <a:spcBef>
                <a:spcPts val="0"/>
              </a:spcBef>
              <a:buSzPct val="100000"/>
              <a:defRPr sz="12000"/>
            </a:lvl6pPr>
            <a:lvl7pPr algn="ctr">
              <a:spcBef>
                <a:spcPts val="0"/>
              </a:spcBef>
              <a:buSzPct val="100000"/>
              <a:defRPr sz="12000"/>
            </a:lvl7pPr>
            <a:lvl8pPr algn="ctr">
              <a:spcBef>
                <a:spcPts val="0"/>
              </a:spcBef>
              <a:buSzPct val="100000"/>
              <a:defRPr sz="12000"/>
            </a:lvl8pPr>
            <a:lvl9pPr algn="ctr">
              <a:spcBef>
                <a:spcPts val="0"/>
              </a:spcBef>
              <a:buSzPct val="100000"/>
              <a:defRPr sz="12000"/>
            </a:lvl9pPr>
          </a:lstStyle>
          <a:p/>
        </p:txBody>
      </p:sp>
      <p:sp>
        <p:nvSpPr>
          <p:cNvPr id="50" name="Shape 50"/>
          <p:cNvSpPr txBox="1"/>
          <p:nvPr>
            <p:ph idx="1" type="body"/>
          </p:nvPr>
        </p:nvSpPr>
        <p:spPr>
          <a:xfrm>
            <a:off x="311700" y="3228425"/>
            <a:ext cx="8520599" cy="1300800"/>
          </a:xfrm>
          <a:prstGeom prst="rect">
            <a:avLst/>
          </a:prstGeom>
        </p:spPr>
        <p:txBody>
          <a:bodyPr anchorCtr="0" anchor="t" bIns="91425" lIns="91425" rIns="91425" tIns="91425"/>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p:txBody>
      </p:sp>
      <p:sp>
        <p:nvSpPr>
          <p:cNvPr id="51" name="Shape 51"/>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2" name="Shape 52"/>
        <p:cNvGrpSpPr/>
        <p:nvPr/>
      </p:nvGrpSpPr>
      <p:grpSpPr>
        <a:xfrm>
          <a:off x="0" y="0"/>
          <a:ext cx="0" cy="0"/>
          <a:chOff x="0" y="0"/>
          <a:chExt cx="0" cy="0"/>
        </a:xfrm>
      </p:grpSpPr>
      <p:sp>
        <p:nvSpPr>
          <p:cNvPr id="53" name="Shape 53"/>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title">
    <p:spTree>
      <p:nvGrpSpPr>
        <p:cNvPr id="16" name="Shape 16"/>
        <p:cNvGrpSpPr/>
        <p:nvPr/>
      </p:nvGrpSpPr>
      <p:grpSpPr>
        <a:xfrm>
          <a:off x="0" y="0"/>
          <a:ext cx="0" cy="0"/>
          <a:chOff x="0" y="0"/>
          <a:chExt cx="0" cy="0"/>
        </a:xfrm>
      </p:grpSpPr>
      <p:sp>
        <p:nvSpPr>
          <p:cNvPr id="17" name="Shape 17"/>
          <p:cNvSpPr txBox="1"/>
          <p:nvPr>
            <p:ph type="title"/>
          </p:nvPr>
        </p:nvSpPr>
        <p:spPr>
          <a:xfrm>
            <a:off x="671250" y="2141250"/>
            <a:ext cx="7852199" cy="861000"/>
          </a:xfrm>
          <a:prstGeom prst="rect">
            <a:avLst/>
          </a:prstGeom>
        </p:spPr>
        <p:txBody>
          <a:bodyPr anchorCtr="0" anchor="ctr" bIns="91425" lIns="91425" rIns="91425" tIns="91425"/>
          <a:lstStyle>
            <a:lvl1pPr algn="ctr">
              <a:spcBef>
                <a:spcPts val="0"/>
              </a:spcBef>
              <a:buSzPct val="100000"/>
              <a:defRPr sz="3600"/>
            </a:lvl1pPr>
            <a:lvl2pPr algn="ctr">
              <a:spcBef>
                <a:spcPts val="0"/>
              </a:spcBef>
              <a:buSzPct val="100000"/>
              <a:defRPr sz="3600"/>
            </a:lvl2pPr>
            <a:lvl3pPr algn="ctr">
              <a:spcBef>
                <a:spcPts val="0"/>
              </a:spcBef>
              <a:buSzPct val="100000"/>
              <a:defRPr sz="3600"/>
            </a:lvl3pPr>
            <a:lvl4pPr algn="ctr">
              <a:spcBef>
                <a:spcPts val="0"/>
              </a:spcBef>
              <a:buSzPct val="100000"/>
              <a:defRPr sz="3600"/>
            </a:lvl4pPr>
            <a:lvl5pPr algn="ctr">
              <a:spcBef>
                <a:spcPts val="0"/>
              </a:spcBef>
              <a:buSzPct val="100000"/>
              <a:defRPr sz="3600"/>
            </a:lvl5pPr>
            <a:lvl6pPr algn="ctr">
              <a:spcBef>
                <a:spcPts val="0"/>
              </a:spcBef>
              <a:buSzPct val="100000"/>
              <a:defRPr sz="3600"/>
            </a:lvl6pPr>
            <a:lvl7pPr algn="ctr">
              <a:spcBef>
                <a:spcPts val="0"/>
              </a:spcBef>
              <a:buSzPct val="100000"/>
              <a:defRPr sz="3600"/>
            </a:lvl7pPr>
            <a:lvl8pPr algn="ctr">
              <a:spcBef>
                <a:spcPts val="0"/>
              </a:spcBef>
              <a:buSzPct val="100000"/>
              <a:defRPr sz="3600"/>
            </a:lvl8pPr>
            <a:lvl9pPr algn="ctr">
              <a:spcBef>
                <a:spcPts val="0"/>
              </a:spcBef>
              <a:buSzPct val="100000"/>
              <a:defRPr sz="3600"/>
            </a:lvl9pPr>
          </a:lstStyle>
          <a:p/>
        </p:txBody>
      </p:sp>
      <p:sp>
        <p:nvSpPr>
          <p:cNvPr id="18" name="Shape 18"/>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sp>
        <p:nvSpPr>
          <p:cNvPr id="20" name="Shape 20"/>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1" name="Shape 21"/>
          <p:cNvSpPr txBox="1"/>
          <p:nvPr>
            <p:ph idx="1" type="body"/>
          </p:nvPr>
        </p:nvSpPr>
        <p:spPr>
          <a:xfrm>
            <a:off x="311700" y="1152475"/>
            <a:ext cx="8520599" cy="34164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2" name="Shape 22"/>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5" name="Shape 25"/>
          <p:cNvSpPr txBox="1"/>
          <p:nvPr>
            <p:ph idx="1" type="body"/>
          </p:nvPr>
        </p:nvSpPr>
        <p:spPr>
          <a:xfrm>
            <a:off x="311700" y="1152475"/>
            <a:ext cx="3999899" cy="3416400"/>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6" name="Shape 26"/>
          <p:cNvSpPr txBox="1"/>
          <p:nvPr>
            <p:ph idx="2" type="body"/>
          </p:nvPr>
        </p:nvSpPr>
        <p:spPr>
          <a:xfrm>
            <a:off x="4832400" y="1152475"/>
            <a:ext cx="3999899" cy="3416400"/>
          </a:xfrm>
          <a:prstGeom prst="rect">
            <a:avLst/>
          </a:prstGeom>
        </p:spPr>
        <p:txBody>
          <a:bodyPr anchorCtr="0" anchor="t" bIns="91425" lIns="91425" rIns="91425" tIns="91425"/>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27" name="Shape 27"/>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8" name="Shape 28"/>
        <p:cNvGrpSpPr/>
        <p:nvPr/>
      </p:nvGrpSpPr>
      <p:grpSpPr>
        <a:xfrm>
          <a:off x="0" y="0"/>
          <a:ext cx="0" cy="0"/>
          <a:chOff x="0" y="0"/>
          <a:chExt cx="0" cy="0"/>
        </a:xfrm>
      </p:grpSpPr>
      <p:sp>
        <p:nvSpPr>
          <p:cNvPr id="29" name="Shape 29"/>
          <p:cNvSpPr txBox="1"/>
          <p:nvPr>
            <p:ph type="title"/>
          </p:nvPr>
        </p:nvSpPr>
        <p:spPr>
          <a:xfrm>
            <a:off x="311700" y="445025"/>
            <a:ext cx="8520599" cy="572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0" name="Shape 30"/>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1" name="Shape 31"/>
        <p:cNvGrpSpPr/>
        <p:nvPr/>
      </p:nvGrpSpPr>
      <p:grpSpPr>
        <a:xfrm>
          <a:off x="0" y="0"/>
          <a:ext cx="0" cy="0"/>
          <a:chOff x="0" y="0"/>
          <a:chExt cx="0" cy="0"/>
        </a:xfrm>
      </p:grpSpPr>
      <p:sp>
        <p:nvSpPr>
          <p:cNvPr id="32" name="Shape 32"/>
          <p:cNvSpPr txBox="1"/>
          <p:nvPr>
            <p:ph type="title"/>
          </p:nvPr>
        </p:nvSpPr>
        <p:spPr>
          <a:xfrm>
            <a:off x="311700" y="555600"/>
            <a:ext cx="2807999" cy="755699"/>
          </a:xfrm>
          <a:prstGeom prst="rect">
            <a:avLst/>
          </a:prstGeom>
        </p:spPr>
        <p:txBody>
          <a:bodyPr anchorCtr="0" anchor="b" bIns="91425" lIns="91425" rIns="91425" tIns="91425"/>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p:txBody>
      </p:sp>
      <p:sp>
        <p:nvSpPr>
          <p:cNvPr id="33" name="Shape 33"/>
          <p:cNvSpPr txBox="1"/>
          <p:nvPr>
            <p:ph idx="1" type="body"/>
          </p:nvPr>
        </p:nvSpPr>
        <p:spPr>
          <a:xfrm>
            <a:off x="311700" y="1389600"/>
            <a:ext cx="2807999" cy="3179400"/>
          </a:xfrm>
          <a:prstGeom prst="rect">
            <a:avLst/>
          </a:prstGeom>
        </p:spPr>
        <p:txBody>
          <a:bodyPr anchorCtr="0" anchor="t" bIns="91425" lIns="91425" rIns="91425" tIns="91425"/>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p:txBody>
      </p:sp>
      <p:sp>
        <p:nvSpPr>
          <p:cNvPr id="34" name="Shape 34"/>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5" name="Shape 35"/>
        <p:cNvGrpSpPr/>
        <p:nvPr/>
      </p:nvGrpSpPr>
      <p:grpSpPr>
        <a:xfrm>
          <a:off x="0" y="0"/>
          <a:ext cx="0" cy="0"/>
          <a:chOff x="0" y="0"/>
          <a:chExt cx="0" cy="0"/>
        </a:xfrm>
      </p:grpSpPr>
      <p:sp>
        <p:nvSpPr>
          <p:cNvPr id="36" name="Shape 36"/>
          <p:cNvSpPr txBox="1"/>
          <p:nvPr>
            <p:ph type="title"/>
          </p:nvPr>
        </p:nvSpPr>
        <p:spPr>
          <a:xfrm>
            <a:off x="490250" y="526350"/>
            <a:ext cx="6227100" cy="4090800"/>
          </a:xfrm>
          <a:prstGeom prst="rect">
            <a:avLst/>
          </a:prstGeom>
        </p:spPr>
        <p:txBody>
          <a:bodyPr anchorCtr="0" anchor="ctr" bIns="91425" lIns="91425" rIns="91425" tIns="91425"/>
          <a:lstStyle>
            <a:lvl1pPr>
              <a:spcBef>
                <a:spcPts val="0"/>
              </a:spcBef>
              <a:buClr>
                <a:schemeClr val="lt1"/>
              </a:buClr>
              <a:buSzPct val="100000"/>
              <a:defRPr sz="4800">
                <a:solidFill>
                  <a:schemeClr val="lt1"/>
                </a:solidFill>
              </a:defRPr>
            </a:lvl1pPr>
            <a:lvl2pPr>
              <a:spcBef>
                <a:spcPts val="0"/>
              </a:spcBef>
              <a:buClr>
                <a:schemeClr val="lt1"/>
              </a:buClr>
              <a:buSzPct val="100000"/>
              <a:defRPr sz="4800">
                <a:solidFill>
                  <a:schemeClr val="lt1"/>
                </a:solidFill>
              </a:defRPr>
            </a:lvl2pPr>
            <a:lvl3pPr>
              <a:spcBef>
                <a:spcPts val="0"/>
              </a:spcBef>
              <a:buClr>
                <a:schemeClr val="lt1"/>
              </a:buClr>
              <a:buSzPct val="100000"/>
              <a:defRPr sz="4800">
                <a:solidFill>
                  <a:schemeClr val="lt1"/>
                </a:solidFill>
              </a:defRPr>
            </a:lvl3pPr>
            <a:lvl4pPr>
              <a:spcBef>
                <a:spcPts val="0"/>
              </a:spcBef>
              <a:buClr>
                <a:schemeClr val="lt1"/>
              </a:buClr>
              <a:buSzPct val="100000"/>
              <a:defRPr sz="4800">
                <a:solidFill>
                  <a:schemeClr val="lt1"/>
                </a:solidFill>
              </a:defRPr>
            </a:lvl4pPr>
            <a:lvl5pPr>
              <a:spcBef>
                <a:spcPts val="0"/>
              </a:spcBef>
              <a:buClr>
                <a:schemeClr val="lt1"/>
              </a:buClr>
              <a:buSzPct val="100000"/>
              <a:defRPr sz="4800">
                <a:solidFill>
                  <a:schemeClr val="lt1"/>
                </a:solidFill>
              </a:defRPr>
            </a:lvl5pPr>
            <a:lvl6pPr>
              <a:spcBef>
                <a:spcPts val="0"/>
              </a:spcBef>
              <a:buClr>
                <a:schemeClr val="lt1"/>
              </a:buClr>
              <a:buSzPct val="100000"/>
              <a:defRPr sz="4800">
                <a:solidFill>
                  <a:schemeClr val="lt1"/>
                </a:solidFill>
              </a:defRPr>
            </a:lvl6pPr>
            <a:lvl7pPr>
              <a:spcBef>
                <a:spcPts val="0"/>
              </a:spcBef>
              <a:buClr>
                <a:schemeClr val="lt1"/>
              </a:buClr>
              <a:buSzPct val="100000"/>
              <a:defRPr sz="4800">
                <a:solidFill>
                  <a:schemeClr val="lt1"/>
                </a:solidFill>
              </a:defRPr>
            </a:lvl7pPr>
            <a:lvl8pPr>
              <a:spcBef>
                <a:spcPts val="0"/>
              </a:spcBef>
              <a:buClr>
                <a:schemeClr val="lt1"/>
              </a:buClr>
              <a:buSzPct val="100000"/>
              <a:defRPr sz="4800">
                <a:solidFill>
                  <a:schemeClr val="lt1"/>
                </a:solidFill>
              </a:defRPr>
            </a:lvl8pPr>
            <a:lvl9pPr>
              <a:spcBef>
                <a:spcPts val="0"/>
              </a:spcBef>
              <a:buClr>
                <a:schemeClr val="lt1"/>
              </a:buClr>
              <a:buSzPct val="100000"/>
              <a:defRPr sz="4800">
                <a:solidFill>
                  <a:schemeClr val="lt1"/>
                </a:solidFill>
              </a:defRPr>
            </a:lvl9pPr>
          </a:lstStyle>
          <a:p/>
        </p:txBody>
      </p:sp>
      <p:sp>
        <p:nvSpPr>
          <p:cNvPr id="37" name="Shape 37"/>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8" name="Shape 38"/>
        <p:cNvGrpSpPr/>
        <p:nvPr/>
      </p:nvGrpSpPr>
      <p:grpSpPr>
        <a:xfrm>
          <a:off x="0" y="0"/>
          <a:ext cx="0" cy="0"/>
          <a:chOff x="0" y="0"/>
          <a:chExt cx="0" cy="0"/>
        </a:xfrm>
      </p:grpSpPr>
      <p:sp>
        <p:nvSpPr>
          <p:cNvPr id="39" name="Shape 39"/>
          <p:cNvSpPr/>
          <p:nvPr/>
        </p:nvSpPr>
        <p:spPr>
          <a:xfrm>
            <a:off x="4572000" y="0"/>
            <a:ext cx="4572000" cy="5143499"/>
          </a:xfrm>
          <a:prstGeom prst="rect">
            <a:avLst/>
          </a:prstGeom>
          <a:solidFill>
            <a:schemeClr val="dk1"/>
          </a:solidFill>
          <a:ln>
            <a:noFill/>
          </a:ln>
        </p:spPr>
        <p:txBody>
          <a:bodyPr anchorCtr="0" anchor="ctr" bIns="91425" lIns="91425" rIns="91425" tIns="91425">
            <a:noAutofit/>
          </a:bodyPr>
          <a:lstStyle/>
          <a:p>
            <a:pPr>
              <a:spcBef>
                <a:spcPts val="0"/>
              </a:spcBef>
              <a:buNone/>
            </a:pPr>
            <a:r>
              <a:t/>
            </a:r>
            <a:endParaRPr/>
          </a:p>
        </p:txBody>
      </p:sp>
      <p:cxnSp>
        <p:nvCxnSpPr>
          <p:cNvPr id="40" name="Shape 40"/>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1" name="Shape 41"/>
          <p:cNvSpPr txBox="1"/>
          <p:nvPr>
            <p:ph type="title"/>
          </p:nvPr>
        </p:nvSpPr>
        <p:spPr>
          <a:xfrm>
            <a:off x="265500" y="1081400"/>
            <a:ext cx="4045199" cy="1710300"/>
          </a:xfrm>
          <a:prstGeom prst="rect">
            <a:avLst/>
          </a:prstGeom>
        </p:spPr>
        <p:txBody>
          <a:bodyPr anchorCtr="0" anchor="b" bIns="91425" lIns="91425" rIns="91425" tIns="91425"/>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p:txBody>
      </p:sp>
      <p:sp>
        <p:nvSpPr>
          <p:cNvPr id="42" name="Shape 42"/>
          <p:cNvSpPr txBox="1"/>
          <p:nvPr>
            <p:ph idx="1" type="subTitle"/>
          </p:nvPr>
        </p:nvSpPr>
        <p:spPr>
          <a:xfrm>
            <a:off x="265500" y="2845200"/>
            <a:ext cx="4045199" cy="1345500"/>
          </a:xfrm>
          <a:prstGeom prst="rect">
            <a:avLst/>
          </a:prstGeom>
        </p:spPr>
        <p:txBody>
          <a:bodyPr anchorCtr="0" anchor="t" bIns="91425" lIns="91425" rIns="91425" tIns="91425"/>
          <a:lstStyle>
            <a:lvl1pPr algn="ctr">
              <a:lnSpc>
                <a:spcPct val="100000"/>
              </a:lnSpc>
              <a:spcBef>
                <a:spcPts val="0"/>
              </a:spcBef>
              <a:spcAft>
                <a:spcPts val="0"/>
              </a:spcAft>
              <a:buClr>
                <a:schemeClr val="dk1"/>
              </a:buClr>
              <a:buSzPct val="100000"/>
              <a:buNone/>
              <a:defRPr sz="2100">
                <a:solidFill>
                  <a:schemeClr val="dk1"/>
                </a:solidFill>
              </a:defRPr>
            </a:lvl1pPr>
            <a:lvl2pPr algn="ctr">
              <a:lnSpc>
                <a:spcPct val="100000"/>
              </a:lnSpc>
              <a:spcBef>
                <a:spcPts val="0"/>
              </a:spcBef>
              <a:spcAft>
                <a:spcPts val="0"/>
              </a:spcAft>
              <a:buClr>
                <a:schemeClr val="dk1"/>
              </a:buClr>
              <a:buSzPct val="100000"/>
              <a:buNone/>
              <a:defRPr sz="2100">
                <a:solidFill>
                  <a:schemeClr val="dk1"/>
                </a:solidFill>
              </a:defRPr>
            </a:lvl2pPr>
            <a:lvl3pPr algn="ctr">
              <a:lnSpc>
                <a:spcPct val="100000"/>
              </a:lnSpc>
              <a:spcBef>
                <a:spcPts val="0"/>
              </a:spcBef>
              <a:spcAft>
                <a:spcPts val="0"/>
              </a:spcAft>
              <a:buClr>
                <a:schemeClr val="dk1"/>
              </a:buClr>
              <a:buSzPct val="100000"/>
              <a:buNone/>
              <a:defRPr sz="2100">
                <a:solidFill>
                  <a:schemeClr val="dk1"/>
                </a:solidFill>
              </a:defRPr>
            </a:lvl3pPr>
            <a:lvl4pPr algn="ctr">
              <a:lnSpc>
                <a:spcPct val="100000"/>
              </a:lnSpc>
              <a:spcBef>
                <a:spcPts val="0"/>
              </a:spcBef>
              <a:spcAft>
                <a:spcPts val="0"/>
              </a:spcAft>
              <a:buClr>
                <a:schemeClr val="dk1"/>
              </a:buClr>
              <a:buSzPct val="100000"/>
              <a:buNone/>
              <a:defRPr sz="2100">
                <a:solidFill>
                  <a:schemeClr val="dk1"/>
                </a:solidFill>
              </a:defRPr>
            </a:lvl4pPr>
            <a:lvl5pPr algn="ctr">
              <a:lnSpc>
                <a:spcPct val="100000"/>
              </a:lnSpc>
              <a:spcBef>
                <a:spcPts val="0"/>
              </a:spcBef>
              <a:spcAft>
                <a:spcPts val="0"/>
              </a:spcAft>
              <a:buClr>
                <a:schemeClr val="dk1"/>
              </a:buClr>
              <a:buSzPct val="100000"/>
              <a:buNone/>
              <a:defRPr sz="2100">
                <a:solidFill>
                  <a:schemeClr val="dk1"/>
                </a:solidFill>
              </a:defRPr>
            </a:lvl5pPr>
            <a:lvl6pPr algn="ctr">
              <a:lnSpc>
                <a:spcPct val="100000"/>
              </a:lnSpc>
              <a:spcBef>
                <a:spcPts val="0"/>
              </a:spcBef>
              <a:spcAft>
                <a:spcPts val="0"/>
              </a:spcAft>
              <a:buClr>
                <a:schemeClr val="dk1"/>
              </a:buClr>
              <a:buSzPct val="100000"/>
              <a:buNone/>
              <a:defRPr sz="2100">
                <a:solidFill>
                  <a:schemeClr val="dk1"/>
                </a:solidFill>
              </a:defRPr>
            </a:lvl6pPr>
            <a:lvl7pPr algn="ctr">
              <a:lnSpc>
                <a:spcPct val="100000"/>
              </a:lnSpc>
              <a:spcBef>
                <a:spcPts val="0"/>
              </a:spcBef>
              <a:spcAft>
                <a:spcPts val="0"/>
              </a:spcAft>
              <a:buClr>
                <a:schemeClr val="dk1"/>
              </a:buClr>
              <a:buSzPct val="100000"/>
              <a:buNone/>
              <a:defRPr sz="2100">
                <a:solidFill>
                  <a:schemeClr val="dk1"/>
                </a:solidFill>
              </a:defRPr>
            </a:lvl7pPr>
            <a:lvl8pPr algn="ctr">
              <a:lnSpc>
                <a:spcPct val="100000"/>
              </a:lnSpc>
              <a:spcBef>
                <a:spcPts val="0"/>
              </a:spcBef>
              <a:spcAft>
                <a:spcPts val="0"/>
              </a:spcAft>
              <a:buClr>
                <a:schemeClr val="dk1"/>
              </a:buClr>
              <a:buSzPct val="100000"/>
              <a:buNone/>
              <a:defRPr sz="2100">
                <a:solidFill>
                  <a:schemeClr val="dk1"/>
                </a:solidFill>
              </a:defRPr>
            </a:lvl8pPr>
            <a:lvl9pPr algn="ctr">
              <a:lnSpc>
                <a:spcPct val="100000"/>
              </a:lnSpc>
              <a:spcBef>
                <a:spcPts val="0"/>
              </a:spcBef>
              <a:spcAft>
                <a:spcPts val="0"/>
              </a:spcAft>
              <a:buClr>
                <a:schemeClr val="dk1"/>
              </a:buClr>
              <a:buSzPct val="100000"/>
              <a:buNone/>
              <a:defRPr sz="2100">
                <a:solidFill>
                  <a:schemeClr val="dk1"/>
                </a:solidFill>
              </a:defRPr>
            </a:lvl9pPr>
          </a:lstStyle>
          <a:p/>
        </p:txBody>
      </p:sp>
      <p:sp>
        <p:nvSpPr>
          <p:cNvPr id="43" name="Shape 43"/>
          <p:cNvSpPr txBox="1"/>
          <p:nvPr>
            <p:ph idx="2" type="body"/>
          </p:nvPr>
        </p:nvSpPr>
        <p:spPr>
          <a:xfrm>
            <a:off x="4939500" y="724200"/>
            <a:ext cx="3837000" cy="3695099"/>
          </a:xfrm>
          <a:prstGeom prst="rect">
            <a:avLst/>
          </a:prstGeom>
        </p:spPr>
        <p:txBody>
          <a:bodyPr anchorCtr="0" anchor="ctr" bIns="91425" lIns="91425" rIns="91425" tIns="91425"/>
          <a:lstStyle>
            <a:lvl1pPr>
              <a:spcBef>
                <a:spcPts val="0"/>
              </a:spcBef>
              <a:buClr>
                <a:schemeClr val="lt1"/>
              </a:buClr>
              <a:defRPr>
                <a:solidFill>
                  <a:schemeClr val="lt1"/>
                </a:solidFill>
              </a:defRPr>
            </a:lvl1pPr>
            <a:lvl2pPr>
              <a:spcBef>
                <a:spcPts val="0"/>
              </a:spcBef>
              <a:buClr>
                <a:schemeClr val="lt1"/>
              </a:buClr>
              <a:defRPr>
                <a:solidFill>
                  <a:schemeClr val="lt1"/>
                </a:solidFill>
              </a:defRPr>
            </a:lvl2pPr>
            <a:lvl3pPr>
              <a:spcBef>
                <a:spcPts val="0"/>
              </a:spcBef>
              <a:buClr>
                <a:schemeClr val="lt1"/>
              </a:buClr>
              <a:defRPr>
                <a:solidFill>
                  <a:schemeClr val="lt1"/>
                </a:solidFill>
              </a:defRPr>
            </a:lvl3pPr>
            <a:lvl4pPr>
              <a:spcBef>
                <a:spcPts val="0"/>
              </a:spcBef>
              <a:buClr>
                <a:schemeClr val="lt1"/>
              </a:buClr>
              <a:defRPr>
                <a:solidFill>
                  <a:schemeClr val="lt1"/>
                </a:solidFill>
              </a:defRPr>
            </a:lvl4pPr>
            <a:lvl5pPr>
              <a:spcBef>
                <a:spcPts val="0"/>
              </a:spcBef>
              <a:buClr>
                <a:schemeClr val="lt1"/>
              </a:buClr>
              <a:defRPr>
                <a:solidFill>
                  <a:schemeClr val="lt1"/>
                </a:solidFill>
              </a:defRPr>
            </a:lvl5pPr>
            <a:lvl6pPr>
              <a:spcBef>
                <a:spcPts val="0"/>
              </a:spcBef>
              <a:buClr>
                <a:schemeClr val="lt1"/>
              </a:buClr>
              <a:defRPr>
                <a:solidFill>
                  <a:schemeClr val="lt1"/>
                </a:solidFill>
              </a:defRPr>
            </a:lvl6pPr>
            <a:lvl7pPr>
              <a:spcBef>
                <a:spcPts val="0"/>
              </a:spcBef>
              <a:buClr>
                <a:schemeClr val="lt1"/>
              </a:buClr>
              <a:defRPr>
                <a:solidFill>
                  <a:schemeClr val="lt1"/>
                </a:solidFill>
              </a:defRPr>
            </a:lvl7pPr>
            <a:lvl8pPr>
              <a:spcBef>
                <a:spcPts val="0"/>
              </a:spcBef>
              <a:buClr>
                <a:schemeClr val="lt1"/>
              </a:buClr>
              <a:defRPr>
                <a:solidFill>
                  <a:schemeClr val="lt1"/>
                </a:solidFill>
              </a:defRPr>
            </a:lvl8pPr>
            <a:lvl9pPr>
              <a:spcBef>
                <a:spcPts val="0"/>
              </a:spcBef>
              <a:buClr>
                <a:schemeClr val="lt1"/>
              </a:buClr>
              <a:defRPr>
                <a:solidFill>
                  <a:schemeClr val="lt1"/>
                </a:solidFill>
              </a:defRPr>
            </a:lvl9pPr>
          </a:lstStyle>
          <a:p/>
        </p:txBody>
      </p:sp>
      <p:sp>
        <p:nvSpPr>
          <p:cNvPr id="44" name="Shape 44"/>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5" name="Shape 45"/>
        <p:cNvGrpSpPr/>
        <p:nvPr/>
      </p:nvGrpSpPr>
      <p:grpSpPr>
        <a:xfrm>
          <a:off x="0" y="0"/>
          <a:ext cx="0" cy="0"/>
          <a:chOff x="0" y="0"/>
          <a:chExt cx="0" cy="0"/>
        </a:xfrm>
      </p:grpSpPr>
      <p:sp>
        <p:nvSpPr>
          <p:cNvPr id="46" name="Shape 46"/>
          <p:cNvSpPr txBox="1"/>
          <p:nvPr>
            <p:ph idx="1" type="body"/>
          </p:nvPr>
        </p:nvSpPr>
        <p:spPr>
          <a:xfrm>
            <a:off x="311700" y="4230575"/>
            <a:ext cx="5998800" cy="605100"/>
          </a:xfrm>
          <a:prstGeom prst="rect">
            <a:avLst/>
          </a:prstGeom>
        </p:spPr>
        <p:txBody>
          <a:bodyPr anchorCtr="0" anchor="ctr" bIns="91425" lIns="91425" rIns="91425" tIns="91425"/>
          <a:lstStyle>
            <a:lvl1pPr>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p:txBody>
      </p:sp>
      <p:sp>
        <p:nvSpPr>
          <p:cNvPr id="47" name="Shape 47"/>
          <p:cNvSpPr txBox="1"/>
          <p:nvPr>
            <p:ph idx="12" type="sldNum"/>
          </p:nvPr>
        </p:nvSpPr>
        <p:spPr>
          <a:xfrm>
            <a:off x="8490250" y="4681009"/>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311700" y="445025"/>
            <a:ext cx="8520599" cy="572699"/>
          </a:xfrm>
          <a:prstGeom prst="rect">
            <a:avLst/>
          </a:prstGeom>
          <a:noFill/>
          <a:ln>
            <a:noFill/>
          </a:ln>
        </p:spPr>
        <p:txBody>
          <a:bodyPr anchorCtr="0" anchor="t" bIns="91425" lIns="91425" rIns="91425" tIns="91425"/>
          <a:lstStyle>
            <a:lvl1pPr>
              <a:spcBef>
                <a:spcPts val="0"/>
              </a:spcBef>
              <a:buClr>
                <a:schemeClr val="dk1"/>
              </a:buClr>
              <a:buSzPct val="100000"/>
              <a:buFont typeface="Oswald"/>
              <a:buNone/>
              <a:defRPr sz="3000">
                <a:solidFill>
                  <a:schemeClr val="dk1"/>
                </a:solidFill>
                <a:latin typeface="Oswald"/>
                <a:ea typeface="Oswald"/>
                <a:cs typeface="Oswald"/>
                <a:sym typeface="Oswald"/>
              </a:defRPr>
            </a:lvl1pPr>
            <a:lvl2pPr>
              <a:spcBef>
                <a:spcPts val="0"/>
              </a:spcBef>
              <a:buClr>
                <a:schemeClr val="dk1"/>
              </a:buClr>
              <a:buSzPct val="100000"/>
              <a:buFont typeface="Oswald"/>
              <a:buNone/>
              <a:defRPr sz="3000">
                <a:solidFill>
                  <a:schemeClr val="dk1"/>
                </a:solidFill>
                <a:latin typeface="Oswald"/>
                <a:ea typeface="Oswald"/>
                <a:cs typeface="Oswald"/>
                <a:sym typeface="Oswald"/>
              </a:defRPr>
            </a:lvl2pPr>
            <a:lvl3pPr>
              <a:spcBef>
                <a:spcPts val="0"/>
              </a:spcBef>
              <a:buClr>
                <a:schemeClr val="dk1"/>
              </a:buClr>
              <a:buSzPct val="100000"/>
              <a:buFont typeface="Oswald"/>
              <a:buNone/>
              <a:defRPr sz="3000">
                <a:solidFill>
                  <a:schemeClr val="dk1"/>
                </a:solidFill>
                <a:latin typeface="Oswald"/>
                <a:ea typeface="Oswald"/>
                <a:cs typeface="Oswald"/>
                <a:sym typeface="Oswald"/>
              </a:defRPr>
            </a:lvl3pPr>
            <a:lvl4pPr>
              <a:spcBef>
                <a:spcPts val="0"/>
              </a:spcBef>
              <a:buClr>
                <a:schemeClr val="dk1"/>
              </a:buClr>
              <a:buSzPct val="100000"/>
              <a:buFont typeface="Oswald"/>
              <a:buNone/>
              <a:defRPr sz="3000">
                <a:solidFill>
                  <a:schemeClr val="dk1"/>
                </a:solidFill>
                <a:latin typeface="Oswald"/>
                <a:ea typeface="Oswald"/>
                <a:cs typeface="Oswald"/>
                <a:sym typeface="Oswald"/>
              </a:defRPr>
            </a:lvl4pPr>
            <a:lvl5pPr>
              <a:spcBef>
                <a:spcPts val="0"/>
              </a:spcBef>
              <a:buClr>
                <a:schemeClr val="dk1"/>
              </a:buClr>
              <a:buSzPct val="100000"/>
              <a:buFont typeface="Oswald"/>
              <a:buNone/>
              <a:defRPr sz="3000">
                <a:solidFill>
                  <a:schemeClr val="dk1"/>
                </a:solidFill>
                <a:latin typeface="Oswald"/>
                <a:ea typeface="Oswald"/>
                <a:cs typeface="Oswald"/>
                <a:sym typeface="Oswald"/>
              </a:defRPr>
            </a:lvl5pPr>
            <a:lvl6pPr>
              <a:spcBef>
                <a:spcPts val="0"/>
              </a:spcBef>
              <a:buClr>
                <a:schemeClr val="dk1"/>
              </a:buClr>
              <a:buSzPct val="100000"/>
              <a:buFont typeface="Oswald"/>
              <a:buNone/>
              <a:defRPr sz="3000">
                <a:solidFill>
                  <a:schemeClr val="dk1"/>
                </a:solidFill>
                <a:latin typeface="Oswald"/>
                <a:ea typeface="Oswald"/>
                <a:cs typeface="Oswald"/>
                <a:sym typeface="Oswald"/>
              </a:defRPr>
            </a:lvl6pPr>
            <a:lvl7pPr>
              <a:spcBef>
                <a:spcPts val="0"/>
              </a:spcBef>
              <a:buClr>
                <a:schemeClr val="dk1"/>
              </a:buClr>
              <a:buSzPct val="100000"/>
              <a:buFont typeface="Oswald"/>
              <a:buNone/>
              <a:defRPr sz="3000">
                <a:solidFill>
                  <a:schemeClr val="dk1"/>
                </a:solidFill>
                <a:latin typeface="Oswald"/>
                <a:ea typeface="Oswald"/>
                <a:cs typeface="Oswald"/>
                <a:sym typeface="Oswald"/>
              </a:defRPr>
            </a:lvl7pPr>
            <a:lvl8pPr>
              <a:spcBef>
                <a:spcPts val="0"/>
              </a:spcBef>
              <a:buClr>
                <a:schemeClr val="dk1"/>
              </a:buClr>
              <a:buSzPct val="100000"/>
              <a:buFont typeface="Oswald"/>
              <a:buNone/>
              <a:defRPr sz="3000">
                <a:solidFill>
                  <a:schemeClr val="dk1"/>
                </a:solidFill>
                <a:latin typeface="Oswald"/>
                <a:ea typeface="Oswald"/>
                <a:cs typeface="Oswald"/>
                <a:sym typeface="Oswald"/>
              </a:defRPr>
            </a:lvl8pPr>
            <a:lvl9pPr>
              <a:spcBef>
                <a:spcPts val="0"/>
              </a:spcBef>
              <a:buClr>
                <a:schemeClr val="dk1"/>
              </a:buClr>
              <a:buSzPct val="100000"/>
              <a:buFont typeface="Oswald"/>
              <a:buNone/>
              <a:defRPr sz="3000">
                <a:solidFill>
                  <a:schemeClr val="dk1"/>
                </a:solidFill>
                <a:latin typeface="Oswald"/>
                <a:ea typeface="Oswald"/>
                <a:cs typeface="Oswald"/>
                <a:sym typeface="Oswald"/>
              </a:defRPr>
            </a:lvl9pPr>
          </a:lstStyle>
          <a:p/>
        </p:txBody>
      </p:sp>
      <p:sp>
        <p:nvSpPr>
          <p:cNvPr id="6" name="Shape 6"/>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p:txBody>
      </p:sp>
      <p:sp>
        <p:nvSpPr>
          <p:cNvPr id="7" name="Shape 7"/>
          <p:cNvSpPr txBox="1"/>
          <p:nvPr>
            <p:ph idx="12" type="sldNum"/>
          </p:nvPr>
        </p:nvSpPr>
        <p:spPr>
          <a:xfrm>
            <a:off x="8490250" y="4681009"/>
            <a:ext cx="548699" cy="393600"/>
          </a:xfrm>
          <a:prstGeom prst="rect">
            <a:avLst/>
          </a:prstGeom>
          <a:noFill/>
          <a:ln>
            <a:noFill/>
          </a:ln>
        </p:spPr>
        <p:txBody>
          <a:bodyPr anchorCtr="0" anchor="ctr" bIns="91425" lIns="91425" rIns="91425" tIns="91425">
            <a:noAutofit/>
          </a:bodyPr>
          <a:lstStyle/>
          <a:p>
            <a:pPr algn="r">
              <a:spcBef>
                <a:spcPts val="0"/>
              </a:spcBef>
              <a:buNone/>
            </a:pPr>
            <a:fld id="{00000000-1234-1234-1234-123412341234}" type="slidenum">
              <a:rPr lang="en" sz="1000">
                <a:solidFill>
                  <a:schemeClr val="accent3"/>
                </a:solidFill>
                <a:latin typeface="Average"/>
                <a:ea typeface="Average"/>
                <a:cs typeface="Average"/>
                <a:sym typeface="Averag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javapapers.com/design-patterns/observer-design-pattern/" TargetMode="External"/><Relationship Id="rId4" Type="http://schemas.openxmlformats.org/officeDocument/2006/relationships/hyperlink" Target="http://gameprogrammingpatterns.com/observer.html" TargetMode="External"/><Relationship Id="rId9" Type="http://schemas.openxmlformats.org/officeDocument/2006/relationships/hyperlink" Target="https://carldanley.com/js-observer-pattern/" TargetMode="External"/><Relationship Id="rId5" Type="http://schemas.openxmlformats.org/officeDocument/2006/relationships/hyperlink" Target="https://msdn.microsoft.com/en-us/library/ee850490(v=vs.110).aspx" TargetMode="External"/><Relationship Id="rId6" Type="http://schemas.openxmlformats.org/officeDocument/2006/relationships/hyperlink" Target="https://sourcemaking.com/design_patterns/observer" TargetMode="External"/><Relationship Id="rId7" Type="http://schemas.openxmlformats.org/officeDocument/2006/relationships/hyperlink" Target="http://www.javaworld.com/article/2077444/learn-java/speaking-on-the-observer-pattern.html" TargetMode="External"/><Relationship Id="rId8" Type="http://schemas.openxmlformats.org/officeDocument/2006/relationships/hyperlink" Target="https://msdn.microsoft.com/en-us/library/ff649643.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03.png"/><Relationship Id="rId4" Type="http://schemas.openxmlformats.org/officeDocument/2006/relationships/image" Target="../media/image0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0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x="0" y="0"/>
          <a:ext cx="0" cy="0"/>
          <a:chOff x="0" y="0"/>
          <a:chExt cx="0" cy="0"/>
        </a:xfrm>
      </p:grpSpPr>
      <p:sp>
        <p:nvSpPr>
          <p:cNvPr id="55" name="Shape 55"/>
          <p:cNvSpPr txBox="1"/>
          <p:nvPr>
            <p:ph type="ctrTitle"/>
          </p:nvPr>
        </p:nvSpPr>
        <p:spPr>
          <a:xfrm>
            <a:off x="671257" y="990800"/>
            <a:ext cx="7801500" cy="1730099"/>
          </a:xfrm>
          <a:prstGeom prst="rect">
            <a:avLst/>
          </a:prstGeom>
        </p:spPr>
        <p:txBody>
          <a:bodyPr anchorCtr="0" anchor="b" bIns="91425" lIns="91425" rIns="91425" tIns="91425">
            <a:noAutofit/>
          </a:bodyPr>
          <a:lstStyle/>
          <a:p>
            <a:pPr>
              <a:spcBef>
                <a:spcPts val="0"/>
              </a:spcBef>
              <a:buNone/>
            </a:pPr>
            <a:r>
              <a:rPr lang="en"/>
              <a:t>Observer Design Pattern</a:t>
            </a:r>
          </a:p>
        </p:txBody>
      </p:sp>
      <p:sp>
        <p:nvSpPr>
          <p:cNvPr id="56" name="Shape 56"/>
          <p:cNvSpPr txBox="1"/>
          <p:nvPr>
            <p:ph idx="1" type="subTitle"/>
          </p:nvPr>
        </p:nvSpPr>
        <p:spPr>
          <a:xfrm>
            <a:off x="671250" y="3174875"/>
            <a:ext cx="7801500" cy="792600"/>
          </a:xfrm>
          <a:prstGeom prst="rect">
            <a:avLst/>
          </a:prstGeom>
        </p:spPr>
        <p:txBody>
          <a:bodyPr anchorCtr="0" anchor="t" bIns="91425" lIns="91425" rIns="91425" tIns="91425">
            <a:noAutofit/>
          </a:bodyPr>
          <a:lstStyle/>
          <a:p>
            <a:pPr rtl="0">
              <a:spcBef>
                <a:spcPts val="0"/>
              </a:spcBef>
              <a:buNone/>
            </a:pPr>
            <a:r>
              <a:rPr lang="en"/>
              <a:t>Darius Vallejo</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Sources</a:t>
            </a:r>
          </a:p>
        </p:txBody>
      </p:sp>
      <p:sp>
        <p:nvSpPr>
          <p:cNvPr id="114" name="Shape 114"/>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pPr>
            <a:r>
              <a:rPr lang="en" u="sng">
                <a:solidFill>
                  <a:schemeClr val="hlink"/>
                </a:solidFill>
                <a:hlinkClick r:id="rId3"/>
              </a:rPr>
              <a:t>http://javapapers.com/design-patterns/observer-design-pattern/</a:t>
            </a:r>
          </a:p>
          <a:p>
            <a:pPr indent="-228600" lvl="0" marL="457200" rtl="0">
              <a:spcBef>
                <a:spcPts val="0"/>
              </a:spcBef>
            </a:pPr>
            <a:r>
              <a:rPr lang="en" u="sng">
                <a:solidFill>
                  <a:schemeClr val="hlink"/>
                </a:solidFill>
                <a:hlinkClick r:id="rId4"/>
              </a:rPr>
              <a:t>http://gameprogrammingpatterns.com/observer.html</a:t>
            </a:r>
          </a:p>
          <a:p>
            <a:pPr indent="-228600" lvl="0" marL="457200" rtl="0">
              <a:spcBef>
                <a:spcPts val="0"/>
              </a:spcBef>
            </a:pPr>
            <a:r>
              <a:rPr lang="en" u="sng">
                <a:solidFill>
                  <a:schemeClr val="hlink"/>
                </a:solidFill>
                <a:hlinkClick r:id="rId5"/>
              </a:rPr>
              <a:t>https://msdn.microsoft.com/en-us/library/ee850490(v=vs.110).aspx</a:t>
            </a:r>
          </a:p>
          <a:p>
            <a:pPr indent="-228600" lvl="0" marL="457200" rtl="0">
              <a:spcBef>
                <a:spcPts val="0"/>
              </a:spcBef>
            </a:pPr>
            <a:r>
              <a:rPr lang="en" u="sng">
                <a:solidFill>
                  <a:schemeClr val="hlink"/>
                </a:solidFill>
                <a:hlinkClick r:id="rId6"/>
              </a:rPr>
              <a:t>https://sourcemaking.com/design_patterns/observer</a:t>
            </a:r>
          </a:p>
          <a:p>
            <a:pPr indent="-228600" lvl="0" marL="457200" rtl="0">
              <a:spcBef>
                <a:spcPts val="0"/>
              </a:spcBef>
            </a:pPr>
            <a:r>
              <a:rPr lang="en" u="sng">
                <a:solidFill>
                  <a:schemeClr val="hlink"/>
                </a:solidFill>
                <a:hlinkClick r:id="rId7"/>
              </a:rPr>
              <a:t>http://www.javaworld.com/article/2077444/learn-java/speaking-on-the-observer-pattern.html</a:t>
            </a:r>
          </a:p>
          <a:p>
            <a:pPr indent="-228600" lvl="0" marL="457200" rtl="0">
              <a:spcBef>
                <a:spcPts val="0"/>
              </a:spcBef>
            </a:pPr>
            <a:r>
              <a:rPr lang="en" u="sng">
                <a:solidFill>
                  <a:schemeClr val="hlink"/>
                </a:solidFill>
                <a:hlinkClick r:id="rId8"/>
              </a:rPr>
              <a:t>https://msdn.microsoft.com/en-us/library/ff649643.aspx</a:t>
            </a:r>
          </a:p>
          <a:p>
            <a:pPr indent="-228600" lvl="0" marL="457200" rtl="0">
              <a:lnSpc>
                <a:spcPct val="100000"/>
              </a:lnSpc>
              <a:spcBef>
                <a:spcPts val="0"/>
              </a:spcBef>
              <a:spcAft>
                <a:spcPts val="0"/>
              </a:spcAft>
            </a:pPr>
            <a:r>
              <a:rPr lang="en" u="sng">
                <a:solidFill>
                  <a:schemeClr val="accent5"/>
                </a:solidFill>
                <a:hlinkClick r:id="rId9"/>
              </a:rPr>
              <a:t>https://carldanley.com/js-observer-pattern/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Problem</a:t>
            </a:r>
          </a:p>
        </p:txBody>
      </p:sp>
      <p:sp>
        <p:nvSpPr>
          <p:cNvPr id="62" name="Shape 62"/>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pPr>
            <a:r>
              <a:rPr lang="en"/>
              <a:t>Suppose multiple objects depend on another object</a:t>
            </a:r>
          </a:p>
          <a:p>
            <a:pPr indent="-228600" lvl="0" marL="457200" rtl="0">
              <a:spcBef>
                <a:spcPts val="0"/>
              </a:spcBef>
            </a:pPr>
            <a:r>
              <a:rPr lang="en"/>
              <a:t>Suppose multiple objects should be in sync</a:t>
            </a:r>
          </a:p>
          <a:p>
            <a:pPr indent="-228600" lvl="0" marL="457200" rtl="0">
              <a:spcBef>
                <a:spcPts val="0"/>
              </a:spcBef>
            </a:pPr>
            <a:r>
              <a:rPr lang="en"/>
              <a:t>Ex:</a:t>
            </a:r>
          </a:p>
          <a:p>
            <a:pPr indent="-228600" lvl="1" marL="914400" rtl="0">
              <a:spcBef>
                <a:spcPts val="0"/>
              </a:spcBef>
            </a:pPr>
            <a:r>
              <a:rPr lang="en"/>
              <a:t>Excel sheet</a:t>
            </a:r>
          </a:p>
          <a:p>
            <a:pPr indent="-228600" lvl="1" marL="914400" rtl="0">
              <a:spcBef>
                <a:spcPts val="0"/>
              </a:spcBef>
            </a:pPr>
            <a:r>
              <a:rPr lang="en"/>
              <a:t>Video game trophy system</a:t>
            </a:r>
          </a:p>
          <a:p>
            <a:pPr indent="-228600" lvl="1" marL="914400" rtl="0">
              <a:spcBef>
                <a:spcPts val="0"/>
              </a:spcBef>
            </a:pPr>
            <a:r>
              <a:rPr lang="en"/>
              <a:t>Airport baggage claim information system</a:t>
            </a:r>
          </a:p>
          <a:p>
            <a:pPr indent="-228600" lvl="1" marL="914400">
              <a:spcBef>
                <a:spcPts val="0"/>
              </a:spcBef>
            </a:pPr>
            <a:r>
              <a:rPr lang="en"/>
              <a:t>Web blog and subscribers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x="0" y="0"/>
          <a:ext cx="0" cy="0"/>
          <a:chOff x="0" y="0"/>
          <a:chExt cx="0" cy="0"/>
        </a:xfrm>
      </p:grpSpPr>
      <p:sp>
        <p:nvSpPr>
          <p:cNvPr id="67" name="Shape 67"/>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Solution</a:t>
            </a:r>
          </a:p>
        </p:txBody>
      </p:sp>
      <p:sp>
        <p:nvSpPr>
          <p:cNvPr id="68" name="Shape 68"/>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pPr>
            <a:r>
              <a:rPr lang="en"/>
              <a:t>Observer (Behavioral) Design Pattern</a:t>
            </a:r>
          </a:p>
          <a:p>
            <a:pPr indent="-228600" lvl="0" marL="457200" rtl="0">
              <a:spcBef>
                <a:spcPts val="0"/>
              </a:spcBef>
            </a:pPr>
            <a:r>
              <a:rPr lang="en"/>
              <a:t>Define one-to-many dependency between objects</a:t>
            </a:r>
          </a:p>
          <a:p>
            <a:pPr indent="-228600" lvl="0" marL="457200" rtl="0">
              <a:spcBef>
                <a:spcPts val="0"/>
              </a:spcBef>
            </a:pPr>
            <a:r>
              <a:rPr lang="en"/>
              <a:t>When one object changes state, notify dependents</a:t>
            </a:r>
          </a:p>
          <a:p>
            <a:pPr indent="-228600" lvl="0" marL="457200" rtl="0">
              <a:spcBef>
                <a:spcPts val="0"/>
              </a:spcBef>
            </a:pPr>
            <a:r>
              <a:rPr lang="en"/>
              <a:t>Subjects:		Objects that change</a:t>
            </a:r>
          </a:p>
          <a:p>
            <a:pPr indent="-228600" lvl="0" marL="457200" rtl="0">
              <a:spcBef>
                <a:spcPts val="0"/>
              </a:spcBef>
            </a:pPr>
            <a:r>
              <a:rPr lang="en"/>
              <a:t>Observers:	Objects that receive updates</a:t>
            </a:r>
          </a:p>
          <a:p>
            <a:pPr lvl="0">
              <a:spcBef>
                <a:spcPts val="0"/>
              </a:spcBef>
              <a:buNone/>
            </a:pPr>
            <a:r>
              <a:t/>
            </a:r>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Observer Design Pattern</a:t>
            </a:r>
          </a:p>
        </p:txBody>
      </p:sp>
      <p:sp>
        <p:nvSpPr>
          <p:cNvPr id="74" name="Shape 74"/>
          <p:cNvSpPr txBox="1"/>
          <p:nvPr>
            <p:ph idx="1" type="body"/>
          </p:nvPr>
        </p:nvSpPr>
        <p:spPr>
          <a:xfrm>
            <a:off x="311700" y="1152475"/>
            <a:ext cx="3852899" cy="3416400"/>
          </a:xfrm>
          <a:prstGeom prst="rect">
            <a:avLst/>
          </a:prstGeom>
        </p:spPr>
        <p:txBody>
          <a:bodyPr anchorCtr="0" anchor="t" bIns="91425" lIns="91425" rIns="91425" tIns="91425">
            <a:noAutofit/>
          </a:bodyPr>
          <a:lstStyle/>
          <a:p>
            <a:pPr indent="-228600" lvl="0" marL="457200" rtl="0">
              <a:spcBef>
                <a:spcPts val="0"/>
              </a:spcBef>
            </a:pPr>
            <a:r>
              <a:rPr lang="en"/>
              <a:t>Subject (provider / observable), zero or more observers</a:t>
            </a:r>
          </a:p>
          <a:p>
            <a:pPr indent="-228600" lvl="0" marL="457200" rtl="0">
              <a:spcBef>
                <a:spcPts val="0"/>
              </a:spcBef>
            </a:pPr>
            <a:r>
              <a:rPr lang="en"/>
              <a:t>Observers register with provider</a:t>
            </a:r>
          </a:p>
          <a:p>
            <a:pPr indent="-228600" lvl="0" marL="457200" rtl="0">
              <a:spcBef>
                <a:spcPts val="0"/>
              </a:spcBef>
            </a:pPr>
            <a:r>
              <a:rPr lang="en"/>
              <a:t>Provider notifies observers</a:t>
            </a:r>
          </a:p>
          <a:p>
            <a:pPr indent="-228600" lvl="0" marL="457200" rtl="0">
              <a:spcBef>
                <a:spcPts val="0"/>
              </a:spcBef>
            </a:pPr>
            <a:r>
              <a:rPr lang="en"/>
              <a:t>Used in event handling systems</a:t>
            </a:r>
          </a:p>
          <a:p>
            <a:pPr indent="-228600" lvl="0" marL="457200" rtl="0">
              <a:spcBef>
                <a:spcPts val="0"/>
              </a:spcBef>
            </a:pPr>
            <a:r>
              <a:rPr lang="en"/>
              <a:t>Key part in MVC</a:t>
            </a:r>
          </a:p>
          <a:p>
            <a:pPr indent="-228600" lvl="0" marL="457200">
              <a:spcBef>
                <a:spcPts val="0"/>
              </a:spcBef>
            </a:pPr>
            <a:r>
              <a:rPr lang="en"/>
              <a:t>Pervasive (java.util.Observer, etc)</a:t>
            </a:r>
          </a:p>
        </p:txBody>
      </p:sp>
      <p:pic>
        <p:nvPicPr>
          <p:cNvPr id="75" name="Shape 75"/>
          <p:cNvPicPr preferRelativeResize="0"/>
          <p:nvPr/>
        </p:nvPicPr>
        <p:blipFill>
          <a:blip r:embed="rId3">
            <a:alphaModFix/>
          </a:blip>
          <a:stretch>
            <a:fillRect/>
          </a:stretch>
        </p:blipFill>
        <p:spPr>
          <a:xfrm>
            <a:off x="4164600" y="1304875"/>
            <a:ext cx="4816099" cy="1993849"/>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x="0" y="0"/>
          <a:ext cx="0" cy="0"/>
          <a:chOff x="0" y="0"/>
          <a:chExt cx="0" cy="0"/>
        </a:xfrm>
      </p:grpSpPr>
      <p:sp>
        <p:nvSpPr>
          <p:cNvPr id="80" name="Shape 80"/>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Observer Examples</a:t>
            </a:r>
          </a:p>
        </p:txBody>
      </p:sp>
      <p:sp>
        <p:nvSpPr>
          <p:cNvPr id="81" name="Shape 81"/>
          <p:cNvSpPr txBox="1"/>
          <p:nvPr>
            <p:ph idx="1" type="body"/>
          </p:nvPr>
        </p:nvSpPr>
        <p:spPr>
          <a:xfrm>
            <a:off x="311700" y="1152475"/>
            <a:ext cx="8520599" cy="3416400"/>
          </a:xfrm>
          <a:prstGeom prst="rect">
            <a:avLst/>
          </a:prstGeom>
        </p:spPr>
        <p:txBody>
          <a:bodyPr anchorCtr="0" anchor="t" bIns="91425" lIns="91425" rIns="91425" tIns="91425">
            <a:noAutofit/>
          </a:bodyPr>
          <a:lstStyle/>
          <a:p>
            <a:pPr>
              <a:spcBef>
                <a:spcPts val="0"/>
              </a:spcBef>
              <a:buNone/>
            </a:pPr>
            <a:r>
              <a:t/>
            </a:r>
            <a:endParaRPr/>
          </a:p>
        </p:txBody>
      </p:sp>
      <p:pic>
        <p:nvPicPr>
          <p:cNvPr id="82" name="Shape 82"/>
          <p:cNvPicPr preferRelativeResize="0"/>
          <p:nvPr/>
        </p:nvPicPr>
        <p:blipFill>
          <a:blip r:embed="rId3">
            <a:alphaModFix/>
          </a:blip>
          <a:stretch>
            <a:fillRect/>
          </a:stretch>
        </p:blipFill>
        <p:spPr>
          <a:xfrm>
            <a:off x="311699" y="1152475"/>
            <a:ext cx="3489099" cy="3416399"/>
          </a:xfrm>
          <a:prstGeom prst="rect">
            <a:avLst/>
          </a:prstGeom>
          <a:noFill/>
          <a:ln>
            <a:noFill/>
          </a:ln>
        </p:spPr>
      </p:pic>
      <p:pic>
        <p:nvPicPr>
          <p:cNvPr id="83" name="Shape 83"/>
          <p:cNvPicPr preferRelativeResize="0"/>
          <p:nvPr/>
        </p:nvPicPr>
        <p:blipFill>
          <a:blip r:embed="rId4">
            <a:alphaModFix/>
          </a:blip>
          <a:stretch>
            <a:fillRect/>
          </a:stretch>
        </p:blipFill>
        <p:spPr>
          <a:xfrm>
            <a:off x="4716275" y="1152468"/>
            <a:ext cx="4116024" cy="2131325"/>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t/>
            </a:r>
            <a:endParaRPr/>
          </a:p>
        </p:txBody>
      </p:sp>
      <p:sp>
        <p:nvSpPr>
          <p:cNvPr id="89" name="Shape 89"/>
          <p:cNvSpPr txBox="1"/>
          <p:nvPr>
            <p:ph idx="1" type="body"/>
          </p:nvPr>
        </p:nvSpPr>
        <p:spPr>
          <a:xfrm>
            <a:off x="311700" y="1152475"/>
            <a:ext cx="8520599" cy="3416400"/>
          </a:xfrm>
          <a:prstGeom prst="rect">
            <a:avLst/>
          </a:prstGeom>
        </p:spPr>
        <p:txBody>
          <a:bodyPr anchorCtr="0" anchor="t" bIns="91425" lIns="91425" rIns="91425" tIns="91425">
            <a:noAutofit/>
          </a:bodyPr>
          <a:lstStyle/>
          <a:p>
            <a:pPr>
              <a:spcBef>
                <a:spcPts val="0"/>
              </a:spcBef>
              <a:buNone/>
            </a:pPr>
            <a:r>
              <a:t/>
            </a:r>
            <a:endParaRPr/>
          </a:p>
        </p:txBody>
      </p:sp>
      <p:pic>
        <p:nvPicPr>
          <p:cNvPr id="90" name="Shape 90"/>
          <p:cNvPicPr preferRelativeResize="0"/>
          <p:nvPr/>
        </p:nvPicPr>
        <p:blipFill>
          <a:blip r:embed="rId3">
            <a:alphaModFix/>
          </a:blip>
          <a:stretch>
            <a:fillRect/>
          </a:stretch>
        </p:blipFill>
        <p:spPr>
          <a:xfrm>
            <a:off x="3163575" y="0"/>
            <a:ext cx="2816841" cy="5143500"/>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Implementation</a:t>
            </a:r>
          </a:p>
        </p:txBody>
      </p:sp>
      <p:sp>
        <p:nvSpPr>
          <p:cNvPr id="96" name="Shape 96"/>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pPr>
            <a:r>
              <a:rPr lang="en"/>
              <a:t>Requires:</a:t>
            </a:r>
          </a:p>
          <a:p>
            <a:pPr indent="-228600" lvl="1" marL="914400" rtl="0">
              <a:spcBef>
                <a:spcPts val="0"/>
              </a:spcBef>
            </a:pPr>
            <a:r>
              <a:rPr lang="en"/>
              <a:t>Provider / Subject</a:t>
            </a:r>
          </a:p>
          <a:p>
            <a:pPr indent="-228600" lvl="1" marL="914400" rtl="0">
              <a:spcBef>
                <a:spcPts val="0"/>
              </a:spcBef>
            </a:pPr>
            <a:r>
              <a:rPr lang="en"/>
              <a:t>Observer</a:t>
            </a:r>
          </a:p>
          <a:p>
            <a:pPr indent="-228600" lvl="1" marL="914400" rtl="0">
              <a:spcBef>
                <a:spcPts val="0"/>
              </a:spcBef>
            </a:pPr>
            <a:r>
              <a:rPr lang="en"/>
              <a:t>Observer tracking (for Provider)</a:t>
            </a:r>
          </a:p>
          <a:p>
            <a:pPr indent="-228600" lvl="1" marL="914400" rtl="0">
              <a:spcBef>
                <a:spcPts val="0"/>
              </a:spcBef>
            </a:pPr>
            <a:r>
              <a:rPr lang="en"/>
              <a:t>Observer disposal</a:t>
            </a:r>
          </a:p>
          <a:p>
            <a:pPr indent="-228600" lvl="1" marL="914400" rtl="0">
              <a:spcBef>
                <a:spcPts val="0"/>
              </a:spcBef>
            </a:pPr>
            <a:r>
              <a:rPr lang="en"/>
              <a:t>Data object</a:t>
            </a:r>
          </a:p>
          <a:p>
            <a:pPr indent="-228600" lvl="0" marL="457200" rtl="0">
              <a:spcBef>
                <a:spcPts val="0"/>
              </a:spcBef>
            </a:pPr>
            <a:r>
              <a:rPr lang="en"/>
              <a:t>How does the subject send changed data?</a:t>
            </a:r>
          </a:p>
          <a:p>
            <a:pPr indent="-228600" lvl="1" marL="914400" rtl="0">
              <a:spcBef>
                <a:spcPts val="0"/>
              </a:spcBef>
            </a:pPr>
            <a:r>
              <a:rPr lang="en"/>
              <a:t>Pull:	Observer invokes method requesting data (SubjectName.getdata();)</a:t>
            </a:r>
          </a:p>
          <a:p>
            <a:pPr indent="-228600" lvl="1" marL="914400" rtl="0">
              <a:spcBef>
                <a:spcPts val="0"/>
              </a:spcBef>
            </a:pPr>
            <a:r>
              <a:rPr lang="en"/>
              <a:t>Push:	Subject passes data to observer (Object[i].update(SubjectName.data))</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311700" y="445025"/>
            <a:ext cx="8520599" cy="572699"/>
          </a:xfrm>
          <a:prstGeom prst="rect">
            <a:avLst/>
          </a:prstGeom>
        </p:spPr>
        <p:txBody>
          <a:bodyPr anchorCtr="0" anchor="t" bIns="91425" lIns="91425" rIns="91425" tIns="91425">
            <a:noAutofit/>
          </a:bodyPr>
          <a:lstStyle/>
          <a:p>
            <a:pPr>
              <a:spcBef>
                <a:spcPts val="0"/>
              </a:spcBef>
              <a:buNone/>
            </a:pPr>
            <a:r>
              <a:rPr lang="en"/>
              <a:t>Key Points</a:t>
            </a:r>
          </a:p>
        </p:txBody>
      </p:sp>
      <p:sp>
        <p:nvSpPr>
          <p:cNvPr id="102" name="Shape 102"/>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pPr>
            <a:r>
              <a:rPr lang="en"/>
              <a:t>Subject provides interface for observers to (un) register</a:t>
            </a:r>
          </a:p>
          <a:p>
            <a:pPr indent="-228600" lvl="0" marL="457200" rtl="0">
              <a:spcBef>
                <a:spcPts val="0"/>
              </a:spcBef>
            </a:pPr>
            <a:r>
              <a:rPr lang="en"/>
              <a:t>Subject knows who its subscribers are</a:t>
            </a:r>
          </a:p>
          <a:p>
            <a:pPr indent="-228600" lvl="0" marL="457200" rtl="0">
              <a:spcBef>
                <a:spcPts val="0"/>
              </a:spcBef>
            </a:pPr>
            <a:r>
              <a:rPr lang="en"/>
              <a:t>Multiple observers can subscribe for notifications</a:t>
            </a:r>
          </a:p>
          <a:p>
            <a:pPr indent="-228600" lvl="0" marL="457200" rtl="0">
              <a:spcBef>
                <a:spcPts val="0"/>
              </a:spcBef>
            </a:pPr>
            <a:r>
              <a:rPr lang="en"/>
              <a:t>Subject publishes the notifications</a:t>
            </a:r>
          </a:p>
          <a:p>
            <a:pPr indent="-228600" lvl="0" marL="457200" rtl="0">
              <a:spcBef>
                <a:spcPts val="0"/>
              </a:spcBef>
            </a:pPr>
            <a:r>
              <a:rPr lang="en"/>
              <a:t>Optional: Subject passes state information</a:t>
            </a:r>
          </a:p>
          <a:p>
            <a:pPr indent="-228600" lvl="0" marL="457200" rtl="0">
              <a:spcBef>
                <a:spcPts val="0"/>
              </a:spcBef>
            </a:pPr>
            <a:r>
              <a:rPr lang="en"/>
              <a:t>Optional: Observers call subject and get data</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6" name="Shape 106"/>
        <p:cNvGrpSpPr/>
        <p:nvPr/>
      </p:nvGrpSpPr>
      <p:grpSpPr>
        <a:xfrm>
          <a:off x="0" y="0"/>
          <a:ext cx="0" cy="0"/>
          <a:chOff x="0" y="0"/>
          <a:chExt cx="0" cy="0"/>
        </a:xfrm>
      </p:grpSpPr>
      <p:sp>
        <p:nvSpPr>
          <p:cNvPr id="107" name="Shape 107"/>
          <p:cNvSpPr txBox="1"/>
          <p:nvPr>
            <p:ph type="title"/>
          </p:nvPr>
        </p:nvSpPr>
        <p:spPr>
          <a:xfrm>
            <a:off x="311700" y="445025"/>
            <a:ext cx="8520599" cy="572699"/>
          </a:xfrm>
          <a:prstGeom prst="rect">
            <a:avLst/>
          </a:prstGeom>
        </p:spPr>
        <p:txBody>
          <a:bodyPr anchorCtr="0" anchor="t" bIns="91425" lIns="91425" rIns="91425" tIns="91425">
            <a:noAutofit/>
          </a:bodyPr>
          <a:lstStyle/>
          <a:p>
            <a:pPr lvl="0">
              <a:spcBef>
                <a:spcPts val="0"/>
              </a:spcBef>
              <a:buNone/>
            </a:pPr>
            <a:r>
              <a:rPr lang="en"/>
              <a:t>Pros vs. Cons</a:t>
            </a:r>
          </a:p>
        </p:txBody>
      </p:sp>
      <p:sp>
        <p:nvSpPr>
          <p:cNvPr id="108" name="Shape 108"/>
          <p:cNvSpPr txBox="1"/>
          <p:nvPr>
            <p:ph idx="1" type="body"/>
          </p:nvPr>
        </p:nvSpPr>
        <p:spPr>
          <a:xfrm>
            <a:off x="311700" y="1152475"/>
            <a:ext cx="8520599" cy="3416400"/>
          </a:xfrm>
          <a:prstGeom prst="rect">
            <a:avLst/>
          </a:prstGeom>
        </p:spPr>
        <p:txBody>
          <a:bodyPr anchorCtr="0" anchor="t" bIns="91425" lIns="91425" rIns="91425" tIns="91425">
            <a:noAutofit/>
          </a:bodyPr>
          <a:lstStyle/>
          <a:p>
            <a:pPr indent="-228600" lvl="0" marL="457200" rtl="0">
              <a:spcBef>
                <a:spcPts val="0"/>
              </a:spcBef>
            </a:pPr>
            <a:r>
              <a:rPr lang="en"/>
              <a:t>Pros</a:t>
            </a:r>
          </a:p>
          <a:p>
            <a:pPr indent="-228600" lvl="1" marL="914400" rtl="0">
              <a:spcBef>
                <a:spcPts val="0"/>
              </a:spcBef>
            </a:pPr>
            <a:r>
              <a:rPr lang="en"/>
              <a:t>Requires deeper thinking about relationship between components</a:t>
            </a:r>
          </a:p>
          <a:p>
            <a:pPr indent="-228600" lvl="1" marL="914400" rtl="0">
              <a:spcBef>
                <a:spcPts val="0"/>
              </a:spcBef>
            </a:pPr>
            <a:r>
              <a:rPr lang="en"/>
              <a:t>Helps pinpoint dependencies</a:t>
            </a:r>
          </a:p>
          <a:p>
            <a:pPr indent="-228600" lvl="1" marL="914400" rtl="0">
              <a:spcBef>
                <a:spcPts val="0"/>
              </a:spcBef>
            </a:pPr>
            <a:r>
              <a:rPr lang="en"/>
              <a:t>Good at decoupling objects</a:t>
            </a:r>
          </a:p>
          <a:p>
            <a:pPr indent="-228600" lvl="1" marL="914400" rtl="0">
              <a:spcBef>
                <a:spcPts val="0"/>
              </a:spcBef>
            </a:pPr>
            <a:r>
              <a:rPr lang="en"/>
              <a:t>Reuse subjects without reusing observers, vice versa</a:t>
            </a:r>
          </a:p>
          <a:p>
            <a:pPr indent="-228600" lvl="0" marL="457200" rtl="0">
              <a:spcBef>
                <a:spcPts val="0"/>
              </a:spcBef>
            </a:pPr>
            <a:r>
              <a:rPr lang="en"/>
              <a:t>Cons</a:t>
            </a:r>
          </a:p>
          <a:p>
            <a:pPr indent="-228600" lvl="1" marL="914400" rtl="0">
              <a:spcBef>
                <a:spcPts val="0"/>
              </a:spcBef>
            </a:pPr>
            <a:r>
              <a:rPr lang="en"/>
              <a:t>Checking application integrity can become difficult</a:t>
            </a:r>
          </a:p>
          <a:p>
            <a:pPr indent="-228600" lvl="1" marL="914400" rtl="0">
              <a:spcBef>
                <a:spcPts val="0"/>
              </a:spcBef>
            </a:pPr>
            <a:r>
              <a:rPr lang="en"/>
              <a:t>Switching subscriber from one publisher to another is costly</a:t>
            </a:r>
          </a:p>
          <a:p>
            <a:pPr indent="-228600" lvl="1" marL="914400" rtl="0">
              <a:spcBef>
                <a:spcPts val="0"/>
              </a:spcBef>
            </a:pPr>
            <a:r>
              <a:rPr lang="en"/>
              <a:t>Can cause memory leaks</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