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65" r:id="rId4"/>
    <p:sldId id="276" r:id="rId5"/>
    <p:sldId id="277" r:id="rId6"/>
    <p:sldId id="272" r:id="rId7"/>
    <p:sldId id="278" r:id="rId8"/>
    <p:sldId id="279" r:id="rId9"/>
    <p:sldId id="27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60"/>
  </p:normalViewPr>
  <p:slideViewPr>
    <p:cSldViewPr>
      <p:cViewPr varScale="1">
        <p:scale>
          <a:sx n="59" d="100"/>
          <a:sy n="59" d="100"/>
        </p:scale>
        <p:origin x="-120" y="-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B48F5-BACC-47D6-A0F7-82FBF9C6BC85}" type="datetimeFigureOut">
              <a:rPr lang="en-US"/>
              <a:t>10/28/15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ACAF8E-318A-4EFE-8633-D9E72ABCE0E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06559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1CD00-5424-4675-AB18-2C419B060449}" type="datetimeFigureOut">
              <a:rPr lang="en-US"/>
              <a:t>10/28/15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E2CF44-2B13-41B4-A334-1CDF534EEBB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5385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gray">
          <a:xfrm>
            <a:off x="0" y="2825016"/>
            <a:ext cx="12188952" cy="3180930"/>
          </a:xfrm>
          <a:prstGeom prst="rect">
            <a:avLst/>
          </a:prstGeom>
          <a:solidFill>
            <a:schemeClr val="bg1">
              <a:lumMod val="85000"/>
              <a:lumOff val="15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 bwMode="black">
          <a:xfrm>
            <a:off x="0" y="3075709"/>
            <a:ext cx="12188952" cy="26392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1066800" y="3165763"/>
            <a:ext cx="10058400" cy="1711037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white">
          <a:xfrm>
            <a:off x="1066800" y="4953000"/>
            <a:ext cx="10058400" cy="6858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accent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10/28/15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57199"/>
            <a:ext cx="1943100" cy="56388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457199"/>
            <a:ext cx="7048500" cy="56388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10/28/15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10/28/15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828800"/>
            <a:ext cx="9144000" cy="2743200"/>
          </a:xfrm>
        </p:spPr>
        <p:txBody>
          <a:bodyPr anchor="b">
            <a:normAutofit/>
          </a:bodyPr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4589463"/>
            <a:ext cx="9144000" cy="1506537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677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4343400" cy="42703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825625"/>
            <a:ext cx="4343400" cy="42703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10/28/15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7048" y="1828800"/>
            <a:ext cx="4343400" cy="6858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7048" y="2514600"/>
            <a:ext cx="4343400" cy="35814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7648" y="1828800"/>
            <a:ext cx="4343400" cy="6858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7648" y="2514600"/>
            <a:ext cx="4343400" cy="35814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10/28/15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10/28/15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10/28/15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2587" y="1600200"/>
            <a:ext cx="3122613" cy="182880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412" y="762000"/>
            <a:ext cx="6400800" cy="5334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1039" y="3429000"/>
            <a:ext cx="3124161" cy="18288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10/28/15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blackWhite">
          <a:xfrm>
            <a:off x="644091" y="640080"/>
            <a:ext cx="6675120" cy="5577840"/>
          </a:xfrm>
          <a:prstGeom prst="rect">
            <a:avLst/>
          </a:prstGeom>
          <a:solidFill>
            <a:srgbClr val="000000"/>
          </a:solidFill>
          <a:ln w="1016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97952" y="1600200"/>
            <a:ext cx="3127248" cy="182880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81251" y="777240"/>
            <a:ext cx="6400800" cy="530352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97952" y="3429000"/>
            <a:ext cx="3127248" cy="18288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10/28/15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249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4572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8288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62700"/>
            <a:ext cx="990600" cy="2571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fld id="{37CC0096-1860-4642-9CD2-0079EA5E7CD1}" type="datetimeFigureOut">
              <a:rPr lang="en-US"/>
              <a:pPr/>
              <a:t>10/28/15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00" y="6362700"/>
            <a:ext cx="6881553" cy="2571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9800" y="6362700"/>
            <a:ext cx="838200" cy="2571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fld id="{E31375A4-56A4-47D6-9801-1991572033F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15087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3172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6060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en.wikibooks.org/wiki/Computer_Science_Design_Patterns/Memento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hyperlink" Target="https://en.wikibooks.org/wiki/Computer_Science_Design_Patterns/Mement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Memento Design Pattern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Lee Lisle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2453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would we use Memento?</a:t>
            </a:r>
            <a:endParaRPr dirty="0"/>
          </a:p>
          <a:p>
            <a:r>
              <a:rPr lang="en-US" dirty="0" smtClean="0"/>
              <a:t>Examples of Memento</a:t>
            </a:r>
            <a:endParaRPr dirty="0"/>
          </a:p>
          <a:p>
            <a:r>
              <a:rPr lang="en-US" dirty="0" smtClean="0"/>
              <a:t>How to implement Memento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42826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Memento?</a:t>
            </a:r>
            <a:endParaRPr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Undo</a:t>
            </a:r>
            <a:endParaRPr dirty="0"/>
          </a:p>
          <a:p>
            <a:r>
              <a:rPr lang="en-US" dirty="0" err="1" smtClean="0"/>
              <a:t>Checkpointing</a:t>
            </a:r>
            <a:endParaRPr dirty="0"/>
          </a:p>
          <a:p>
            <a:r>
              <a:rPr lang="en-US" dirty="0" smtClean="0"/>
              <a:t>Saving a program’s state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62370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Rectangles</a:t>
            </a:r>
          </a:p>
          <a:p>
            <a:pPr lvl="1"/>
            <a:r>
              <a:rPr lang="en-US" dirty="0" smtClean="0"/>
              <a:t>See Design Patterns book, </a:t>
            </a:r>
            <a:r>
              <a:rPr lang="en-US" smtClean="0"/>
              <a:t>Memento section</a:t>
            </a:r>
            <a:endParaRPr dirty="0"/>
          </a:p>
          <a:p>
            <a:pPr lvl="1"/>
            <a:r>
              <a:rPr lang="en-US" dirty="0" smtClean="0"/>
              <a:t>Not a direct example</a:t>
            </a:r>
          </a:p>
          <a:p>
            <a:pPr lvl="1"/>
            <a:r>
              <a:rPr lang="en-US" dirty="0" smtClean="0"/>
              <a:t>Re-use of a method doesn’t guarantee the same </a:t>
            </a:r>
            <a:r>
              <a:rPr lang="en-US" dirty="0" smtClean="0"/>
              <a:t>result</a:t>
            </a:r>
          </a:p>
        </p:txBody>
      </p:sp>
    </p:spTree>
    <p:extLst>
      <p:ext uri="{BB962C8B-B14F-4D97-AF65-F5344CB8AC3E}">
        <p14:creationId xmlns:p14="http://schemas.microsoft.com/office/powerpoint/2010/main" val="321967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Mementos in Games</a:t>
            </a:r>
            <a:endParaRPr dirty="0"/>
          </a:p>
        </p:txBody>
      </p:sp>
      <p:pic>
        <p:nvPicPr>
          <p:cNvPr id="2050" name="Picture 2" descr="http://www.mobygames.com/images/shots/l/80726-halo-combat-evolved-windows-screenshot-checkpoint-save-locatio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828800"/>
            <a:ext cx="5892800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98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use Memento</a:t>
            </a:r>
            <a:endParaRPr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“actors” in a Memento</a:t>
            </a:r>
          </a:p>
          <a:p>
            <a:pPr lvl="1"/>
            <a:r>
              <a:rPr lang="en-US" dirty="0" smtClean="0"/>
              <a:t>The Memento Object</a:t>
            </a:r>
          </a:p>
          <a:p>
            <a:pPr lvl="1"/>
            <a:r>
              <a:rPr lang="en-US" dirty="0" smtClean="0"/>
              <a:t>The originator</a:t>
            </a:r>
          </a:p>
          <a:p>
            <a:pPr lvl="1"/>
            <a:r>
              <a:rPr lang="en-US" dirty="0" smtClean="0"/>
              <a:t>The caretaker</a:t>
            </a:r>
            <a:endParaRPr dirty="0"/>
          </a:p>
          <a:p>
            <a:r>
              <a:rPr lang="en-US" dirty="0" smtClean="0"/>
              <a:t>Ideally the Memento is not stored by the Originator</a:t>
            </a:r>
          </a:p>
          <a:p>
            <a:pPr lvl="1"/>
            <a:r>
              <a:rPr lang="en-US" dirty="0" smtClean="0"/>
              <a:t>Enables “saving”</a:t>
            </a:r>
            <a:endParaRPr dirty="0"/>
          </a:p>
          <a:p>
            <a:r>
              <a:rPr lang="en-US" dirty="0" smtClean="0"/>
              <a:t>The Caretaker keeps the object but doesn’t read it</a:t>
            </a:r>
          </a:p>
          <a:p>
            <a:pPr lvl="1"/>
            <a:r>
              <a:rPr lang="en-US" dirty="0" smtClean="0"/>
              <a:t>Wide versus Narrow Interfaces (friend descriptor in C++)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11075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Example – </a:t>
            </a:r>
            <a:r>
              <a:rPr lang="en-US" dirty="0" err="1" smtClean="0"/>
              <a:t>Wikibook</a:t>
            </a:r>
            <a:r>
              <a:rPr lang="en-US" dirty="0" smtClean="0"/>
              <a:t> Computer Science Design Patterns</a:t>
            </a:r>
            <a:endParaRPr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en.wikibooks.org/wiki/Computer_Science_Design_Patterns/Memento</a:t>
            </a:r>
            <a:endParaRPr lang="en-US" dirty="0" smtClean="0"/>
          </a:p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87750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Memento Design Pattern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Why?</a:t>
            </a:r>
          </a:p>
          <a:p>
            <a:pPr lvl="1"/>
            <a:r>
              <a:rPr lang="en-US" dirty="0" smtClean="0"/>
              <a:t>Memory</a:t>
            </a:r>
          </a:p>
          <a:p>
            <a:r>
              <a:rPr lang="en-US" dirty="0" smtClean="0"/>
              <a:t>What?</a:t>
            </a:r>
          </a:p>
          <a:p>
            <a:pPr lvl="1"/>
            <a:r>
              <a:rPr lang="en-US" dirty="0" smtClean="0"/>
              <a:t>Timing for solvers</a:t>
            </a:r>
          </a:p>
          <a:p>
            <a:pPr lvl="1"/>
            <a:r>
              <a:rPr lang="en-US" dirty="0" smtClean="0"/>
              <a:t>Games</a:t>
            </a:r>
          </a:p>
          <a:p>
            <a:r>
              <a:rPr lang="en-US" dirty="0" smtClean="0"/>
              <a:t>How?</a:t>
            </a:r>
          </a:p>
          <a:p>
            <a:pPr lvl="1"/>
            <a:r>
              <a:rPr lang="en-US" dirty="0" smtClean="0"/>
              <a:t>Caretaker</a:t>
            </a:r>
            <a:r>
              <a:rPr lang="en-US" smtClean="0"/>
              <a:t>, Originator, </a:t>
            </a:r>
            <a:r>
              <a:rPr lang="en-US" dirty="0" smtClean="0"/>
              <a:t>Memento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1039" y="3429000"/>
            <a:ext cx="3886161" cy="2362200"/>
          </a:xfrm>
        </p:spPr>
        <p:txBody>
          <a:bodyPr>
            <a:normAutofit/>
          </a:bodyPr>
          <a:lstStyle/>
          <a:p>
            <a:r>
              <a:rPr lang="en-US" dirty="0" smtClean="0"/>
              <a:t>Works Cited</a:t>
            </a:r>
          </a:p>
          <a:p>
            <a:endParaRPr lang="en-US" dirty="0"/>
          </a:p>
          <a:p>
            <a:r>
              <a:rPr lang="en-US" dirty="0" smtClean="0"/>
              <a:t>Gamma, Erich.  </a:t>
            </a:r>
            <a:r>
              <a:rPr lang="en-US" u="sng" dirty="0" smtClean="0"/>
              <a:t>Design Patterns: Elements of Reusable Object Oriented Software.  </a:t>
            </a:r>
            <a:r>
              <a:rPr lang="en-US" dirty="0" smtClean="0"/>
              <a:t>Addison-Wesley Professional.  1995.</a:t>
            </a:r>
          </a:p>
          <a:p>
            <a:endParaRPr lang="en-US" dirty="0"/>
          </a:p>
          <a:p>
            <a:r>
              <a:rPr lang="en-US" dirty="0"/>
              <a:t>Memento. </a:t>
            </a:r>
            <a:r>
              <a:rPr lang="en-US" dirty="0">
                <a:hlinkClick r:id="rId2"/>
              </a:rPr>
              <a:t>https://en.wikibooks.org/wiki/Computer_Science_Design_Patterns/</a:t>
            </a:r>
            <a:r>
              <a:rPr lang="en-US" dirty="0" smtClean="0">
                <a:hlinkClick r:id="rId2"/>
              </a:rPr>
              <a:t>Memento</a:t>
            </a:r>
            <a:r>
              <a:rPr lang="en-US" dirty="0" smtClean="0"/>
              <a:t>.  January 2014.  October 2015.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32560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ch Computer 16x9">
  <a:themeElements>
    <a:clrScheme name="TechComputer">
      <a:dk1>
        <a:srgbClr val="000000"/>
      </a:dk1>
      <a:lt1>
        <a:sysClr val="window" lastClr="FFFFFF"/>
      </a:lt1>
      <a:dk2>
        <a:srgbClr val="4D4D4D"/>
      </a:dk2>
      <a:lt2>
        <a:srgbClr val="DDDDDD"/>
      </a:lt2>
      <a:accent1>
        <a:srgbClr val="92D050"/>
      </a:accent1>
      <a:accent2>
        <a:srgbClr val="F7C331"/>
      </a:accent2>
      <a:accent3>
        <a:srgbClr val="47B8C7"/>
      </a:accent3>
      <a:accent4>
        <a:srgbClr val="B074BA"/>
      </a:accent4>
      <a:accent5>
        <a:srgbClr val="F34D47"/>
      </a:accent5>
      <a:accent6>
        <a:srgbClr val="FA8F30"/>
      </a:accent6>
      <a:hlink>
        <a:srgbClr val="47B8C7"/>
      </a:hlink>
      <a:folHlink>
        <a:srgbClr val="969696"/>
      </a:folHlink>
    </a:clrScheme>
    <a:fontScheme name="Consolas-Candara">
      <a:majorFont>
        <a:latin typeface="Consolas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15_4109default" id="{E728D685-11FC-4812-BA85-57AC6F9C9F40}" vid="{BC4E008B-95FF-4815-904E-143A8EDFC1D4}"/>
    </a:ext>
  </a:extLst>
</a:theme>
</file>

<file path=ppt/theme/theme2.xml><?xml version="1.0" encoding="utf-8"?>
<a:theme xmlns:a="http://schemas.openxmlformats.org/drawingml/2006/main" name="Office Theme">
  <a:themeElements>
    <a:clrScheme name="TechComputer">
      <a:dk1>
        <a:srgbClr val="000000"/>
      </a:dk1>
      <a:lt1>
        <a:sysClr val="window" lastClr="FFFFFF"/>
      </a:lt1>
      <a:dk2>
        <a:srgbClr val="4D4D4D"/>
      </a:dk2>
      <a:lt2>
        <a:srgbClr val="DDDDDD"/>
      </a:lt2>
      <a:accent1>
        <a:srgbClr val="92D050"/>
      </a:accent1>
      <a:accent2>
        <a:srgbClr val="F7C331"/>
      </a:accent2>
      <a:accent3>
        <a:srgbClr val="47B8C7"/>
      </a:accent3>
      <a:accent4>
        <a:srgbClr val="B074BA"/>
      </a:accent4>
      <a:accent5>
        <a:srgbClr val="F34D47"/>
      </a:accent5>
      <a:accent6>
        <a:srgbClr val="FA8F30"/>
      </a:accent6>
      <a:hlink>
        <a:srgbClr val="47B8C7"/>
      </a:hlink>
      <a:folHlink>
        <a:srgbClr val="969696"/>
      </a:folHlink>
    </a:clrScheme>
    <a:fontScheme name="Consolas-Candara">
      <a:majorFont>
        <a:latin typeface="Consolas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TechComputer">
      <a:dk1>
        <a:srgbClr val="000000"/>
      </a:dk1>
      <a:lt1>
        <a:sysClr val="window" lastClr="FFFFFF"/>
      </a:lt1>
      <a:dk2>
        <a:srgbClr val="4D4D4D"/>
      </a:dk2>
      <a:lt2>
        <a:srgbClr val="DDDDDD"/>
      </a:lt2>
      <a:accent1>
        <a:srgbClr val="92D050"/>
      </a:accent1>
      <a:accent2>
        <a:srgbClr val="F7C331"/>
      </a:accent2>
      <a:accent3>
        <a:srgbClr val="47B8C7"/>
      </a:accent3>
      <a:accent4>
        <a:srgbClr val="B074BA"/>
      </a:accent4>
      <a:accent5>
        <a:srgbClr val="F34D47"/>
      </a:accent5>
      <a:accent6>
        <a:srgbClr val="FA8F30"/>
      </a:accent6>
      <a:hlink>
        <a:srgbClr val="47B8C7"/>
      </a:hlink>
      <a:folHlink>
        <a:srgbClr val="969696"/>
      </a:folHlink>
    </a:clrScheme>
    <a:fontScheme name="Consolas-Candara">
      <a:majorFont>
        <a:latin typeface="Consolas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46CFF6F-D9AA-4BC0-911A-0A135677191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technology circuit board design presentation (widescreen)</Template>
  <TotalTime>0</TotalTime>
  <Words>188</Words>
  <Application>Microsoft Macintosh PowerPoint</Application>
  <PresentationFormat>Custom</PresentationFormat>
  <Paragraphs>40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Tech Computer 16x9</vt:lpstr>
      <vt:lpstr>Memento Design Pattern</vt:lpstr>
      <vt:lpstr>Overview</vt:lpstr>
      <vt:lpstr>Why Memento?</vt:lpstr>
      <vt:lpstr>Examples</vt:lpstr>
      <vt:lpstr>Mementos in Games</vt:lpstr>
      <vt:lpstr>How to use Memento</vt:lpstr>
      <vt:lpstr>Java Example – Wikibook Computer Science Design Patterns</vt:lpstr>
      <vt:lpstr>Memento Design Pattern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2015-10-21T15:54:03Z</dcterms:created>
  <dcterms:modified xsi:type="dcterms:W3CDTF">2015-10-28T19:57:23Z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TC029010269991</vt:lpwstr>
  </property>
</Properties>
</file>