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58" r:id="rId2"/>
    <p:sldId id="259" r:id="rId3"/>
    <p:sldId id="279" r:id="rId4"/>
    <p:sldId id="280" r:id="rId5"/>
    <p:sldId id="281" r:id="rId6"/>
    <p:sldId id="278" r:id="rId7"/>
    <p:sldId id="260" r:id="rId8"/>
    <p:sldId id="275" r:id="rId9"/>
    <p:sldId id="261" r:id="rId10"/>
    <p:sldId id="262" r:id="rId11"/>
    <p:sldId id="265" r:id="rId12"/>
    <p:sldId id="266" r:id="rId13"/>
    <p:sldId id="263" r:id="rId14"/>
    <p:sldId id="264" r:id="rId15"/>
    <p:sldId id="267" r:id="rId16"/>
    <p:sldId id="277" r:id="rId17"/>
    <p:sldId id="270" r:id="rId18"/>
    <p:sldId id="271" r:id="rId19"/>
    <p:sldId id="272" r:id="rId20"/>
    <p:sldId id="273" r:id="rId21"/>
    <p:sldId id="276" r:id="rId22"/>
  </p:sldIdLst>
  <p:sldSz cx="9144000" cy="6858000" type="overhead"/>
  <p:notesSz cx="7300913" cy="95869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2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EAD"/>
    <a:srgbClr val="DCB488"/>
    <a:srgbClr val="BE9F88"/>
    <a:srgbClr val="A67B5B"/>
    <a:srgbClr val="FF6600"/>
    <a:srgbClr val="660000"/>
    <a:srgbClr val="FF9900"/>
    <a:srgbClr val="FF3300"/>
    <a:srgbClr val="990033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73" autoAdjust="0"/>
    <p:restoredTop sz="86415" autoAdjust="0"/>
  </p:normalViewPr>
  <p:slideViewPr>
    <p:cSldViewPr>
      <p:cViewPr varScale="1">
        <p:scale>
          <a:sx n="109" d="100"/>
          <a:sy n="109" d="100"/>
        </p:scale>
        <p:origin x="13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766" y="1806"/>
      </p:cViewPr>
      <p:guideLst>
        <p:guide orient="horz" pos="3019"/>
        <p:guide pos="229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dirty="0"/>
              <a:t>CS </a:t>
            </a:r>
            <a:r>
              <a:rPr lang="en-US" dirty="0" smtClean="0"/>
              <a:t>2506 Computer Organization </a:t>
            </a:r>
            <a:r>
              <a:rPr lang="en-US" dirty="0"/>
              <a:t>II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9563" y="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590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dirty="0"/>
              <a:t>©William D </a:t>
            </a:r>
            <a:r>
              <a:rPr lang="en-US" dirty="0" err="1"/>
              <a:t>McQuain</a:t>
            </a:r>
            <a:r>
              <a:rPr lang="en-US" dirty="0"/>
              <a:t>, </a:t>
            </a:r>
            <a:r>
              <a:rPr lang="en-US" dirty="0" smtClean="0"/>
              <a:t>2005-2013</a:t>
            </a:r>
            <a:endParaRPr lang="en-US" dirty="0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9563" y="910590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96C3555D-38F1-48A8-8568-AE0A5D525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639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08363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013" y="733425"/>
            <a:ext cx="4252912" cy="817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/>
            </a:lvl1pPr>
          </a:lstStyle>
          <a:p>
            <a:pPr>
              <a:defRPr/>
            </a:pPr>
            <a:fld id="{CC601ADF-F574-4979-90F4-25E8382C08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4175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764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4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5709 w 5269"/>
                <a:gd name="T1" fmla="*/ 0 h 2977"/>
                <a:gd name="T2" fmla="*/ 0 w 5269"/>
                <a:gd name="T3" fmla="*/ 0 h 2977"/>
                <a:gd name="T4" fmla="*/ 0 w 5269"/>
                <a:gd name="T5" fmla="*/ 5691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5709 w 5269"/>
                <a:gd name="T1" fmla="*/ 0 h 2977"/>
                <a:gd name="T2" fmla="*/ 5709 w 5269"/>
                <a:gd name="T3" fmla="*/ 5691 h 2977"/>
                <a:gd name="T4" fmla="*/ 0 w 5269"/>
                <a:gd name="T5" fmla="*/ 5691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06375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0"/>
            <a:r>
              <a:rPr lang="en-US" altLang="en-US" dirty="0" smtClean="0"/>
              <a:t>Second Level</a:t>
            </a:r>
          </a:p>
          <a:p>
            <a:pPr lvl="0"/>
            <a:r>
              <a:rPr lang="en-US" altLang="en-US" dirty="0" smtClean="0"/>
              <a:t>Third Level</a:t>
            </a:r>
          </a:p>
          <a:p>
            <a:pPr lvl="0"/>
            <a:r>
              <a:rPr lang="en-US" altLang="en-US" dirty="0" smtClean="0"/>
              <a:t>Fourth Level</a:t>
            </a:r>
          </a:p>
          <a:p>
            <a:pPr lvl="0"/>
            <a:r>
              <a:rPr lang="en-US" altLang="en-US" dirty="0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38 w 193"/>
                <a:gd name="T1" fmla="*/ 0 h 721"/>
                <a:gd name="T2" fmla="*/ 0 w 193"/>
                <a:gd name="T3" fmla="*/ 0 h 721"/>
                <a:gd name="T4" fmla="*/ 0 w 193"/>
                <a:gd name="T5" fmla="*/ 16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38 w 193"/>
                <a:gd name="T1" fmla="*/ 0 h 721"/>
                <a:gd name="T2" fmla="*/ 138 w 193"/>
                <a:gd name="T3" fmla="*/ 16 h 721"/>
                <a:gd name="T4" fmla="*/ 0 w 193"/>
                <a:gd name="T5" fmla="*/ 16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8 w 193"/>
                <a:gd name="T1" fmla="*/ 0 h 721"/>
                <a:gd name="T2" fmla="*/ 0 w 193"/>
                <a:gd name="T3" fmla="*/ 0 h 721"/>
                <a:gd name="T4" fmla="*/ 0 w 193"/>
                <a:gd name="T5" fmla="*/ 97464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8 w 193"/>
                <a:gd name="T1" fmla="*/ 0 h 721"/>
                <a:gd name="T2" fmla="*/ 8 w 193"/>
                <a:gd name="T3" fmla="*/ 97464 h 721"/>
                <a:gd name="T4" fmla="*/ 0 w 193"/>
                <a:gd name="T5" fmla="*/ 97464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7265634" y="179303"/>
            <a:ext cx="1327286" cy="369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dirty="0" smtClean="0">
                <a:latin typeface="Helvetica" pitchFamily="34" charset="0"/>
              </a:rPr>
              <a:t>GNU Make</a:t>
            </a:r>
            <a:endParaRPr lang="en-US" altLang="en-US" sz="1800" b="1" dirty="0">
              <a:latin typeface="Helvetica" pitchFamily="34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186113" y="6497638"/>
            <a:ext cx="2697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600" b="1" dirty="0">
                <a:solidFill>
                  <a:srgbClr val="660000"/>
                </a:solidFill>
                <a:latin typeface="Arial" charset="0"/>
              </a:rPr>
              <a:t> Computer Organization II</a:t>
            </a: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591550" y="15240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365C2BC0-0440-482F-B2D7-C2141C02E2B6}" type="slidenum">
              <a:rPr lang="en-US" sz="20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2000" dirty="0" smtClean="0">
              <a:latin typeface="Arial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6781800" y="6553200"/>
            <a:ext cx="2286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2013-2020 WD 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What is </a:t>
            </a:r>
            <a:r>
              <a:rPr lang="en-US" sz="2400" dirty="0" smtClean="0">
                <a:solidFill>
                  <a:schemeClr val="tx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24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?</a:t>
            </a:r>
            <a:r>
              <a:rPr lang="en-US" altLang="en-US" dirty="0" smtClean="0"/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685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1800" dirty="0" smtClean="0"/>
              <a:t> is a system utility for managing the build process (compilation/linking/</a:t>
            </a:r>
            <a:r>
              <a:rPr lang="en-US" sz="1800" dirty="0" err="1" smtClean="0"/>
              <a:t>etc</a:t>
            </a:r>
            <a:r>
              <a:rPr lang="en-US" sz="1800" dirty="0" smtClean="0"/>
              <a:t>).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07068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There are various versions of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1800" dirty="0" smtClean="0"/>
              <a:t>; these notes discuss the GNU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1800" dirty="0" smtClean="0"/>
              <a:t> utility included on Linux systems.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2096869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As the GNU Make manual* says: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2590800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The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1600" dirty="0" smtClean="0"/>
              <a:t> utility automatically determines which pieces of a large program need to be recompiled, and issues commands to recompile them.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505200" y="6169223"/>
            <a:ext cx="54117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*http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://www.gnu.org/software/make/manual/make.pdf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" y="3505200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Using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1800" dirty="0" smtClean="0"/>
              <a:t> yields a number of benefits, including:</a:t>
            </a:r>
          </a:p>
          <a:p>
            <a:endParaRPr lang="en-US" sz="1800" dirty="0" smtClean="0"/>
          </a:p>
          <a:p>
            <a:pPr marL="461963" indent="-461963">
              <a:tabLst>
                <a:tab pos="227013" algn="l"/>
              </a:tabLst>
            </a:pPr>
            <a:r>
              <a:rPr lang="en-US" sz="1800" dirty="0"/>
              <a:t>	</a:t>
            </a:r>
            <a:r>
              <a:rPr lang="en-US" sz="1800" dirty="0" smtClean="0"/>
              <a:t>-	faster builds for large systems, since only modules that must be recompiled will be</a:t>
            </a:r>
          </a:p>
          <a:p>
            <a:pPr marL="461963" indent="-461963">
              <a:tabLst>
                <a:tab pos="227013" algn="l"/>
              </a:tabLst>
            </a:pPr>
            <a:r>
              <a:rPr lang="en-US" sz="1800" dirty="0"/>
              <a:t>	</a:t>
            </a:r>
            <a:r>
              <a:rPr lang="en-US" sz="1800" dirty="0" smtClean="0"/>
              <a:t>-	the ability to provide a simple way to distribute build instructions for a project</a:t>
            </a:r>
          </a:p>
          <a:p>
            <a:pPr marL="461963" indent="-461963">
              <a:tabLst>
                <a:tab pos="227013" algn="l"/>
              </a:tabLst>
            </a:pPr>
            <a:r>
              <a:rPr lang="en-US" sz="1800" dirty="0"/>
              <a:t>	</a:t>
            </a:r>
            <a:r>
              <a:rPr lang="en-US" sz="1800" dirty="0" smtClean="0"/>
              <a:t>-	the ability to provide automated cleanup instructions</a:t>
            </a: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Simple Rule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97468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Here is a simple rule for compiling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Polynomial.c</a:t>
            </a:r>
            <a:r>
              <a:rPr lang="en-US" sz="1800" dirty="0" smtClean="0"/>
              <a:t> (and so producing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Polynomial.o</a:t>
            </a:r>
            <a:r>
              <a:rPr lang="en-US" sz="1800" dirty="0" smtClean="0"/>
              <a:t>):</a:t>
            </a:r>
          </a:p>
        </p:txBody>
      </p:sp>
      <p:sp>
        <p:nvSpPr>
          <p:cNvPr id="5" name="Rectangle 4"/>
          <p:cNvSpPr/>
          <p:nvPr/>
        </p:nvSpPr>
        <p:spPr>
          <a:xfrm>
            <a:off x="1866900" y="2057400"/>
            <a:ext cx="4800600" cy="738664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Polynomial.o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Polynomial.c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Polynomial.h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=c99 –Wall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-c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Polynomial.c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1433027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target</a:t>
            </a:r>
            <a:endParaRPr lang="en-US" sz="18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1421359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prerequisites</a:t>
            </a:r>
            <a:endParaRPr lang="en-US" sz="18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1000" y="3016903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recipe</a:t>
            </a:r>
            <a:endParaRPr lang="en-US" sz="18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ight Brace 8"/>
          <p:cNvSpPr/>
          <p:nvPr/>
        </p:nvSpPr>
        <p:spPr bwMode="auto">
          <a:xfrm flipH="1">
            <a:off x="4267200" y="1398041"/>
            <a:ext cx="304800" cy="3124200"/>
          </a:xfrm>
          <a:prstGeom prst="rightBrace">
            <a:avLst>
              <a:gd name="adj1" fmla="val 8333"/>
              <a:gd name="adj2" fmla="val 48559"/>
            </a:avLst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ight Brace 9"/>
          <p:cNvSpPr/>
          <p:nvPr/>
        </p:nvSpPr>
        <p:spPr bwMode="auto">
          <a:xfrm flipH="1">
            <a:off x="2514600" y="1219200"/>
            <a:ext cx="304800" cy="1335828"/>
          </a:xfrm>
          <a:prstGeom prst="rightBrace">
            <a:avLst>
              <a:gd name="adj1" fmla="val 8333"/>
              <a:gd name="adj2" fmla="val 48559"/>
            </a:avLst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62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ight Brace 12"/>
          <p:cNvSpPr/>
          <p:nvPr/>
        </p:nvSpPr>
        <p:spPr bwMode="auto">
          <a:xfrm flipH="1">
            <a:off x="4674160" y="573828"/>
            <a:ext cx="304800" cy="2626572"/>
          </a:xfrm>
          <a:prstGeom prst="rightBrace">
            <a:avLst>
              <a:gd name="adj1" fmla="val 8333"/>
              <a:gd name="adj2" fmla="val 48559"/>
            </a:avLst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62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3953470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So, if we invoke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1800" dirty="0" smtClean="0"/>
              <a:t> on this rule,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1800" dirty="0" smtClean="0"/>
              <a:t> will execute the command:</a:t>
            </a:r>
          </a:p>
          <a:p>
            <a:endParaRPr lang="en-US" sz="1800" dirty="0"/>
          </a:p>
          <a:p>
            <a:pPr algn="ctr"/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–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=c99 –Wall -c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Polynomial.c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which will (ideally) result in the creation of the object file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Polynomial.o</a:t>
            </a: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.</a:t>
            </a:r>
            <a:endParaRPr lang="en-US" sz="1800" dirty="0" smtClean="0">
              <a:latin typeface="+mn-lt"/>
            </a:endParaRPr>
          </a:p>
        </p:txBody>
      </p:sp>
      <p:sp>
        <p:nvSpPr>
          <p:cNvPr id="15" name="Right Brace 14"/>
          <p:cNvSpPr/>
          <p:nvPr/>
        </p:nvSpPr>
        <p:spPr bwMode="auto">
          <a:xfrm flipH="1">
            <a:off x="2209800" y="2503717"/>
            <a:ext cx="304800" cy="914400"/>
          </a:xfrm>
          <a:prstGeom prst="rightBrace">
            <a:avLst>
              <a:gd name="adj1" fmla="val 8333"/>
              <a:gd name="adj2" fmla="val 48559"/>
            </a:avLst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04224" y="3020007"/>
            <a:ext cx="87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tab!!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50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More Complex Rule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97468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Here is a simple rule for compiling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PolyTester.c</a:t>
            </a:r>
            <a:r>
              <a:rPr lang="en-US" sz="1800" dirty="0" smtClean="0"/>
              <a:t> (and so producing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PolyTester.o</a:t>
            </a:r>
            <a:r>
              <a:rPr lang="en-US" sz="1800" dirty="0" smtClean="0"/>
              <a:t>):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1000" y="3806041"/>
            <a:ext cx="8534400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 smtClean="0"/>
              <a:t>Now, we have some issues:</a:t>
            </a:r>
          </a:p>
          <a:p>
            <a:pPr marL="457200" indent="-457200">
              <a:spcAft>
                <a:spcPts val="600"/>
              </a:spcAft>
              <a:tabLst>
                <a:tab pos="233363" algn="l"/>
              </a:tabLst>
            </a:pPr>
            <a:r>
              <a:rPr lang="en-US" sz="1800" dirty="0"/>
              <a:t>	</a:t>
            </a:r>
            <a:r>
              <a:rPr lang="en-US" sz="1800" dirty="0" smtClean="0"/>
              <a:t>-	This doesn’t save us any rebuilding… every C file that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PolyTester.o</a:t>
            </a:r>
            <a:r>
              <a:rPr lang="en-US" sz="1800" dirty="0" smtClean="0"/>
              <a:t> depends on will be recompiled every time we invoke the rule for that target.</a:t>
            </a:r>
          </a:p>
          <a:p>
            <a:pPr marL="457200" indent="-457200">
              <a:spcAft>
                <a:spcPts val="600"/>
              </a:spcAft>
              <a:tabLst>
                <a:tab pos="233363" algn="l"/>
              </a:tabLst>
            </a:pPr>
            <a:r>
              <a:rPr lang="en-US" sz="1800" dirty="0"/>
              <a:t>	</a:t>
            </a:r>
            <a:r>
              <a:rPr lang="en-US" sz="1800" dirty="0" smtClean="0"/>
              <a:t>-	There is a lot of redundancy in the statement of the rule… too much typing!</a:t>
            </a:r>
          </a:p>
          <a:p>
            <a:pPr marL="457200" indent="-457200">
              <a:spcAft>
                <a:spcPts val="600"/>
              </a:spcAft>
              <a:tabLst>
                <a:tab pos="233363" algn="l"/>
              </a:tabLst>
            </a:pPr>
            <a:r>
              <a:rPr lang="en-US" sz="1800" dirty="0"/>
              <a:t>	</a:t>
            </a:r>
            <a:r>
              <a:rPr lang="en-US" sz="1800" dirty="0" smtClean="0"/>
              <a:t>-</a:t>
            </a:r>
            <a:r>
              <a:rPr lang="en-US" sz="1800" dirty="0"/>
              <a:t>	</a:t>
            </a:r>
            <a:r>
              <a:rPr lang="en-US" sz="1800" dirty="0" smtClean="0"/>
              <a:t>What if we wanted to build for debugging?  We’d need to add something (for instance,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–ggdb3</a:t>
            </a:r>
            <a:r>
              <a:rPr lang="en-US" sz="1800" dirty="0" smtClean="0"/>
              <a:t>) to the recipe in every rule.  That’s inefficient.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905000"/>
            <a:ext cx="8458200" cy="584775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PolyTester.o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Polynomial.c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Polynomial.h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PolyTester.c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PolyTester.h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-c 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=c99 -Wall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PolyTester.c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Polynomial.c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07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Dependencies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97468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We can specify targets as prerequisites, as well as C source files: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1000" y="4007584"/>
            <a:ext cx="8534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800" dirty="0" smtClean="0"/>
              <a:t>Now, if we invoke make on the target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PolyTester.o</a:t>
            </a:r>
            <a:r>
              <a:rPr lang="en-US" sz="1800" dirty="0" smtClean="0"/>
              <a:t>:</a:t>
            </a:r>
          </a:p>
          <a:p>
            <a:pPr marL="457200" indent="-457200">
              <a:spcAft>
                <a:spcPts val="600"/>
              </a:spcAft>
              <a:tabLst>
                <a:tab pos="233363" algn="l"/>
              </a:tabLst>
            </a:pPr>
            <a:r>
              <a:rPr lang="en-US" sz="1800" dirty="0"/>
              <a:t>	</a:t>
            </a:r>
            <a:r>
              <a:rPr lang="en-US" sz="1800" dirty="0" smtClean="0"/>
              <a:t>-	make examines the modification time for each direct (and indirect) prerequisite for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PolyTester.o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spcAft>
                <a:spcPts val="600"/>
              </a:spcAft>
              <a:tabLst>
                <a:tab pos="233363" algn="l"/>
              </a:tabLst>
            </a:pPr>
            <a:r>
              <a:rPr lang="en-US" sz="1800" dirty="0"/>
              <a:t>	</a:t>
            </a:r>
            <a:r>
              <a:rPr lang="en-US" sz="1800" dirty="0" smtClean="0"/>
              <a:t>-	each involved target is rebuilt, by invoking its recipe, </a:t>
            </a:r>
            <a:r>
              <a:rPr lang="en-US" sz="1800" u="sng" dirty="0" err="1" smtClean="0"/>
              <a:t>iff</a:t>
            </a:r>
            <a:r>
              <a:rPr lang="en-US" sz="1800" dirty="0" smtClean="0"/>
              <a:t> that target has a prerequisite, that has changed since that target was last built</a:t>
            </a:r>
          </a:p>
        </p:txBody>
      </p:sp>
      <p:sp>
        <p:nvSpPr>
          <p:cNvPr id="3" name="Rectangle 2"/>
          <p:cNvSpPr/>
          <p:nvPr/>
        </p:nvSpPr>
        <p:spPr>
          <a:xfrm>
            <a:off x="692020" y="1600200"/>
            <a:ext cx="8070980" cy="584775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PolyTester.o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Polynomial.o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PolyTester.c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PolyTester.h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-c 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=c99 -Wall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PolyTester.c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6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Makefile Variables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97468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We can define variables in our makefile and use them in recipes: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307068"/>
            <a:ext cx="7772400" cy="584775"/>
          </a:xfrm>
          <a:prstGeom prst="rect">
            <a:avLst/>
          </a:prstGeom>
          <a:solidFill>
            <a:srgbClr val="FFDEA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CC=gcc</a:t>
            </a:r>
            <a:endParaRPr lang="pl-PL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CFLAGS=-O0 </a:t>
            </a:r>
            <a:r>
              <a:rPr lang="pl-PL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–m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64 </a:t>
            </a:r>
            <a:r>
              <a:rPr lang="pl-PL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-std=c99 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-Wall -W -ggdb3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249269"/>
            <a:ext cx="7772400" cy="584775"/>
          </a:xfrm>
          <a:prstGeom prst="rect">
            <a:avLst/>
          </a:prstGeom>
          <a:solidFill>
            <a:srgbClr val="FFDEA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PolyTester.o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Polynomial.o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PolyTester.c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$(CC) $(CFLAGS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-c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PolyTester.c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3392269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This would make it easier to alter the compiler options for all targets (or to change compilers).</a:t>
            </a:r>
          </a:p>
          <a:p>
            <a:endParaRPr lang="en-US" sz="1800" dirty="0"/>
          </a:p>
          <a:p>
            <a:r>
              <a:rPr lang="en-US" sz="1800" dirty="0" smtClean="0"/>
              <a:t>Syntax note:  no spaces around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'='</a:t>
            </a:r>
            <a:r>
              <a:rPr lang="en-US" sz="1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474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Without Prerequisites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92020" y="1600200"/>
            <a:ext cx="7162800" cy="584775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clean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-f *.o *.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stackdump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697468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We can also define a rule with no prerequisites; the most common use is probably to define a cleanup rule: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2554069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Invoking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1800" dirty="0" smtClean="0"/>
              <a:t> on this target would cause the removal of all object and </a:t>
            </a:r>
            <a:r>
              <a:rPr lang="en-US" sz="1800" dirty="0" err="1" smtClean="0"/>
              <a:t>stackdump</a:t>
            </a:r>
            <a:r>
              <a:rPr lang="en-US" sz="1800" dirty="0" smtClean="0"/>
              <a:t> files from the directory.</a:t>
            </a:r>
          </a:p>
        </p:txBody>
      </p:sp>
    </p:spTree>
    <p:extLst>
      <p:ext uri="{BB962C8B-B14F-4D97-AF65-F5344CB8AC3E}">
        <p14:creationId xmlns:p14="http://schemas.microsoft.com/office/powerpoint/2010/main" val="366922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Complete Makefile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066800"/>
            <a:ext cx="7162800" cy="3539430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Specify shell to execute recipes</a:t>
            </a:r>
          </a:p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SHELL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=/bin/bash</a:t>
            </a:r>
          </a:p>
          <a:p>
            <a:pPr>
              <a:tabLst>
                <a:tab pos="457200" algn="l"/>
              </a:tabLs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Set compilation options:</a:t>
            </a: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  -O0        no optimizations; remove after debugging</a:t>
            </a:r>
          </a:p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=c99   use C99 Standard features</a:t>
            </a: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  -Wall      show "all" warnings</a:t>
            </a: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  -W         show even more warnings (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annoyingly informative)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  -ggdb3     add extra debug info; remove after debugging</a:t>
            </a:r>
          </a:p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CC=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CFLAGS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=-O0 -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=c99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-m32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–Wall -W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ggdb3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697468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Here is a complete makefile for the example project:</a:t>
            </a:r>
          </a:p>
        </p:txBody>
      </p:sp>
    </p:spTree>
    <p:extLst>
      <p:ext uri="{BB962C8B-B14F-4D97-AF65-F5344CB8AC3E}">
        <p14:creationId xmlns:p14="http://schemas.microsoft.com/office/powerpoint/2010/main" val="421830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Complete Makefile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066800"/>
            <a:ext cx="7162800" cy="2893100"/>
          </a:xfrm>
          <a:prstGeom prst="rect">
            <a:avLst/>
          </a:prstGeom>
          <a:solidFill>
            <a:srgbClr val="FFDEAD"/>
          </a:solidFill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</a:p>
          <a:p>
            <a:pPr>
              <a:tabLst>
                <a:tab pos="457200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driver: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Polynomial.o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PolyTester.o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$(CC) $(CFLAGS) –o driver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driver.c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Polynomial.o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PolyTester.o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</a:p>
          <a:p>
            <a:pPr>
              <a:tabLst>
                <a:tab pos="457200" algn="l"/>
              </a:tabLs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PolyTester.o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Polynomial.o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PolyTester.c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$(CC) $(CFLAGS) -c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PolyTester.c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Polynomial.o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Polynomial.c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Polynomial.h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$(CC) $(CFLAGS) -c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Polynomial.c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clean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*.o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697468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Here is a complete makefile for the example project:</a:t>
            </a:r>
          </a:p>
        </p:txBody>
      </p:sp>
    </p:spTree>
    <p:extLst>
      <p:ext uri="{BB962C8B-B14F-4D97-AF65-F5344CB8AC3E}">
        <p14:creationId xmlns:p14="http://schemas.microsoft.com/office/powerpoint/2010/main" val="182993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697468"/>
            <a:ext cx="8534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1800" dirty="0" smtClean="0"/>
              <a:t> can be invoked in several ways, including:</a:t>
            </a:r>
          </a:p>
          <a:p>
            <a:endParaRPr lang="en-US" sz="1800" dirty="0"/>
          </a:p>
          <a:p>
            <a:pPr>
              <a:tabLst>
                <a:tab pos="457200" algn="l"/>
              </a:tabLst>
            </a:pPr>
            <a:r>
              <a:rPr lang="en-US" sz="1800" dirty="0" smtClean="0"/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</a:p>
          <a:p>
            <a:pPr>
              <a:tabLst>
                <a:tab pos="4572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 &lt;target&gt;</a:t>
            </a:r>
          </a:p>
          <a:p>
            <a:pPr>
              <a:tabLst>
                <a:tab pos="4572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 –f &lt;makefile name&gt; &lt;target&gt;</a:t>
            </a:r>
          </a:p>
          <a:p>
            <a:pPr>
              <a:tabLst>
                <a:tab pos="457200" algn="l"/>
              </a:tabLst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In the first two cases,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 looks for a makefile, in the current directory, with a default name.  GNU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 looks for the following names, in this order:</a:t>
            </a:r>
          </a:p>
          <a:p>
            <a:pPr>
              <a:tabLst>
                <a:tab pos="457200" algn="l"/>
              </a:tabLst>
            </a:pPr>
            <a:endParaRPr lang="en-US" sz="1800" dirty="0">
              <a:latin typeface="+mn-lt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GNUmakefile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makefile</a:t>
            </a:r>
          </a:p>
          <a:p>
            <a:pPr>
              <a:tabLst>
                <a:tab pos="457200" algn="l"/>
              </a:tabLst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Makefile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endParaRPr lang="en-US" sz="1800" dirty="0">
              <a:latin typeface="+mn-lt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If no target is specified,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 will process the first rule in the </a:t>
            </a:r>
            <a:r>
              <a:rPr lang="en-US" sz="1800" dirty="0" err="1" smtClean="0">
                <a:latin typeface="+mn-lt"/>
                <a:cs typeface="Courier New" panose="02070309020205020404" pitchFamily="49" charset="0"/>
              </a:rPr>
              <a:t>makefile</a:t>
            </a: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99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using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697468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Using the makefile shown above, and the source files indicated earlier:</a:t>
            </a:r>
          </a:p>
        </p:txBody>
      </p:sp>
      <p:sp>
        <p:nvSpPr>
          <p:cNvPr id="5" name="Rectangle 4"/>
          <p:cNvSpPr/>
          <p:nvPr/>
        </p:nvSpPr>
        <p:spPr>
          <a:xfrm>
            <a:off x="692020" y="1221700"/>
            <a:ext cx="8070980" cy="35394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centos 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total 64</a:t>
            </a: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1197 Feb 15 21:07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driver.c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350 Feb 15 21:18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makefile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10824 Feb 15 21:07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Polynomial.c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5501 Feb 15 21:07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Polynomial.h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28914 Feb 15 21:07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PolyTester.c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886 Feb 15 21:07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PolyTester.h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centos &gt;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make driver</a:t>
            </a:r>
          </a:p>
          <a:p>
            <a:pPr>
              <a:tabLst>
                <a:tab pos="457200" algn="l"/>
              </a:tabLs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-O0 -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=c99 -m32 -Wall -ggdb3 -W -c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Polynomial.c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-O0 -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=c99 -m32 -Wall -ggdb3 -W -c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PolyTester.c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-O0 -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=c99 -m32 -Wall -ggdb3 -W -o driver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driver.c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Polynomial.o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PolyTester.o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centos &gt; 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5574268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Since I hadn’t compiled anything yet,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 invoked all of the rules in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makefile</a:t>
            </a: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621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using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697468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Now, I’ll modify one of the C files and run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 again:</a:t>
            </a:r>
          </a:p>
        </p:txBody>
      </p:sp>
      <p:sp>
        <p:nvSpPr>
          <p:cNvPr id="5" name="Rectangle 4"/>
          <p:cNvSpPr/>
          <p:nvPr/>
        </p:nvSpPr>
        <p:spPr>
          <a:xfrm>
            <a:off x="692020" y="1221700"/>
            <a:ext cx="8070980" cy="181588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centos &gt;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touch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PolyTester.c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centos &gt;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make driver</a:t>
            </a:r>
          </a:p>
          <a:p>
            <a:pPr>
              <a:tabLst>
                <a:tab pos="457200" algn="l"/>
              </a:tabLs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-O0 -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=c99 -m32 -Wall -ggdb3 -W -c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PolyTester.c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-O0 -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=c99 -m32 -Wall -ggdb3 -W -o driver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driver.c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Polynomial.o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PolyTester.o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centos &gt;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9624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The only recipes that were invoked were those for the targets that depend on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PolyTester.c</a:t>
            </a: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844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Minimal Approach: Source Base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78806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following presentation is based upon the following collection of C source files: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219200"/>
            <a:ext cx="8001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855913" algn="l"/>
              </a:tabLst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driver.c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+mn-lt"/>
                <a:cs typeface="Courier New" panose="02070309020205020404" pitchFamily="49" charset="0"/>
              </a:rPr>
              <a:t>the main “driver”</a:t>
            </a:r>
          </a:p>
          <a:p>
            <a:pPr>
              <a:tabLst>
                <a:tab pos="2855913" algn="l"/>
              </a:tabLst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55913" algn="l"/>
              </a:tabLst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CSet.h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>
                <a:cs typeface="Courier New" panose="02070309020205020404" pitchFamily="49" charset="0"/>
              </a:rPr>
              <a:t>the </a:t>
            </a:r>
            <a:r>
              <a:rPr lang="en-US" sz="1600" dirty="0" smtClean="0">
                <a:cs typeface="Courier New" panose="02070309020205020404" pitchFamily="49" charset="0"/>
              </a:rPr>
              <a:t>"public" interface of the </a:t>
            </a:r>
            <a:r>
              <a:rPr lang="en-US" sz="1600" dirty="0" err="1" smtClean="0">
                <a:cs typeface="Courier New" panose="02070309020205020404" pitchFamily="49" charset="0"/>
              </a:rPr>
              <a:t>CSet</a:t>
            </a:r>
            <a:r>
              <a:rPr lang="en-US" sz="1600" dirty="0" smtClean="0">
                <a:cs typeface="Courier New" panose="02070309020205020404" pitchFamily="49" charset="0"/>
              </a:rPr>
              <a:t> type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55913" algn="l"/>
              </a:tabLst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CSet.c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>
                <a:cs typeface="Courier New" panose="02070309020205020404" pitchFamily="49" charset="0"/>
              </a:rPr>
              <a:t>the </a:t>
            </a:r>
            <a:r>
              <a:rPr lang="en-US" sz="1600" dirty="0" smtClean="0">
                <a:cs typeface="Courier New" panose="02070309020205020404" pitchFamily="49" charset="0"/>
              </a:rPr>
              <a:t>implementation of the </a:t>
            </a:r>
            <a:r>
              <a:rPr lang="en-US" sz="1600" dirty="0" err="1" smtClean="0">
                <a:cs typeface="Courier New" panose="02070309020205020404" pitchFamily="49" charset="0"/>
              </a:rPr>
              <a:t>CSet</a:t>
            </a:r>
            <a:r>
              <a:rPr lang="en-US" sz="1600" dirty="0" smtClean="0">
                <a:cs typeface="Courier New" panose="02070309020205020404" pitchFamily="49" charset="0"/>
              </a:rPr>
              <a:t> type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55913" algn="l"/>
              </a:tabLst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55913" algn="l"/>
              </a:tabLst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gradeCSet.h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>
                <a:cs typeface="Courier New" panose="02070309020205020404" pitchFamily="49" charset="0"/>
              </a:rPr>
              <a:t>the </a:t>
            </a:r>
            <a:r>
              <a:rPr lang="en-US" sz="1600" dirty="0" smtClean="0">
                <a:cs typeface="Courier New" panose="02070309020205020404" pitchFamily="49" charset="0"/>
              </a:rPr>
              <a:t>"public" interface of the test harness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55913" algn="l"/>
              </a:tabLst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gradeCSet.c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>
                <a:cs typeface="Courier New" panose="02070309020205020404" pitchFamily="49" charset="0"/>
              </a:rPr>
              <a:t>the </a:t>
            </a:r>
            <a:r>
              <a:rPr lang="en-US" sz="1600" dirty="0" smtClean="0">
                <a:cs typeface="Courier New" panose="02070309020205020404" pitchFamily="49" charset="0"/>
              </a:rPr>
              <a:t>implementation </a:t>
            </a:r>
            <a:r>
              <a:rPr lang="en-US" sz="1600" dirty="0">
                <a:cs typeface="Courier New" panose="02070309020205020404" pitchFamily="49" charset="0"/>
              </a:rPr>
              <a:t>of the test </a:t>
            </a:r>
            <a:r>
              <a:rPr lang="en-US" sz="1600" dirty="0" smtClean="0">
                <a:cs typeface="Courier New" panose="02070309020205020404" pitchFamily="49" charset="0"/>
              </a:rPr>
              <a:t>harness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6031468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example is derived from an assignment that is occasionally used in CS 2506.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6903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using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697468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Now, I’ll modify a “deeper” C file and run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 again:</a:t>
            </a:r>
          </a:p>
        </p:txBody>
      </p:sp>
      <p:sp>
        <p:nvSpPr>
          <p:cNvPr id="5" name="Rectangle 4"/>
          <p:cNvSpPr/>
          <p:nvPr/>
        </p:nvSpPr>
        <p:spPr>
          <a:xfrm>
            <a:off x="692020" y="1221700"/>
            <a:ext cx="8070980" cy="20313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centos &gt;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touch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Polynomial.c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centos &gt;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make driver</a:t>
            </a:r>
          </a:p>
          <a:p>
            <a:pPr>
              <a:tabLst>
                <a:tab pos="457200" algn="l"/>
              </a:tabLs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-O0 -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=c99 -m32 -Wall -ggdb3 -W -c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Polynomial.c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-O0 -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=c99 -m32 -Wall -ggdb3 -W -c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PolyTester.c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-O0 -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=c99 -m32 -Wall -ggdb3 -W -o driver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driver.c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Polynomial.o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PolyTester.o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centos &gt;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4431268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Again, the only files that were recompiled were the ones depending on the changed file.</a:t>
            </a:r>
          </a:p>
        </p:txBody>
      </p:sp>
    </p:spTree>
    <p:extLst>
      <p:ext uri="{BB962C8B-B14F-4D97-AF65-F5344CB8AC3E}">
        <p14:creationId xmlns:p14="http://schemas.microsoft.com/office/powerpoint/2010/main" val="2573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using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697468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Of course, we can also build “secondary” targets:</a:t>
            </a:r>
          </a:p>
        </p:txBody>
      </p:sp>
      <p:sp>
        <p:nvSpPr>
          <p:cNvPr id="5" name="Rectangle 4"/>
          <p:cNvSpPr/>
          <p:nvPr/>
        </p:nvSpPr>
        <p:spPr>
          <a:xfrm>
            <a:off x="692020" y="1221700"/>
            <a:ext cx="8070980" cy="28931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total 64</a:t>
            </a: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1197 Feb 15 21:07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driver.c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350 Feb 15 21:18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makefile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10824 Feb 15 21:29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Polynomial.c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5501 Feb 15 21:07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Polynomial.h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28914 Feb 15 21:27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PolyTester.c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-r--. 1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wdm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886 Feb 15 21:07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PolyTester.h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centos &gt;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make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PolyTester.o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-O0 -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=c99 -m32 -Wall -ggdb3 -W -c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Polynomial.c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-O0 -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=c99 -m32 -Wall -ggdb3 -W -c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PolyTester.c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centos &gt;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4355068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  <a:cs typeface="Courier New" panose="02070309020205020404" pitchFamily="49" charset="0"/>
              </a:rPr>
              <a:t>The only files that were compiled were the ones on which the specified target depends.</a:t>
            </a:r>
          </a:p>
        </p:txBody>
      </p:sp>
    </p:spTree>
    <p:extLst>
      <p:ext uri="{BB962C8B-B14F-4D97-AF65-F5344CB8AC3E}">
        <p14:creationId xmlns:p14="http://schemas.microsoft.com/office/powerpoint/2010/main" val="4111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Minimal Approach: a simple </a:t>
            </a:r>
            <a:r>
              <a:rPr lang="en-US" dirty="0" err="1" smtClean="0"/>
              <a:t>makefile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78806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Here's a minimal </a:t>
            </a:r>
            <a:r>
              <a:rPr lang="en-US" sz="1800" dirty="0" err="1" smtClean="0"/>
              <a:t>makefile</a:t>
            </a:r>
            <a:r>
              <a:rPr lang="en-US" sz="1800" dirty="0" smtClean="0"/>
              <a:t> for the given source base: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1376839"/>
            <a:ext cx="6934200" cy="4185761"/>
          </a:xfrm>
          <a:prstGeom prst="rect">
            <a:avLst/>
          </a:prstGeom>
          <a:solidFill>
            <a:srgbClr val="FFDEAD"/>
          </a:solidFill>
        </p:spPr>
        <p:txBody>
          <a:bodyPr wrap="square" rtlCol="0">
            <a:spAutoFit/>
          </a:bodyPr>
          <a:lstStyle/>
          <a:p>
            <a:pPr>
              <a:tabLst>
                <a:tab pos="285591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CSet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minimal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makefile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5591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</a:p>
          <a:p>
            <a:pPr>
              <a:tabLst>
                <a:tab pos="285591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SHELL=/bin/bash</a:t>
            </a:r>
          </a:p>
          <a:p>
            <a:pPr>
              <a:tabLst>
                <a:tab pos="285591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</a:p>
          <a:p>
            <a:pPr>
              <a:tabLst>
                <a:tab pos="285591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Specify compiler and compiler switches:</a:t>
            </a:r>
          </a:p>
          <a:p>
            <a:pPr>
              <a:tabLst>
                <a:tab pos="285591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CC=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5591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CFLAGS=-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=c11 -Wall -W -O0 -ggdb3</a:t>
            </a:r>
          </a:p>
          <a:p>
            <a:pPr>
              <a:tabLst>
                <a:tab pos="285591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</a:p>
          <a:p>
            <a:pPr>
              <a:tabLst>
                <a:tab pos="285591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Build executable for testing:</a:t>
            </a:r>
          </a:p>
          <a:p>
            <a:pPr>
              <a:tabLst>
                <a:tab pos="285591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driver: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driver.c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CSet.c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gradeCSet.c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$(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CC) $(CFLAGS) -o driver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driver.c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CSet.c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gradeCSet.c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5591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</a:p>
          <a:p>
            <a:pPr>
              <a:tabLst>
                <a:tab pos="285591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Remove object files:</a:t>
            </a:r>
          </a:p>
          <a:p>
            <a:pPr>
              <a:tabLst>
                <a:tab pos="285591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clean:</a:t>
            </a:r>
          </a:p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rm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-f *.o driver</a:t>
            </a:r>
          </a:p>
          <a:p>
            <a:pPr>
              <a:tabLst>
                <a:tab pos="285591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</a:p>
          <a:p>
            <a:pPr>
              <a:tabLst>
                <a:tab pos="285591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Archive source and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makefile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tabLst>
                <a:tab pos="285591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package:</a:t>
            </a: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tar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cvf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CSetCode.tar *.c *.h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makefile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29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Minimal Approach: make options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78806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given </a:t>
            </a:r>
            <a:r>
              <a:rPr lang="en-US" sz="1800" dirty="0" err="1" smtClean="0"/>
              <a:t>makefile</a:t>
            </a:r>
            <a:r>
              <a:rPr lang="en-US" sz="1800" dirty="0" smtClean="0"/>
              <a:t> provides: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1676400"/>
            <a:ext cx="6934200" cy="1384995"/>
          </a:xfrm>
          <a:prstGeom prst="rect">
            <a:avLst/>
          </a:prstGeom>
          <a:solidFill>
            <a:srgbClr val="FFDEAD"/>
          </a:solidFill>
        </p:spPr>
        <p:txBody>
          <a:bodyPr wrap="square" rtlCol="0">
            <a:spAutoFit/>
          </a:bodyPr>
          <a:lstStyle/>
          <a:p>
            <a:pPr>
              <a:tabLst>
                <a:tab pos="2855913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5591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</a:p>
          <a:p>
            <a:pPr>
              <a:tabLst>
                <a:tab pos="285591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Build executable for testing:</a:t>
            </a:r>
          </a:p>
          <a:p>
            <a:pPr>
              <a:tabLst>
                <a:tab pos="285591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driver: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driver.c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CSet.c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gradeCSet.c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$(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CC) $(CFLAGS) -o driver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driver.c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CSet.c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gradeCSet.c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55913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. .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154668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-  a way to create an executable from the given source files: 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 driver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32004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-  a way to clear the directory of stale files: 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 clean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3758625"/>
            <a:ext cx="6934200" cy="954107"/>
          </a:xfrm>
          <a:prstGeom prst="rect">
            <a:avLst/>
          </a:prstGeom>
          <a:solidFill>
            <a:srgbClr val="FFDEAD"/>
          </a:solidFill>
        </p:spPr>
        <p:txBody>
          <a:bodyPr wrap="square" rtlCol="0">
            <a:spAutoFit/>
          </a:bodyPr>
          <a:lstStyle/>
          <a:p>
            <a:pPr>
              <a:tabLst>
                <a:tab pos="2855913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5591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Remove object files:</a:t>
            </a:r>
          </a:p>
          <a:p>
            <a:pPr>
              <a:tabLst>
                <a:tab pos="285591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clean:</a:t>
            </a:r>
          </a:p>
          <a:p>
            <a:pPr>
              <a:tabLst>
                <a:tab pos="457200" algn="l"/>
              </a:tabLst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rm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-f *.o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driver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4812268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-  a way to package the source files: 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 package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6800" y="5370493"/>
            <a:ext cx="6934200" cy="954107"/>
          </a:xfrm>
          <a:prstGeom prst="rect">
            <a:avLst/>
          </a:prstGeom>
          <a:solidFill>
            <a:srgbClr val="FFDEAD"/>
          </a:solidFill>
        </p:spPr>
        <p:txBody>
          <a:bodyPr wrap="square" rtlCol="0">
            <a:spAutoFit/>
          </a:bodyPr>
          <a:lstStyle/>
          <a:p>
            <a:pPr>
              <a:tabLst>
                <a:tab pos="285591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</a:p>
          <a:p>
            <a:pPr>
              <a:tabLst>
                <a:tab pos="285591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 Archive source and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makefile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tabLst>
                <a:tab pos="2855913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package:</a:t>
            </a:r>
          </a:p>
          <a:p>
            <a:pPr>
              <a:tabLst>
                <a:tab pos="457200" algn="l"/>
              </a:tabLst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tar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cvf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CSetCode.tar *.c *.h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makefile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609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 animBg="1"/>
      <p:bldP spid="9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Minimal Approach: Limitations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78806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given </a:t>
            </a:r>
            <a:r>
              <a:rPr lang="en-US" sz="1800" dirty="0" err="1" smtClean="0"/>
              <a:t>makefile</a:t>
            </a:r>
            <a:r>
              <a:rPr lang="en-US" sz="1800" dirty="0" smtClean="0"/>
              <a:t> does not take advantage of the most interesting feature of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1800" dirty="0" smtClean="0"/>
              <a:t>: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" y="1383268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-  the ability to only recompile files that are affected by changes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15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Example: Source Base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78806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following presentation is based upon the following collection of C source files: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219200"/>
            <a:ext cx="8001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855913" algn="l"/>
              </a:tabLst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driver.c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+mn-lt"/>
                <a:cs typeface="Courier New" panose="02070309020205020404" pitchFamily="49" charset="0"/>
              </a:rPr>
              <a:t>the main “driver”</a:t>
            </a:r>
          </a:p>
          <a:p>
            <a:pPr>
              <a:tabLst>
                <a:tab pos="2855913" algn="l"/>
              </a:tabLst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55913" algn="l"/>
              </a:tabLst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Polynomial.h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>
                <a:cs typeface="Courier New" panose="02070309020205020404" pitchFamily="49" charset="0"/>
              </a:rPr>
              <a:t>the </a:t>
            </a:r>
            <a:r>
              <a:rPr lang="en-US" sz="1600" dirty="0" smtClean="0">
                <a:cs typeface="Courier New" panose="02070309020205020404" pitchFamily="49" charset="0"/>
              </a:rPr>
              <a:t>"public" interface of the Polynomial type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55913" algn="l"/>
              </a:tabLst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Polynomial.c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>
                <a:cs typeface="Courier New" panose="02070309020205020404" pitchFamily="49" charset="0"/>
              </a:rPr>
              <a:t>the </a:t>
            </a:r>
            <a:r>
              <a:rPr lang="en-US" sz="1600" dirty="0" smtClean="0">
                <a:cs typeface="Courier New" panose="02070309020205020404" pitchFamily="49" charset="0"/>
              </a:rPr>
              <a:t>implementation of the Polynomial type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55913" algn="l"/>
              </a:tabLst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55913" algn="l"/>
              </a:tabLst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PolyTester.h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>
                <a:cs typeface="Courier New" panose="02070309020205020404" pitchFamily="49" charset="0"/>
              </a:rPr>
              <a:t>the </a:t>
            </a:r>
            <a:r>
              <a:rPr lang="en-US" sz="1600" dirty="0" smtClean="0">
                <a:cs typeface="Courier New" panose="02070309020205020404" pitchFamily="49" charset="0"/>
              </a:rPr>
              <a:t>"public" interface of the test harness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855913" algn="l"/>
              </a:tabLst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PolyTester.c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>
                <a:cs typeface="Courier New" panose="02070309020205020404" pitchFamily="49" charset="0"/>
              </a:rPr>
              <a:t>the </a:t>
            </a:r>
            <a:r>
              <a:rPr lang="en-US" sz="1600" dirty="0" smtClean="0">
                <a:cs typeface="Courier New" panose="02070309020205020404" pitchFamily="49" charset="0"/>
              </a:rPr>
              <a:t>implementation </a:t>
            </a:r>
            <a:r>
              <a:rPr lang="en-US" sz="1600" dirty="0">
                <a:cs typeface="Courier New" panose="02070309020205020404" pitchFamily="49" charset="0"/>
              </a:rPr>
              <a:t>of the test </a:t>
            </a:r>
            <a:r>
              <a:rPr lang="en-US" sz="1600" dirty="0" smtClean="0">
                <a:cs typeface="Courier New" panose="02070309020205020404" pitchFamily="49" charset="0"/>
              </a:rPr>
              <a:t>harness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6031468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example is derived from an assignment that is occasionally used in CS 2506.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1461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97468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C source files use the following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include</a:t>
            </a:r>
            <a:r>
              <a:rPr lang="en-US" sz="1800" dirty="0" smtClean="0"/>
              <a:t> directives related to files in the project: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128356"/>
            <a:ext cx="236842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driver.c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Polynomial.h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PolyTester.h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7800" y="2209800"/>
            <a:ext cx="237176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800"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en-US" sz="1400" dirty="0" err="1" smtClean="0"/>
              <a:t>PolyTester.h</a:t>
            </a:r>
            <a:r>
              <a:rPr lang="en-US" sz="1400" dirty="0" smtClean="0"/>
              <a:t>:</a:t>
            </a:r>
          </a:p>
          <a:p>
            <a:r>
              <a:rPr lang="en-US" sz="1400" dirty="0" smtClean="0"/>
              <a:t>  </a:t>
            </a:r>
            <a:r>
              <a:rPr lang="en-US" sz="1400" dirty="0" err="1" smtClean="0"/>
              <a:t>Polynomial.h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5257800" y="2895600"/>
            <a:ext cx="25146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PolyTester.c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PolyTester.h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51816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We need to understand how the inclusions affect compilation…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1219200" y="2895600"/>
            <a:ext cx="25146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Polynomial.c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Polynomial.h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53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Map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97468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C source files exhibit the following dependencies (due to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include</a:t>
            </a:r>
            <a:r>
              <a:rPr lang="en-US" sz="1800" dirty="0" smtClean="0"/>
              <a:t> directives):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1242872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driver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1856" y="33644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Polynomial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9600" y="2133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PolyTester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1638300" y="1612204"/>
            <a:ext cx="0" cy="175226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1646256" y="1612204"/>
            <a:ext cx="2743200" cy="70606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H="1">
            <a:off x="2286000" y="2502932"/>
            <a:ext cx="2895600" cy="100226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4439"/>
              </p:ext>
            </p:extLst>
          </p:nvPr>
        </p:nvGraphicFramePr>
        <p:xfrm>
          <a:off x="609600" y="4307840"/>
          <a:ext cx="807301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7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Source file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Recompile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 changes are made to: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driver.c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driver.c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or PolyTester.* or Polynomial.*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PolyTester.c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PolyTester.c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PolyTester.h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or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Polynomial.*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Polynomial.c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Polynomial.c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Polynomial.h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878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Makefiles</a:t>
            </a:r>
            <a:r>
              <a:rPr lang="en-US" dirty="0" smtClean="0"/>
              <a:t> and Rules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97468"/>
            <a:ext cx="8534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You use a kind of script called a </a:t>
            </a:r>
            <a:r>
              <a:rPr lang="en-US" sz="1800" i="1" dirty="0" smtClean="0"/>
              <a:t>makefile</a:t>
            </a:r>
            <a:r>
              <a:rPr lang="en-US" sz="1800" dirty="0" smtClean="0"/>
              <a:t> to tell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</a:t>
            </a:r>
            <a:r>
              <a:rPr lang="en-US" sz="1800" dirty="0" smtClean="0"/>
              <a:t> what to do.</a:t>
            </a:r>
          </a:p>
          <a:p>
            <a:endParaRPr lang="en-US" sz="1800" dirty="0"/>
          </a:p>
          <a:p>
            <a:r>
              <a:rPr lang="en-US" sz="1800" dirty="0" smtClean="0"/>
              <a:t>A simple makefile is just a list of rules of the form:</a:t>
            </a:r>
          </a:p>
          <a:p>
            <a:endParaRPr lang="en-US" sz="1800" dirty="0"/>
          </a:p>
          <a:p>
            <a:r>
              <a:rPr lang="en-US" sz="1800" dirty="0" smtClean="0"/>
              <a:t>	</a:t>
            </a:r>
            <a:r>
              <a:rPr lang="en-US" sz="1800" i="1" dirty="0" smtClean="0"/>
              <a:t>target</a:t>
            </a:r>
            <a:r>
              <a:rPr lang="en-US" sz="1800" dirty="0" smtClean="0"/>
              <a:t> … : </a:t>
            </a:r>
            <a:r>
              <a:rPr lang="en-US" sz="1800" i="1" dirty="0" smtClean="0"/>
              <a:t>prerequisites</a:t>
            </a:r>
            <a:r>
              <a:rPr lang="en-US" sz="1800" dirty="0" smtClean="0"/>
              <a:t> …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	</a:t>
            </a:r>
            <a:r>
              <a:rPr lang="en-US" sz="1800" i="1" dirty="0" smtClean="0"/>
              <a:t>recipe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	…</a:t>
            </a:r>
          </a:p>
          <a:p>
            <a:endParaRPr lang="en-US" sz="1800" dirty="0"/>
          </a:p>
          <a:p>
            <a:r>
              <a:rPr lang="en-US" sz="1800" i="1" dirty="0" smtClean="0"/>
              <a:t>Prerequisites</a:t>
            </a:r>
            <a:r>
              <a:rPr lang="en-US" sz="1800" dirty="0" smtClean="0"/>
              <a:t> are the files that are used as input to create the target.</a:t>
            </a:r>
          </a:p>
          <a:p>
            <a:endParaRPr lang="en-US" sz="1800" dirty="0" smtClean="0"/>
          </a:p>
          <a:p>
            <a:r>
              <a:rPr lang="en-US" sz="1800" dirty="0" smtClean="0"/>
              <a:t>A </a:t>
            </a:r>
            <a:r>
              <a:rPr lang="en-US" sz="1800" i="1" dirty="0" smtClean="0"/>
              <a:t>recipe</a:t>
            </a:r>
            <a:r>
              <a:rPr lang="en-US" sz="1800" dirty="0" smtClean="0"/>
              <a:t> specifies an action that make carries out.</a:t>
            </a:r>
          </a:p>
        </p:txBody>
      </p:sp>
    </p:spTree>
    <p:extLst>
      <p:ext uri="{BB962C8B-B14F-4D97-AF65-F5344CB8AC3E}">
        <p14:creationId xmlns:p14="http://schemas.microsoft.com/office/powerpoint/2010/main" val="178047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70C0"/>
          </a:solidFill>
          <a:prstDash val="solid"/>
          <a:round/>
          <a:headEnd type="none" w="med" len="med"/>
          <a:tailEnd type="stealth" w="lg" len="lg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solidFill>
          <a:schemeClr val="accent1"/>
        </a:solidFill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stealth" w="lg" len="lg"/>
        </a:ln>
        <a:effectLst/>
      </a:spPr>
      <a:bodyPr/>
      <a:lstStyle/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1730</TotalTime>
  <Words>1275</Words>
  <Application>Microsoft Office PowerPoint</Application>
  <PresentationFormat>Overhead</PresentationFormat>
  <Paragraphs>256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Courier New</vt:lpstr>
      <vt:lpstr>Helvetica</vt:lpstr>
      <vt:lpstr>Monotype Sorts</vt:lpstr>
      <vt:lpstr>Times New Roman</vt:lpstr>
      <vt:lpstr>Professional</vt:lpstr>
      <vt:lpstr>What is make? </vt:lpstr>
      <vt:lpstr>Minimal Approach: Source Base</vt:lpstr>
      <vt:lpstr>Minimal Approach: a simple makefile</vt:lpstr>
      <vt:lpstr>Minimal Approach: make options</vt:lpstr>
      <vt:lpstr>Minimal Approach: Limitations</vt:lpstr>
      <vt:lpstr>Standard Example: Source Base</vt:lpstr>
      <vt:lpstr>Dependencies</vt:lpstr>
      <vt:lpstr>Dependency Map</vt:lpstr>
      <vt:lpstr>Makefiles and Rules</vt:lpstr>
      <vt:lpstr>Defining a Simple Rule</vt:lpstr>
      <vt:lpstr>Defining a More Complex Rule</vt:lpstr>
      <vt:lpstr>Using the Dependencies</vt:lpstr>
      <vt:lpstr>Makefile Variables</vt:lpstr>
      <vt:lpstr>Rules Without Prerequisites</vt:lpstr>
      <vt:lpstr>A Complete Makefile</vt:lpstr>
      <vt:lpstr>A Complete Makefile</vt:lpstr>
      <vt:lpstr>Running make</vt:lpstr>
      <vt:lpstr>Examples using make</vt:lpstr>
      <vt:lpstr>Examples using make</vt:lpstr>
      <vt:lpstr>Examples using make</vt:lpstr>
      <vt:lpstr>Examples using make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Dwight Barnette</dc:creator>
  <cp:lastModifiedBy>William D McQuain</cp:lastModifiedBy>
  <cp:revision>170</cp:revision>
  <cp:lastPrinted>1998-08-23T21:44:04Z</cp:lastPrinted>
  <dcterms:created xsi:type="dcterms:W3CDTF">1998-08-05T19:51:03Z</dcterms:created>
  <dcterms:modified xsi:type="dcterms:W3CDTF">2020-04-01T15:19:08Z</dcterms:modified>
</cp:coreProperties>
</file>