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13" r:id="rId2"/>
    <p:sldId id="259" r:id="rId3"/>
    <p:sldId id="287" r:id="rId4"/>
    <p:sldId id="286" r:id="rId5"/>
    <p:sldId id="289" r:id="rId6"/>
    <p:sldId id="314" r:id="rId7"/>
    <p:sldId id="284" r:id="rId8"/>
    <p:sldId id="285" r:id="rId9"/>
    <p:sldId id="288" r:id="rId10"/>
    <p:sldId id="291" r:id="rId11"/>
    <p:sldId id="292" r:id="rId12"/>
    <p:sldId id="260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2" r:id="rId32"/>
    <p:sldId id="281" r:id="rId33"/>
    <p:sldId id="311" r:id="rId34"/>
  </p:sldIdLst>
  <p:sldSz cx="9144000" cy="6858000" type="overhead"/>
  <p:notesSz cx="9118600" cy="6934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>
          <p15:clr>
            <a:srgbClr val="A4A3A4"/>
          </p15:clr>
        </p15:guide>
        <p15:guide id="2" pos="28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FF6600"/>
    <a:srgbClr val="0066CC"/>
    <a:srgbClr val="660000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84291" autoAdjust="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0" y="930"/>
      </p:cViewPr>
      <p:guideLst>
        <p:guide orient="horz" pos="2184"/>
        <p:guide pos="287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621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CS 3204 Operating Systems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46675" y="0"/>
            <a:ext cx="398621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86538"/>
            <a:ext cx="398621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©William D McQuain, January 2005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46675" y="6586538"/>
            <a:ext cx="398621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CB339CD-F0DB-49BD-B462-28FF83791D9E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35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>
            <a:lvl1pPr defTabSz="917423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67313" y="0"/>
            <a:ext cx="39512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>
            <a:lvl1pPr algn="r" defTabSz="917423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516563" y="520700"/>
            <a:ext cx="3468687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413" y="530225"/>
            <a:ext cx="5310187" cy="591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88125"/>
            <a:ext cx="39512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b" anchorCtr="0" compatLnSpc="1">
            <a:prstTxWarp prst="textNoShape">
              <a:avLst/>
            </a:prstTxWarp>
          </a:bodyPr>
          <a:lstStyle>
            <a:lvl1pPr defTabSz="917423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67313" y="6588125"/>
            <a:ext cx="39512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b" anchorCtr="0" compatLnSpc="1">
            <a:prstTxWarp prst="textNoShape">
              <a:avLst/>
            </a:prstTxWarp>
          </a:bodyPr>
          <a:lstStyle>
            <a:lvl1pPr algn="r" defTabSz="917423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D5771DF-E70F-415C-A1D2-A374CBD908C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6060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B5C566-3D04-49C4-ADF2-05053C6588C2}" type="slidenum">
              <a:rPr lang="en-US" altLang="en-US" sz="1000" smtClean="0">
                <a:latin typeface="Arial" panose="020B0604020202020204" pitchFamily="34" charset="0"/>
              </a:rPr>
              <a:pPr/>
              <a:t>2</a:t>
            </a:fld>
            <a:endParaRPr lang="en-US" altLang="en-US" sz="1000" dirty="0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24163" y="520700"/>
            <a:ext cx="3468687" cy="26003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52B9A7-32FD-45D3-982D-A71D80C201D0}" type="slidenum">
              <a:rPr lang="en-US" altLang="en-US" sz="1000" smtClean="0">
                <a:latin typeface="Arial" panose="020B0604020202020204" pitchFamily="34" charset="0"/>
              </a:rPr>
              <a:pPr/>
              <a:t>12</a:t>
            </a:fld>
            <a:endParaRPr lang="en-US" altLang="en-US" sz="1000" dirty="0" smtClean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24163" y="520700"/>
            <a:ext cx="3468687" cy="260032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58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38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97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1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17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40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956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38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97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B5C566-3D04-49C4-ADF2-05053C6588C2}" type="slidenum">
              <a:rPr lang="en-US" altLang="en-US" sz="1000" smtClean="0">
                <a:latin typeface="Arial" panose="020B0604020202020204" pitchFamily="34" charset="0"/>
              </a:rPr>
              <a:pPr/>
              <a:t>3</a:t>
            </a:fld>
            <a:endParaRPr lang="en-US" altLang="en-US" sz="1000" dirty="0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24163" y="520700"/>
            <a:ext cx="3468687" cy="26003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44289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33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98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551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336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613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04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08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896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25EED7-8F91-4265-BB20-9966E8FDA6D4}" type="slidenum">
              <a:rPr lang="en-US" altLang="en-US" sz="1000" smtClean="0">
                <a:latin typeface="Arial" panose="020B0604020202020204" pitchFamily="34" charset="0"/>
              </a:rPr>
              <a:pPr/>
              <a:t>32</a:t>
            </a:fld>
            <a:endParaRPr lang="en-US" altLang="en-US" sz="1000" dirty="0" smtClean="0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24163" y="520700"/>
            <a:ext cx="3468687" cy="260032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93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B5C566-3D04-49C4-ADF2-05053C6588C2}" type="slidenum">
              <a:rPr lang="en-US" altLang="en-US" sz="1000" smtClean="0">
                <a:latin typeface="Arial" panose="020B0604020202020204" pitchFamily="34" charset="0"/>
              </a:rPr>
              <a:pPr/>
              <a:t>4</a:t>
            </a:fld>
            <a:endParaRPr lang="en-US" altLang="en-US" sz="1000" dirty="0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24163" y="520700"/>
            <a:ext cx="3468687" cy="26003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271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B5C566-3D04-49C4-ADF2-05053C6588C2}" type="slidenum">
              <a:rPr lang="en-US" altLang="en-US" sz="1000" smtClean="0">
                <a:latin typeface="Arial" panose="020B0604020202020204" pitchFamily="34" charset="0"/>
              </a:rPr>
              <a:pPr/>
              <a:t>5</a:t>
            </a:fld>
            <a:endParaRPr lang="en-US" altLang="en-US" sz="1000" dirty="0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24163" y="520700"/>
            <a:ext cx="3468687" cy="26003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1919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B5C566-3D04-49C4-ADF2-05053C6588C2}" type="slidenum">
              <a:rPr lang="en-US" altLang="en-US" sz="1000" smtClean="0">
                <a:latin typeface="Arial" panose="020B0604020202020204" pitchFamily="34" charset="0"/>
              </a:rPr>
              <a:pPr/>
              <a:t>6</a:t>
            </a:fld>
            <a:endParaRPr lang="en-US" altLang="en-US" sz="1000" dirty="0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24163" y="520700"/>
            <a:ext cx="3468687" cy="26003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1611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B5C566-3D04-49C4-ADF2-05053C6588C2}" type="slidenum">
              <a:rPr lang="en-US" altLang="en-US" sz="1000" smtClean="0">
                <a:latin typeface="Arial" panose="020B0604020202020204" pitchFamily="34" charset="0"/>
              </a:rPr>
              <a:pPr/>
              <a:t>7</a:t>
            </a:fld>
            <a:endParaRPr lang="en-US" altLang="en-US" sz="1000" dirty="0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24163" y="520700"/>
            <a:ext cx="3468687" cy="26003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B5C566-3D04-49C4-ADF2-05053C6588C2}" type="slidenum">
              <a:rPr lang="en-US" altLang="en-US" sz="1000" smtClean="0">
                <a:latin typeface="Arial" panose="020B0604020202020204" pitchFamily="34" charset="0"/>
              </a:rPr>
              <a:pPr/>
              <a:t>9</a:t>
            </a:fld>
            <a:endParaRPr lang="en-US" altLang="en-US" sz="1000" dirty="0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24163" y="520700"/>
            <a:ext cx="3468687" cy="26003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6057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72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51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9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1450"/>
            <a:ext cx="5791200" cy="342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685800"/>
            <a:ext cx="4152900" cy="5715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0" y="685800"/>
            <a:ext cx="4152900" cy="5715000"/>
          </a:xfrm>
        </p:spPr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4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0 w 5269"/>
                <a:gd name="T3" fmla="*/ 0 h 2977"/>
                <a:gd name="T4" fmla="*/ 0 w 5269"/>
                <a:gd name="T5" fmla="*/ 297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5268 w 5269"/>
                <a:gd name="T3" fmla="*/ 2976 h 2977"/>
                <a:gd name="T4" fmla="*/ 0 w 5269"/>
                <a:gd name="T5" fmla="*/ 2976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965950" y="152400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>
                <a:latin typeface="Helvetica" pitchFamily="34" charset="0"/>
              </a:rPr>
              <a:t>Virtual Memory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1032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fld id="{A7845BA1-F7F8-4124-A175-4C8E045ABE30}" type="slidenum">
              <a:rPr lang="en-US" sz="2000">
                <a:latin typeface="Arial" charset="0"/>
              </a:rPr>
              <a:pPr algn="ctr">
                <a:spcBef>
                  <a:spcPct val="50000"/>
                </a:spcBef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1033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0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1" name="Text Box 22"/>
          <p:cNvSpPr txBox="1">
            <a:spLocks noChangeArrowheads="1"/>
          </p:cNvSpPr>
          <p:nvPr userDrawn="1"/>
        </p:nvSpPr>
        <p:spPr bwMode="auto">
          <a:xfrm>
            <a:off x="6248400" y="6553200"/>
            <a:ext cx="2819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©2005-2020 </a:t>
            </a:r>
            <a:r>
              <a:rPr lang="en-US" sz="1200" b="1" cap="all" baseline="0" dirty="0" err="1" smtClean="0">
                <a:solidFill>
                  <a:srgbClr val="660000"/>
                </a:solidFill>
                <a:latin typeface="Arial" charset="0"/>
              </a:rPr>
              <a:t>cs:app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 &amp;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droh" TargetMode="External"/><Relationship Id="rId2" Type="http://schemas.openxmlformats.org/officeDocument/2006/relationships/hyperlink" Target="http://www.cs.cmu.edu/~bryan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sapp.cs.cmu.edu/public/lectures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r>
              <a:rPr lang="en-US" baseline="0" dirty="0" smtClean="0"/>
              <a:t> Memory and Performance</a:t>
            </a:r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57200" y="762000"/>
            <a:ext cx="84582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altLang="en-US" sz="1800" dirty="0" smtClean="0"/>
              <a:t>Many </a:t>
            </a:r>
            <a:r>
              <a:rPr lang="en-US" altLang="en-US" sz="1800" dirty="0"/>
              <a:t>of the following slides are taken with permission from </a:t>
            </a:r>
            <a:endParaRPr lang="en-US" altLang="en-US" sz="1800" dirty="0" smtClean="0"/>
          </a:p>
          <a:p>
            <a:pPr algn="l" eaLnBrk="1" hangingPunct="1"/>
            <a:endParaRPr lang="en-US" altLang="en-US" sz="1800" dirty="0"/>
          </a:p>
          <a:p>
            <a:pPr algn="l" eaLnBrk="1" hangingPunct="1"/>
            <a:r>
              <a:rPr lang="en-US" altLang="en-US" sz="1800" b="1" dirty="0"/>
              <a:t>Complete </a:t>
            </a:r>
            <a:r>
              <a:rPr lang="en-US" altLang="en-US" sz="1800" b="1" dirty="0" err="1"/>
              <a:t>Powerpoint</a:t>
            </a:r>
            <a:r>
              <a:rPr lang="en-US" altLang="en-US" sz="1800" b="1" dirty="0"/>
              <a:t> Lecture Notes for</a:t>
            </a:r>
            <a:br>
              <a:rPr lang="en-US" altLang="en-US" sz="1800" b="1" dirty="0"/>
            </a:br>
            <a:r>
              <a:rPr lang="en-US" altLang="en-US" sz="1800" b="1" dirty="0"/>
              <a:t>Computer Systems: A Programmer's Perspective (CS:APP)</a:t>
            </a:r>
            <a:br>
              <a:rPr lang="en-US" altLang="en-US" sz="1800" b="1" dirty="0"/>
            </a:br>
            <a:endParaRPr lang="en-US" altLang="en-US" sz="1800" b="1" dirty="0"/>
          </a:p>
          <a:p>
            <a:pPr algn="l" eaLnBrk="1" hangingPunct="1"/>
            <a:r>
              <a:rPr lang="en-US" altLang="en-US" sz="1800" i="1" dirty="0">
                <a:hlinkClick r:id="rId2"/>
              </a:rPr>
              <a:t>Randal E. Bryant</a:t>
            </a:r>
            <a:r>
              <a:rPr lang="en-US" altLang="en-US" sz="1800" i="1" dirty="0"/>
              <a:t> and </a:t>
            </a:r>
            <a:r>
              <a:rPr lang="en-US" altLang="en-US" sz="1800" i="1" dirty="0">
                <a:hlinkClick r:id="rId3"/>
              </a:rPr>
              <a:t>David R. </a:t>
            </a:r>
            <a:r>
              <a:rPr lang="en-US" altLang="en-US" sz="1800" i="1" dirty="0" err="1">
                <a:hlinkClick r:id="rId3"/>
              </a:rPr>
              <a:t>O'Hallaron</a:t>
            </a:r>
            <a:r>
              <a:rPr lang="en-US" altLang="en-US" sz="1800" i="1" dirty="0"/>
              <a:t> </a:t>
            </a:r>
          </a:p>
          <a:p>
            <a:pPr algn="l" eaLnBrk="1" hangingPunct="1"/>
            <a:endParaRPr lang="en-US" altLang="en-US" sz="1800" i="1" dirty="0"/>
          </a:p>
          <a:p>
            <a:pPr algn="l" eaLnBrk="1" hangingPunct="1"/>
            <a:r>
              <a:rPr lang="en-US" altLang="en-US" sz="1800" dirty="0">
                <a:hlinkClick r:id="rId4"/>
              </a:rPr>
              <a:t>http://</a:t>
            </a:r>
            <a:r>
              <a:rPr lang="en-US" altLang="en-US" sz="1800" dirty="0" smtClean="0">
                <a:hlinkClick r:id="rId4"/>
              </a:rPr>
              <a:t>csapp.cs.cmu.edu/public/lectures.html</a:t>
            </a:r>
            <a:endParaRPr lang="en-US" altLang="en-US" sz="1800" dirty="0" smtClean="0"/>
          </a:p>
          <a:p>
            <a:pPr algn="l" eaLnBrk="1" hangingPunct="1"/>
            <a:endParaRPr lang="en-US" altLang="en-US" sz="1800" dirty="0"/>
          </a:p>
          <a:p>
            <a:pPr algn="l" eaLnBrk="1" hangingPunct="1"/>
            <a:r>
              <a:rPr lang="en-US" altLang="en-US" sz="1800" dirty="0" smtClean="0"/>
              <a:t>The book is used explicitly in CS 2505 and CS 3214 and as a reference in CS 2506.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27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VM as a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685800"/>
            <a:ext cx="8442325" cy="1330237"/>
          </a:xfrm>
        </p:spPr>
        <p:txBody>
          <a:bodyPr>
            <a:spAutoFit/>
          </a:bodyPr>
          <a:lstStyle/>
          <a:p>
            <a:r>
              <a:rPr lang="en-US" sz="1800" dirty="0" smtClean="0"/>
              <a:t>Conceptually,</a:t>
            </a:r>
            <a:r>
              <a:rPr lang="en-US" sz="1800" i="1" dirty="0" smtClean="0">
                <a:solidFill>
                  <a:srgbClr val="990000"/>
                </a:solidFill>
              </a:rPr>
              <a:t> virtual memory</a:t>
            </a:r>
            <a:r>
              <a:rPr lang="en-US" sz="1800" dirty="0" smtClean="0">
                <a:solidFill>
                  <a:srgbClr val="990000"/>
                </a:solidFill>
              </a:rPr>
              <a:t> </a:t>
            </a:r>
            <a:r>
              <a:rPr lang="en-US" sz="1800" dirty="0" smtClean="0"/>
              <a:t>is an array of N contiguous bytes stored on disk.</a:t>
            </a:r>
          </a:p>
          <a:p>
            <a:r>
              <a:rPr lang="en-US" sz="1800" dirty="0" smtClean="0"/>
              <a:t> </a:t>
            </a:r>
          </a:p>
          <a:p>
            <a:r>
              <a:rPr lang="en-US" sz="1800" dirty="0" smtClean="0"/>
              <a:t>The contents of the array on disk are cached in </a:t>
            </a:r>
            <a:r>
              <a:rPr lang="en-US" sz="1800" i="1" dirty="0" smtClean="0">
                <a:solidFill>
                  <a:srgbClr val="990000"/>
                </a:solidFill>
              </a:rPr>
              <a:t>physical memory</a:t>
            </a:r>
            <a:r>
              <a:rPr lang="en-US" sz="1800" dirty="0" smtClean="0"/>
              <a:t> (</a:t>
            </a:r>
            <a:r>
              <a:rPr lang="en-US" sz="1800" i="1" dirty="0" smtClean="0">
                <a:solidFill>
                  <a:srgbClr val="990000"/>
                </a:solidFill>
              </a:rPr>
              <a:t>DRAM cache</a:t>
            </a:r>
            <a:r>
              <a:rPr lang="en-US" sz="1800" dirty="0" smtClean="0"/>
              <a:t>)</a:t>
            </a:r>
          </a:p>
          <a:p>
            <a:pPr marL="519113" lvl="1"/>
            <a:r>
              <a:rPr lang="en-GB" sz="1600" dirty="0" smtClean="0"/>
              <a:t>these cache blocks are called </a:t>
            </a:r>
            <a:r>
              <a:rPr lang="en-GB" sz="1600" i="1" dirty="0" smtClean="0"/>
              <a:t>pages </a:t>
            </a:r>
            <a:r>
              <a:rPr lang="en-GB" sz="1600" dirty="0" smtClean="0"/>
              <a:t>(size is P = 2</a:t>
            </a:r>
            <a:r>
              <a:rPr lang="en-GB" sz="1600" baseline="30000" dirty="0" smtClean="0"/>
              <a:t>p</a:t>
            </a:r>
            <a:r>
              <a:rPr lang="en-GB" sz="1600" dirty="0" smtClean="0"/>
              <a:t> bytes)</a:t>
            </a:r>
            <a:endParaRPr lang="en-GB" sz="1600" baseline="30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814352" y="2741489"/>
            <a:ext cx="5348448" cy="2973511"/>
            <a:chOff x="1814352" y="2741489"/>
            <a:chExt cx="5348448" cy="2973511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5435600" y="4539826"/>
              <a:ext cx="9144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6311862" y="4519189"/>
              <a:ext cx="850938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PP 2</a:t>
              </a:r>
              <a:r>
                <a:rPr lang="en-GB" sz="1400" baseline="30000" dirty="0">
                  <a:latin typeface="Calibri" pitchFamily="34" charset="0"/>
                </a:rPr>
                <a:t>m-p</a:t>
              </a:r>
              <a:r>
                <a:rPr lang="en-GB" sz="1400" dirty="0">
                  <a:latin typeface="Calibri" pitchFamily="34" charset="0"/>
                </a:rPr>
                <a:t>-1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5053013" y="2741489"/>
              <a:ext cx="1627881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Physical memory</a:t>
              </a: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5435600" y="3409526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Empty</a:t>
              </a: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5435600" y="3638126"/>
              <a:ext cx="9144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5435600" y="3866726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Empty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2619375" y="4746201"/>
              <a:ext cx="9144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err="1">
                  <a:latin typeface="Calibri" pitchFamily="34" charset="0"/>
                </a:rPr>
                <a:t>Uncached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2125335" y="3153939"/>
              <a:ext cx="515909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 0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2125335" y="3382539"/>
              <a:ext cx="515909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 1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1814352" y="4743026"/>
              <a:ext cx="826892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 2</a:t>
              </a:r>
              <a:r>
                <a:rPr lang="en-GB" sz="1400" baseline="30000" dirty="0">
                  <a:latin typeface="Calibri" pitchFamily="34" charset="0"/>
                </a:rPr>
                <a:t>n-p</a:t>
              </a:r>
              <a:r>
                <a:rPr lang="en-GB" sz="1400" dirty="0">
                  <a:latin typeface="Calibri" pitchFamily="34" charset="0"/>
                </a:rPr>
                <a:t>-1</a:t>
              </a: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2309813" y="2741489"/>
              <a:ext cx="152509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Virtual memory</a:t>
              </a: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2619375" y="3164600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Unallocated</a:t>
              </a: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2619375" y="3393200"/>
              <a:ext cx="9144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smtClean="0">
                  <a:solidFill>
                    <a:schemeClr val="bg1"/>
                  </a:solidFill>
                  <a:latin typeface="Calibri" pitchFamily="34" charset="0"/>
                </a:rPr>
                <a:t>Cached</a:t>
              </a:r>
              <a:endParaRPr lang="en-GB" sz="12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2619375" y="3621800"/>
              <a:ext cx="9144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err="1">
                  <a:latin typeface="Calibri" pitchFamily="34" charset="0"/>
                </a:rPr>
                <a:t>Uncached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2619375" y="3847676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Unallocated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2619375" y="4073101"/>
              <a:ext cx="9144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smtClean="0">
                  <a:solidFill>
                    <a:schemeClr val="bg1"/>
                  </a:solidFill>
                  <a:latin typeface="Calibri" pitchFamily="34" charset="0"/>
                </a:rPr>
                <a:t>Cached</a:t>
              </a:r>
              <a:endParaRPr lang="en-GB" sz="12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2619375" y="4301701"/>
              <a:ext cx="9144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err="1">
                  <a:latin typeface="Calibri" pitchFamily="34" charset="0"/>
                </a:rPr>
                <a:t>Uncached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6311862" y="3379364"/>
              <a:ext cx="505564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PP 0</a:t>
              </a:r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6311862" y="3607964"/>
              <a:ext cx="505564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PP 1</a:t>
              </a:r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3533775" y="3501601"/>
              <a:ext cx="1905000" cy="26035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5435600" y="4311226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Empty</a:t>
              </a: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533775" y="4219151"/>
              <a:ext cx="1905000" cy="4572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2619375" y="4523951"/>
              <a:ext cx="9144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solidFill>
                    <a:schemeClr val="bg1"/>
                  </a:solidFill>
                  <a:latin typeface="Calibri" pitchFamily="34" charset="0"/>
                </a:rPr>
                <a:t>Cached</a:t>
              </a:r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5435600" y="4095326"/>
              <a:ext cx="9144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 flipV="1">
              <a:off x="3533775" y="4217564"/>
              <a:ext cx="1905000" cy="384175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3479800" y="3047576"/>
              <a:ext cx="254000" cy="244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3493638" y="4844370"/>
              <a:ext cx="370486" cy="245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 smtClean="0">
                  <a:latin typeface="Calibri" pitchFamily="34" charset="0"/>
                </a:rPr>
                <a:t>N-1</a:t>
              </a:r>
              <a:endParaRPr lang="en-GB" sz="1000" dirty="0">
                <a:latin typeface="Calibri" pitchFamily="34" charset="0"/>
              </a:endParaRPr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5089568" y="4651927"/>
              <a:ext cx="398101" cy="245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 smtClean="0">
                  <a:latin typeface="Calibri" pitchFamily="34" charset="0"/>
                </a:rPr>
                <a:t>M-1</a:t>
              </a:r>
              <a:endParaRPr lang="en-GB" sz="1000" dirty="0">
                <a:latin typeface="Calibri" pitchFamily="34" charset="0"/>
              </a:endParaRPr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5238483" y="3293461"/>
              <a:ext cx="254000" cy="244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320" name="Text Box 32"/>
            <p:cNvSpPr txBox="1">
              <a:spLocks noChangeArrowheads="1"/>
            </p:cNvSpPr>
            <p:nvPr/>
          </p:nvSpPr>
          <p:spPr bwMode="auto">
            <a:xfrm>
              <a:off x="2203885" y="5137071"/>
              <a:ext cx="1794579" cy="5779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Virtual pages (</a:t>
              </a:r>
              <a:r>
                <a:rPr lang="en-GB" sz="1600" dirty="0" smtClean="0">
                  <a:latin typeface="Calibri" pitchFamily="34" charset="0"/>
                </a:rPr>
                <a:t>VPs</a:t>
              </a:r>
              <a:r>
                <a:rPr lang="en-GB" sz="1600" dirty="0">
                  <a:latin typeface="Calibri" pitchFamily="34" charset="0"/>
                </a:rPr>
                <a:t>)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stored on disk</a:t>
              </a:r>
            </a:p>
          </p:txBody>
        </p:sp>
        <p:sp>
          <p:nvSpPr>
            <p:cNvPr id="12321" name="Text Box 33"/>
            <p:cNvSpPr txBox="1">
              <a:spLocks noChangeArrowheads="1"/>
            </p:cNvSpPr>
            <p:nvPr/>
          </p:nvSpPr>
          <p:spPr bwMode="auto">
            <a:xfrm>
              <a:off x="4999329" y="5137071"/>
              <a:ext cx="1872124" cy="5779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Physical pages (</a:t>
              </a:r>
              <a:r>
                <a:rPr lang="en-GB" sz="1600" dirty="0" err="1" smtClean="0">
                  <a:latin typeface="Calibri" pitchFamily="34" charset="0"/>
                </a:rPr>
                <a:t>PPs</a:t>
              </a:r>
              <a:r>
                <a:rPr lang="en-GB" sz="1600" dirty="0">
                  <a:latin typeface="Calibri" pitchFamily="34" charset="0"/>
                </a:rPr>
                <a:t>)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cached in DRAM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835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111349"/>
            <a:ext cx="6503631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48687" cy="369974"/>
          </a:xfrm>
          <a:ln/>
        </p:spPr>
        <p:txBody>
          <a:bodyPr>
            <a:sp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DRAM cache organization driven by the enormous miss </a:t>
            </a:r>
            <a:r>
              <a:rPr lang="en-GB" sz="1800" dirty="0" smtClean="0"/>
              <a:t>penalty</a:t>
            </a:r>
            <a:endParaRPr lang="en-GB" sz="1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2220826"/>
            <a:ext cx="8548687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kern="0" dirty="0" smtClean="0"/>
              <a:t>Consequences</a:t>
            </a:r>
            <a:endParaRPr lang="en-GB" sz="1600" kern="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1087161"/>
            <a:ext cx="8548687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9113" lvl="1">
              <a:tabLst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DRAM is about </a:t>
            </a:r>
            <a:r>
              <a:rPr lang="en-GB" sz="1600" b="1" i="1" kern="0" dirty="0" smtClean="0">
                <a:solidFill>
                  <a:srgbClr val="C00000"/>
                </a:solidFill>
              </a:rPr>
              <a:t>10x</a:t>
            </a:r>
            <a:r>
              <a:rPr lang="en-GB" sz="1600" kern="0" dirty="0" smtClean="0"/>
              <a:t> slower than SRAM</a:t>
            </a:r>
            <a:endParaRPr lang="en-GB" sz="1600" kern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413404"/>
            <a:ext cx="8548687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9113"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Disk is about </a:t>
            </a:r>
            <a:r>
              <a:rPr lang="en-GB" sz="1600" b="1" i="1" kern="0" dirty="0" smtClean="0">
                <a:solidFill>
                  <a:srgbClr val="C00000"/>
                </a:solidFill>
              </a:rPr>
              <a:t>10,000x</a:t>
            </a:r>
            <a:r>
              <a:rPr lang="en-GB" sz="1600" kern="0" dirty="0" smtClean="0"/>
              <a:t> slower than DRAM</a:t>
            </a:r>
            <a:endParaRPr lang="en-GB" sz="16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2722365"/>
            <a:ext cx="8548687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9113"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Large page (block) size: typically 4 KB, sometimes 4 MB</a:t>
            </a:r>
            <a:endParaRPr lang="en-GB" sz="1600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1000" y="3170512"/>
            <a:ext cx="8548687" cy="856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9113"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Fully associative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400" kern="0" dirty="0" smtClean="0"/>
              <a:t>Any VP can be placed in any PP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400" kern="0" dirty="0" smtClean="0"/>
              <a:t>Requires a “large” mapping function – different from cache memories</a:t>
            </a:r>
            <a:endParaRPr lang="en-GB" sz="16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81000" y="4135724"/>
            <a:ext cx="8548687" cy="597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9113"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Highly sophisticated, expensive 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400" kern="0" dirty="0" smtClean="0"/>
              <a:t>Too complicated and open-ended to be implemented in hardware</a:t>
            </a:r>
            <a:endParaRPr lang="en-GB" sz="1600" kern="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1000" y="4842404"/>
            <a:ext cx="8548687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519113"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Write-back rather than write-through</a:t>
            </a:r>
            <a:endParaRPr lang="en-GB" sz="1600" kern="0" dirty="0"/>
          </a:p>
        </p:txBody>
      </p:sp>
    </p:spTree>
    <p:extLst>
      <p:ext uri="{BB962C8B-B14F-4D97-AF65-F5344CB8AC3E}">
        <p14:creationId xmlns:p14="http://schemas.microsoft.com/office/powerpoint/2010/main" val="2125625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Enables Address Mapping</a:t>
            </a:r>
            <a:endParaRPr lang="en-AU" dirty="0" smtClean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79413" y="609600"/>
            <a:ext cx="8535987" cy="94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257300" indent="-1257300">
              <a:tabLst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i="1" kern="0" dirty="0" smtClean="0">
                <a:solidFill>
                  <a:srgbClr val="FF0000"/>
                </a:solidFill>
              </a:rPr>
              <a:t>P</a:t>
            </a:r>
            <a:r>
              <a:rPr lang="en-GB" sz="1800" i="1" kern="0" dirty="0" smtClean="0">
                <a:solidFill>
                  <a:srgbClr val="C00000"/>
                </a:solidFill>
              </a:rPr>
              <a:t>age table:	</a:t>
            </a:r>
            <a:r>
              <a:rPr lang="en-GB" sz="1800" kern="0" dirty="0" smtClean="0"/>
              <a:t>an array of page table entries (PTEs) that maps virtual pages to physical pages.</a:t>
            </a:r>
          </a:p>
          <a:p>
            <a:pPr marL="1257300" indent="-1257300">
              <a:tabLst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Per-process kernel data structure in DRAM</a:t>
            </a:r>
            <a:endParaRPr lang="en-GB" sz="1600" kern="0" dirty="0"/>
          </a:p>
        </p:txBody>
      </p:sp>
      <p:grpSp>
        <p:nvGrpSpPr>
          <p:cNvPr id="6" name="Group 5"/>
          <p:cNvGrpSpPr/>
          <p:nvPr/>
        </p:nvGrpSpPr>
        <p:grpSpPr>
          <a:xfrm>
            <a:off x="1432161" y="1676400"/>
            <a:ext cx="6187839" cy="4406900"/>
            <a:chOff x="1432161" y="1676400"/>
            <a:chExt cx="6187839" cy="4406900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2346739" y="39909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2346739" y="4219575"/>
              <a:ext cx="1600200" cy="228600"/>
            </a:xfrm>
            <a:prstGeom prst="rect">
              <a:avLst/>
            </a:prstGeom>
            <a:solidFill>
              <a:srgbClr val="0070C0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2346739" y="37623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2346739" y="26193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346739" y="2847975"/>
              <a:ext cx="1600200" cy="228600"/>
            </a:xfrm>
            <a:prstGeom prst="rect">
              <a:avLst/>
            </a:prstGeom>
            <a:solidFill>
              <a:srgbClr val="0070C0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2346739" y="3076575"/>
              <a:ext cx="1600200" cy="228600"/>
            </a:xfrm>
            <a:prstGeom prst="rect">
              <a:avLst/>
            </a:prstGeom>
            <a:solidFill>
              <a:srgbClr val="0070C0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2346739" y="33051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2346739" y="3533775"/>
              <a:ext cx="1600200" cy="228600"/>
            </a:xfrm>
            <a:prstGeom prst="rect">
              <a:avLst/>
            </a:prstGeom>
            <a:solidFill>
              <a:srgbClr val="0070C0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2299470" y="4489361"/>
              <a:ext cx="1690688" cy="812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Memory resident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page table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5574127" y="1676400"/>
              <a:ext cx="1627153" cy="5770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5691602" y="2714892"/>
              <a:ext cx="1379537" cy="228600"/>
            </a:xfrm>
            <a:prstGeom prst="rect">
              <a:avLst/>
            </a:prstGeom>
            <a:solidFill>
              <a:srgbClr val="0070C0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5691602" y="2924175"/>
              <a:ext cx="1379537" cy="228600"/>
            </a:xfrm>
            <a:prstGeom prst="rect">
              <a:avLst/>
            </a:prstGeom>
            <a:solidFill>
              <a:srgbClr val="0070C0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3172239" y="4111625"/>
              <a:ext cx="2527300" cy="14509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 flipV="1">
              <a:off x="3172239" y="2741613"/>
              <a:ext cx="2527300" cy="16129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 flipV="1">
              <a:off x="3197639" y="2513013"/>
              <a:ext cx="2501900" cy="6985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 flipV="1">
              <a:off x="3146839" y="2284413"/>
              <a:ext cx="2552700" cy="7016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626514" y="3673475"/>
              <a:ext cx="1541463" cy="5730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Virtual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(disk)</a:t>
              </a:r>
            </a:p>
          </p:txBody>
        </p:sp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2041939" y="39909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2041939" y="42195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2041939" y="37623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2041939" y="26193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041939" y="28479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041939" y="30765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2041939" y="33051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2041939" y="35337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7" name="Text Box 28"/>
            <p:cNvSpPr txBox="1">
              <a:spLocks noChangeArrowheads="1"/>
            </p:cNvSpPr>
            <p:nvPr/>
          </p:nvSpPr>
          <p:spPr bwMode="auto">
            <a:xfrm>
              <a:off x="1813339" y="2314575"/>
              <a:ext cx="685800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2049966" y="2589213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2050759" y="2822122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2049966" y="3287940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2050759" y="3495093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2049966" y="373444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3" name="Text Box 34"/>
            <p:cNvSpPr txBox="1">
              <a:spLocks noChangeArrowheads="1"/>
            </p:cNvSpPr>
            <p:nvPr/>
          </p:nvSpPr>
          <p:spPr bwMode="auto">
            <a:xfrm>
              <a:off x="2050759" y="4193819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4" name="Text Box 35"/>
            <p:cNvSpPr txBox="1">
              <a:spLocks noChangeArrowheads="1"/>
            </p:cNvSpPr>
            <p:nvPr/>
          </p:nvSpPr>
          <p:spPr bwMode="auto">
            <a:xfrm>
              <a:off x="2049966" y="396091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45" name="Text Box 36"/>
            <p:cNvSpPr txBox="1">
              <a:spLocks noChangeArrowheads="1"/>
            </p:cNvSpPr>
            <p:nvPr/>
          </p:nvSpPr>
          <p:spPr bwMode="auto">
            <a:xfrm>
              <a:off x="2050759" y="3055031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6" name="Text Box 37"/>
            <p:cNvSpPr txBox="1">
              <a:spLocks noChangeArrowheads="1"/>
            </p:cNvSpPr>
            <p:nvPr/>
          </p:nvSpPr>
          <p:spPr bwMode="auto">
            <a:xfrm>
              <a:off x="2413414" y="1825625"/>
              <a:ext cx="1339126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page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number or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disk address</a:t>
              </a:r>
            </a:p>
          </p:txBody>
        </p:sp>
        <p:sp>
          <p:nvSpPr>
            <p:cNvPr id="47" name="Text Box 38"/>
            <p:cNvSpPr txBox="1">
              <a:spLocks noChangeArrowheads="1"/>
            </p:cNvSpPr>
            <p:nvPr/>
          </p:nvSpPr>
          <p:spPr bwMode="auto">
            <a:xfrm>
              <a:off x="1435336" y="25541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0</a:t>
              </a: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>
              <a:off x="1432161" y="41670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7</a:t>
              </a:r>
            </a:p>
          </p:txBody>
        </p:sp>
        <p:sp>
          <p:nvSpPr>
            <p:cNvPr id="49" name="Text Box 40"/>
            <p:cNvSpPr txBox="1">
              <a:spLocks noChangeArrowheads="1"/>
            </p:cNvSpPr>
            <p:nvPr/>
          </p:nvSpPr>
          <p:spPr bwMode="auto">
            <a:xfrm>
              <a:off x="7056852" y="22240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0</a:t>
              </a:r>
            </a:p>
          </p:txBody>
        </p:sp>
        <p:sp>
          <p:nvSpPr>
            <p:cNvPr id="50" name="Rectangle 41"/>
            <p:cNvSpPr>
              <a:spLocks noChangeArrowheads="1"/>
            </p:cNvSpPr>
            <p:nvPr/>
          </p:nvSpPr>
          <p:spPr bwMode="auto">
            <a:xfrm>
              <a:off x="5691602" y="2489200"/>
              <a:ext cx="1379537" cy="228600"/>
            </a:xfrm>
            <a:prstGeom prst="rect">
              <a:avLst/>
            </a:prstGeom>
            <a:solidFill>
              <a:srgbClr val="0070C0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51" name="Rectangle 42"/>
            <p:cNvSpPr>
              <a:spLocks noChangeArrowheads="1"/>
            </p:cNvSpPr>
            <p:nvPr/>
          </p:nvSpPr>
          <p:spPr bwMode="auto">
            <a:xfrm>
              <a:off x="5691602" y="2260600"/>
              <a:ext cx="1379537" cy="228600"/>
            </a:xfrm>
            <a:prstGeom prst="rect">
              <a:avLst/>
            </a:prstGeom>
            <a:solidFill>
              <a:srgbClr val="0070C0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52" name="Oval 43"/>
            <p:cNvSpPr>
              <a:spLocks noChangeArrowheads="1"/>
            </p:cNvSpPr>
            <p:nvPr/>
          </p:nvSpPr>
          <p:spPr bwMode="auto">
            <a:xfrm>
              <a:off x="3121439" y="43180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3" name="Oval 44"/>
            <p:cNvSpPr>
              <a:spLocks noChangeArrowheads="1"/>
            </p:cNvSpPr>
            <p:nvPr/>
          </p:nvSpPr>
          <p:spPr bwMode="auto">
            <a:xfrm>
              <a:off x="3121439" y="40894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4" name="Oval 45"/>
            <p:cNvSpPr>
              <a:spLocks noChangeArrowheads="1"/>
            </p:cNvSpPr>
            <p:nvPr/>
          </p:nvSpPr>
          <p:spPr bwMode="auto">
            <a:xfrm>
              <a:off x="3121439" y="31813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5" name="Oval 46"/>
            <p:cNvSpPr>
              <a:spLocks noChangeArrowheads="1"/>
            </p:cNvSpPr>
            <p:nvPr/>
          </p:nvSpPr>
          <p:spPr bwMode="auto">
            <a:xfrm>
              <a:off x="3121439" y="29464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6" name="Text Box 47"/>
            <p:cNvSpPr txBox="1">
              <a:spLocks noChangeArrowheads="1"/>
            </p:cNvSpPr>
            <p:nvPr/>
          </p:nvSpPr>
          <p:spPr bwMode="auto">
            <a:xfrm>
              <a:off x="7069552" y="28844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3</a:t>
              </a:r>
            </a:p>
          </p:txBody>
        </p:sp>
        <p:sp>
          <p:nvSpPr>
            <p:cNvPr id="57" name="Rectangle 48"/>
            <p:cNvSpPr>
              <a:spLocks noChangeArrowheads="1"/>
            </p:cNvSpPr>
            <p:nvPr/>
          </p:nvSpPr>
          <p:spPr bwMode="auto">
            <a:xfrm>
              <a:off x="5699539" y="430212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58" name="Rectangle 49"/>
            <p:cNvSpPr>
              <a:spLocks noChangeArrowheads="1"/>
            </p:cNvSpPr>
            <p:nvPr/>
          </p:nvSpPr>
          <p:spPr bwMode="auto">
            <a:xfrm>
              <a:off x="5699539" y="461264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59" name="Rectangle 50"/>
            <p:cNvSpPr>
              <a:spLocks noChangeArrowheads="1"/>
            </p:cNvSpPr>
            <p:nvPr/>
          </p:nvSpPr>
          <p:spPr bwMode="auto">
            <a:xfrm>
              <a:off x="5699539" y="523367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60" name="Rectangle 51"/>
            <p:cNvSpPr>
              <a:spLocks noChangeArrowheads="1"/>
            </p:cNvSpPr>
            <p:nvPr/>
          </p:nvSpPr>
          <p:spPr bwMode="auto">
            <a:xfrm>
              <a:off x="5699539" y="554418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6</a:t>
              </a:r>
            </a:p>
          </p:txBody>
        </p:sp>
        <p:sp>
          <p:nvSpPr>
            <p:cNvPr id="61" name="Rectangle 52"/>
            <p:cNvSpPr>
              <a:spLocks noChangeArrowheads="1"/>
            </p:cNvSpPr>
            <p:nvPr/>
          </p:nvSpPr>
          <p:spPr bwMode="auto">
            <a:xfrm>
              <a:off x="5699539" y="585470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62" name="Oval 53"/>
            <p:cNvSpPr>
              <a:spLocks noChangeArrowheads="1"/>
            </p:cNvSpPr>
            <p:nvPr/>
          </p:nvSpPr>
          <p:spPr bwMode="auto">
            <a:xfrm>
              <a:off x="3121439" y="3390544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3" name="Line 54"/>
            <p:cNvSpPr>
              <a:spLocks noChangeShapeType="1"/>
            </p:cNvSpPr>
            <p:nvPr/>
          </p:nvSpPr>
          <p:spPr bwMode="auto">
            <a:xfrm>
              <a:off x="3134139" y="3435261"/>
              <a:ext cx="2565400" cy="15113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4" name="Oval 55"/>
            <p:cNvSpPr>
              <a:spLocks noChangeArrowheads="1"/>
            </p:cNvSpPr>
            <p:nvPr/>
          </p:nvSpPr>
          <p:spPr bwMode="auto">
            <a:xfrm>
              <a:off x="3121439" y="36004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5" name="Line 56"/>
            <p:cNvSpPr>
              <a:spLocks noChangeShapeType="1"/>
            </p:cNvSpPr>
            <p:nvPr/>
          </p:nvSpPr>
          <p:spPr bwMode="auto">
            <a:xfrm flipV="1">
              <a:off x="3165889" y="2957513"/>
              <a:ext cx="2533650" cy="6731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6" name="Rectangle 57"/>
            <p:cNvSpPr>
              <a:spLocks noChangeArrowheads="1"/>
            </p:cNvSpPr>
            <p:nvPr/>
          </p:nvSpPr>
          <p:spPr bwMode="auto">
            <a:xfrm>
              <a:off x="5699539" y="492315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134423"/>
            <a:ext cx="5721439" cy="382072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Hit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29370" cy="369974"/>
          </a:xfrm>
          <a:ln/>
        </p:spPr>
        <p:txBody>
          <a:bodyPr>
            <a:spAutoFit/>
          </a:bodyPr>
          <a:lstStyle/>
          <a:p>
            <a:pPr marL="1031875" indent="-1031875">
              <a:tabLst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i="1" dirty="0" smtClean="0">
                <a:solidFill>
                  <a:srgbClr val="C00000"/>
                </a:solidFill>
              </a:rPr>
              <a:t>Page hit:	</a:t>
            </a:r>
            <a:r>
              <a:rPr lang="en-GB" sz="1800" dirty="0" smtClean="0"/>
              <a:t>reference to VM word that is in physical memory (DRAM cache hit)</a:t>
            </a:r>
            <a:endParaRPr lang="en-GB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533400" y="1600200"/>
            <a:ext cx="8077200" cy="4406900"/>
            <a:chOff x="533400" y="1600200"/>
            <a:chExt cx="8077200" cy="44069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3337339" y="39147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3337339" y="41433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3337339" y="36861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3337339" y="25431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337339" y="27717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337339" y="30003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337339" y="32289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3337339" y="34575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3290070" y="4413161"/>
              <a:ext cx="1690688" cy="812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Memory resident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page table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6564727" y="1600200"/>
              <a:ext cx="1627153" cy="5770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6682202" y="2638692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6682202" y="2847975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4162839" y="4035425"/>
              <a:ext cx="2527300" cy="14509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V="1">
              <a:off x="4162839" y="2665413"/>
              <a:ext cx="2527300" cy="16129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 flipV="1">
              <a:off x="4188239" y="2436813"/>
              <a:ext cx="2501900" cy="6985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 flipV="1">
              <a:off x="4137439" y="2208213"/>
              <a:ext cx="2552700" cy="7016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6617114" y="3597275"/>
              <a:ext cx="1541463" cy="5730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Virtual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(disk)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3032539" y="39147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3032539" y="41433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3032539" y="36861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3032539" y="25431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3032539" y="27717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3032539" y="30003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3032539" y="32289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3032539" y="34575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2803939" y="2238375"/>
              <a:ext cx="685800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3040566" y="2513013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3041359" y="2745922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3040566" y="3211740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3041359" y="3418893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3040566" y="365824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3041359" y="4117619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71" name="Text Box 35"/>
            <p:cNvSpPr txBox="1">
              <a:spLocks noChangeArrowheads="1"/>
            </p:cNvSpPr>
            <p:nvPr/>
          </p:nvSpPr>
          <p:spPr bwMode="auto">
            <a:xfrm>
              <a:off x="3040566" y="388471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72" name="Text Box 36"/>
            <p:cNvSpPr txBox="1">
              <a:spLocks noChangeArrowheads="1"/>
            </p:cNvSpPr>
            <p:nvPr/>
          </p:nvSpPr>
          <p:spPr bwMode="auto">
            <a:xfrm>
              <a:off x="3041359" y="2978831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3404014" y="1749425"/>
              <a:ext cx="1339126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page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number or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disk address</a:t>
              </a:r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2425936" y="24779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0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2422761" y="40908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7</a:t>
              </a:r>
            </a:p>
          </p:txBody>
        </p:sp>
        <p:sp>
          <p:nvSpPr>
            <p:cNvPr id="14376" name="Text Box 40"/>
            <p:cNvSpPr txBox="1">
              <a:spLocks noChangeArrowheads="1"/>
            </p:cNvSpPr>
            <p:nvPr/>
          </p:nvSpPr>
          <p:spPr bwMode="auto">
            <a:xfrm>
              <a:off x="8047452" y="21478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0</a:t>
              </a:r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6682202" y="24130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6682202" y="21844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14379" name="Oval 43"/>
            <p:cNvSpPr>
              <a:spLocks noChangeArrowheads="1"/>
            </p:cNvSpPr>
            <p:nvPr/>
          </p:nvSpPr>
          <p:spPr bwMode="auto">
            <a:xfrm>
              <a:off x="4112039" y="42418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0" name="Oval 44"/>
            <p:cNvSpPr>
              <a:spLocks noChangeArrowheads="1"/>
            </p:cNvSpPr>
            <p:nvPr/>
          </p:nvSpPr>
          <p:spPr bwMode="auto">
            <a:xfrm>
              <a:off x="4112039" y="40132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1" name="Oval 45"/>
            <p:cNvSpPr>
              <a:spLocks noChangeArrowheads="1"/>
            </p:cNvSpPr>
            <p:nvPr/>
          </p:nvSpPr>
          <p:spPr bwMode="auto">
            <a:xfrm>
              <a:off x="4112039" y="31051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2" name="Oval 46"/>
            <p:cNvSpPr>
              <a:spLocks noChangeArrowheads="1"/>
            </p:cNvSpPr>
            <p:nvPr/>
          </p:nvSpPr>
          <p:spPr bwMode="auto">
            <a:xfrm>
              <a:off x="4112039" y="28702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3" name="Text Box 47"/>
            <p:cNvSpPr txBox="1">
              <a:spLocks noChangeArrowheads="1"/>
            </p:cNvSpPr>
            <p:nvPr/>
          </p:nvSpPr>
          <p:spPr bwMode="auto">
            <a:xfrm>
              <a:off x="8060152" y="28082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3</a:t>
              </a:r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6690139" y="422592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6690139" y="453644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6690139" y="515747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6690139" y="546798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6</a:t>
              </a:r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6690139" y="577850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auto">
            <a:xfrm>
              <a:off x="4112039" y="3314344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>
              <a:off x="4124739" y="3359061"/>
              <a:ext cx="2565400" cy="15113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1" name="Oval 55"/>
            <p:cNvSpPr>
              <a:spLocks noChangeArrowheads="1"/>
            </p:cNvSpPr>
            <p:nvPr/>
          </p:nvSpPr>
          <p:spPr bwMode="auto">
            <a:xfrm>
              <a:off x="4112039" y="35242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2" name="Line 56"/>
            <p:cNvSpPr>
              <a:spLocks noChangeShapeType="1"/>
            </p:cNvSpPr>
            <p:nvPr/>
          </p:nvSpPr>
          <p:spPr bwMode="auto">
            <a:xfrm flipV="1">
              <a:off x="4156489" y="2881313"/>
              <a:ext cx="2533650" cy="6731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3" name="Rectangle 57"/>
            <p:cNvSpPr>
              <a:spLocks noChangeArrowheads="1"/>
            </p:cNvSpPr>
            <p:nvPr/>
          </p:nvSpPr>
          <p:spPr bwMode="auto">
            <a:xfrm>
              <a:off x="6690139" y="484695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3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33400" y="1905000"/>
              <a:ext cx="1600200" cy="24288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</a:rPr>
                <a:t>Virtual address</a:t>
              </a:r>
            </a:p>
          </p:txBody>
        </p:sp>
        <p:cxnSp>
          <p:nvCxnSpPr>
            <p:cNvPr id="61" name="Shape 60"/>
            <p:cNvCxnSpPr>
              <a:stCxn id="59" idx="2"/>
              <a:endCxn id="14372" idx="1"/>
            </p:cNvCxnSpPr>
            <p:nvPr/>
          </p:nvCxnSpPr>
          <p:spPr bwMode="auto">
            <a:xfrm rot="16200000" flipH="1">
              <a:off x="1695758" y="1785629"/>
              <a:ext cx="983343" cy="1707859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48075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103359"/>
            <a:ext cx="5188039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663072"/>
            <a:ext cx="8535987" cy="702373"/>
          </a:xfrm>
          <a:ln/>
        </p:spPr>
        <p:txBody>
          <a:bodyPr wrap="square">
            <a:spAutoFit/>
          </a:bodyPr>
          <a:lstStyle/>
          <a:p>
            <a:pPr marL="1258888" indent="-1258888">
              <a:tabLst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i="1" dirty="0" smtClean="0">
                <a:solidFill>
                  <a:srgbClr val="C00000"/>
                </a:solidFill>
              </a:rPr>
              <a:t>Page fault:	</a:t>
            </a:r>
            <a:r>
              <a:rPr lang="en-GB" sz="1800" dirty="0" smtClean="0"/>
              <a:t>reference to VM word that is not in physical memory</a:t>
            </a:r>
          </a:p>
          <a:p>
            <a:pPr marL="1258888" indent="-1258888">
              <a:tabLst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	</a:t>
            </a:r>
            <a:r>
              <a:rPr lang="en-GB" sz="1800" dirty="0" smtClean="0"/>
              <a:t>(DRAM cache miss)</a:t>
            </a:r>
            <a:endParaRPr lang="en-GB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1752600"/>
            <a:ext cx="8077200" cy="4406900"/>
            <a:chOff x="457200" y="2133600"/>
            <a:chExt cx="8077200" cy="44069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3261139" y="44481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3261139" y="46767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3261139" y="42195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3261139" y="30765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261139" y="33051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261139" y="35337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261139" y="37623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3261139" y="39909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3213870" y="4946561"/>
              <a:ext cx="1690688" cy="812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Memory resident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page table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6488527" y="2133600"/>
              <a:ext cx="1627153" cy="5770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6606002" y="3172092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6606002" y="3381375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4086639" y="4568825"/>
              <a:ext cx="2527300" cy="14509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V="1">
              <a:off x="4086639" y="3198813"/>
              <a:ext cx="2527300" cy="16129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 flipV="1">
              <a:off x="4112039" y="2970213"/>
              <a:ext cx="2501900" cy="6985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 flipV="1">
              <a:off x="4061239" y="2741613"/>
              <a:ext cx="2552700" cy="7016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6540914" y="4130675"/>
              <a:ext cx="1541463" cy="5730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Virtual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(disk)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956339" y="44481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956339" y="46767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2956339" y="42195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2956339" y="30765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2956339" y="33051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956339" y="35337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956339" y="37623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2956339" y="39909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2727739" y="2771775"/>
              <a:ext cx="685800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2964366" y="3046413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2965159" y="3279322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2964366" y="3745140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2965159" y="3952293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2964366" y="419164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2965159" y="4651019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71" name="Text Box 35"/>
            <p:cNvSpPr txBox="1">
              <a:spLocks noChangeArrowheads="1"/>
            </p:cNvSpPr>
            <p:nvPr/>
          </p:nvSpPr>
          <p:spPr bwMode="auto">
            <a:xfrm>
              <a:off x="2964366" y="441811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72" name="Text Box 36"/>
            <p:cNvSpPr txBox="1">
              <a:spLocks noChangeArrowheads="1"/>
            </p:cNvSpPr>
            <p:nvPr/>
          </p:nvSpPr>
          <p:spPr bwMode="auto">
            <a:xfrm>
              <a:off x="2965159" y="3512231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3327814" y="2282825"/>
              <a:ext cx="1339126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page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number or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disk address</a:t>
              </a:r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2349736" y="30113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0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2346561" y="46242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7</a:t>
              </a:r>
            </a:p>
          </p:txBody>
        </p:sp>
        <p:sp>
          <p:nvSpPr>
            <p:cNvPr id="14376" name="Text Box 40"/>
            <p:cNvSpPr txBox="1">
              <a:spLocks noChangeArrowheads="1"/>
            </p:cNvSpPr>
            <p:nvPr/>
          </p:nvSpPr>
          <p:spPr bwMode="auto">
            <a:xfrm>
              <a:off x="7971252" y="26812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0</a:t>
              </a:r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6606002" y="29464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6606002" y="27178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14379" name="Oval 43"/>
            <p:cNvSpPr>
              <a:spLocks noChangeArrowheads="1"/>
            </p:cNvSpPr>
            <p:nvPr/>
          </p:nvSpPr>
          <p:spPr bwMode="auto">
            <a:xfrm>
              <a:off x="4035839" y="47752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0" name="Oval 44"/>
            <p:cNvSpPr>
              <a:spLocks noChangeArrowheads="1"/>
            </p:cNvSpPr>
            <p:nvPr/>
          </p:nvSpPr>
          <p:spPr bwMode="auto">
            <a:xfrm>
              <a:off x="4035839" y="45466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1" name="Oval 45"/>
            <p:cNvSpPr>
              <a:spLocks noChangeArrowheads="1"/>
            </p:cNvSpPr>
            <p:nvPr/>
          </p:nvSpPr>
          <p:spPr bwMode="auto">
            <a:xfrm>
              <a:off x="4035839" y="36385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2" name="Oval 46"/>
            <p:cNvSpPr>
              <a:spLocks noChangeArrowheads="1"/>
            </p:cNvSpPr>
            <p:nvPr/>
          </p:nvSpPr>
          <p:spPr bwMode="auto">
            <a:xfrm>
              <a:off x="4035839" y="34036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3" name="Text Box 47"/>
            <p:cNvSpPr txBox="1">
              <a:spLocks noChangeArrowheads="1"/>
            </p:cNvSpPr>
            <p:nvPr/>
          </p:nvSpPr>
          <p:spPr bwMode="auto">
            <a:xfrm>
              <a:off x="7983952" y="33416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3</a:t>
              </a:r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6613939" y="475932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6613939" y="506984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6613939" y="569087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6613939" y="600138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6</a:t>
              </a:r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6613939" y="631190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auto">
            <a:xfrm>
              <a:off x="4035839" y="3847744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>
              <a:off x="4048539" y="3892461"/>
              <a:ext cx="2565400" cy="15113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1" name="Oval 55"/>
            <p:cNvSpPr>
              <a:spLocks noChangeArrowheads="1"/>
            </p:cNvSpPr>
            <p:nvPr/>
          </p:nvSpPr>
          <p:spPr bwMode="auto">
            <a:xfrm>
              <a:off x="4035839" y="40576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2" name="Line 56"/>
            <p:cNvSpPr>
              <a:spLocks noChangeShapeType="1"/>
            </p:cNvSpPr>
            <p:nvPr/>
          </p:nvSpPr>
          <p:spPr bwMode="auto">
            <a:xfrm flipV="1">
              <a:off x="4080289" y="3414713"/>
              <a:ext cx="2533650" cy="6731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3" name="Rectangle 57"/>
            <p:cNvSpPr>
              <a:spLocks noChangeArrowheads="1"/>
            </p:cNvSpPr>
            <p:nvPr/>
          </p:nvSpPr>
          <p:spPr bwMode="auto">
            <a:xfrm>
              <a:off x="6613939" y="538035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3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457200" y="2514600"/>
              <a:ext cx="1600200" cy="24288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Virtual address</a:t>
              </a:r>
            </a:p>
          </p:txBody>
        </p:sp>
        <p:cxnSp>
          <p:nvCxnSpPr>
            <p:cNvPr id="63" name="Shape 62"/>
            <p:cNvCxnSpPr>
              <a:stCxn id="59" idx="2"/>
              <a:endCxn id="14362" idx="1"/>
            </p:cNvCxnSpPr>
            <p:nvPr/>
          </p:nvCxnSpPr>
          <p:spPr bwMode="auto">
            <a:xfrm rot="16200000" flipH="1">
              <a:off x="1547226" y="2467561"/>
              <a:ext cx="1119187" cy="1699039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636989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125241"/>
            <a:ext cx="4959439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7387" cy="369974"/>
          </a:xfrm>
          <a:ln/>
        </p:spPr>
        <p:txBody>
          <a:bodyPr>
            <a:sp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Page miss causes page fault (an exception)</a:t>
            </a:r>
            <a:endParaRPr lang="en-GB" sz="1800" b="0" dirty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1524000"/>
            <a:ext cx="8077200" cy="4406900"/>
            <a:chOff x="533400" y="1765300"/>
            <a:chExt cx="8077200" cy="44069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3337339" y="40798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3337339" y="43084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3337339" y="38512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3337339" y="27082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337339" y="29368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337339" y="31654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337339" y="33940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3337339" y="36226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3290070" y="4578261"/>
              <a:ext cx="1690688" cy="812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Memory resident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page table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6564727" y="1765300"/>
              <a:ext cx="1627153" cy="5770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6682202" y="2803792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6682202" y="3013075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4162839" y="4200525"/>
              <a:ext cx="2527300" cy="14509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V="1">
              <a:off x="4162839" y="2830513"/>
              <a:ext cx="2527300" cy="16129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 flipV="1">
              <a:off x="4188239" y="2601913"/>
              <a:ext cx="2501900" cy="6985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 flipV="1">
              <a:off x="4137439" y="2373313"/>
              <a:ext cx="2552700" cy="7016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6617114" y="3762375"/>
              <a:ext cx="1541463" cy="5730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Virtual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(disk)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3032539" y="40798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3032539" y="43084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3032539" y="38512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3032539" y="27082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3032539" y="29368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3032539" y="31654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3032539" y="33940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3032539" y="36226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2803939" y="2403475"/>
              <a:ext cx="685800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3040566" y="2678113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3041359" y="2911022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3040566" y="3376840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3041359" y="3583993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3040566" y="382334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3041359" y="4282719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71" name="Text Box 35"/>
            <p:cNvSpPr txBox="1">
              <a:spLocks noChangeArrowheads="1"/>
            </p:cNvSpPr>
            <p:nvPr/>
          </p:nvSpPr>
          <p:spPr bwMode="auto">
            <a:xfrm>
              <a:off x="3040566" y="404981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72" name="Text Box 36"/>
            <p:cNvSpPr txBox="1">
              <a:spLocks noChangeArrowheads="1"/>
            </p:cNvSpPr>
            <p:nvPr/>
          </p:nvSpPr>
          <p:spPr bwMode="auto">
            <a:xfrm>
              <a:off x="3041359" y="3143931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3404014" y="1914525"/>
              <a:ext cx="1339126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page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number or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disk address</a:t>
              </a:r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2425936" y="26430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0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2422761" y="42559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7</a:t>
              </a:r>
            </a:p>
          </p:txBody>
        </p:sp>
        <p:sp>
          <p:nvSpPr>
            <p:cNvPr id="14376" name="Text Box 40"/>
            <p:cNvSpPr txBox="1">
              <a:spLocks noChangeArrowheads="1"/>
            </p:cNvSpPr>
            <p:nvPr/>
          </p:nvSpPr>
          <p:spPr bwMode="auto">
            <a:xfrm>
              <a:off x="8047452" y="23129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0</a:t>
              </a:r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6682202" y="25781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6682202" y="23495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14379" name="Oval 43"/>
            <p:cNvSpPr>
              <a:spLocks noChangeArrowheads="1"/>
            </p:cNvSpPr>
            <p:nvPr/>
          </p:nvSpPr>
          <p:spPr bwMode="auto">
            <a:xfrm>
              <a:off x="4112039" y="44069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0" name="Oval 44"/>
            <p:cNvSpPr>
              <a:spLocks noChangeArrowheads="1"/>
            </p:cNvSpPr>
            <p:nvPr/>
          </p:nvSpPr>
          <p:spPr bwMode="auto">
            <a:xfrm>
              <a:off x="4112039" y="41783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1" name="Oval 45"/>
            <p:cNvSpPr>
              <a:spLocks noChangeArrowheads="1"/>
            </p:cNvSpPr>
            <p:nvPr/>
          </p:nvSpPr>
          <p:spPr bwMode="auto">
            <a:xfrm>
              <a:off x="4112039" y="32702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2" name="Oval 46"/>
            <p:cNvSpPr>
              <a:spLocks noChangeArrowheads="1"/>
            </p:cNvSpPr>
            <p:nvPr/>
          </p:nvSpPr>
          <p:spPr bwMode="auto">
            <a:xfrm>
              <a:off x="4112039" y="30353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3" name="Text Box 47"/>
            <p:cNvSpPr txBox="1">
              <a:spLocks noChangeArrowheads="1"/>
            </p:cNvSpPr>
            <p:nvPr/>
          </p:nvSpPr>
          <p:spPr bwMode="auto">
            <a:xfrm>
              <a:off x="8060152" y="29733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3</a:t>
              </a:r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6690139" y="439102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6690139" y="470154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6690139" y="532257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6690139" y="563308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6</a:t>
              </a:r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6690139" y="594360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auto">
            <a:xfrm>
              <a:off x="4112039" y="3479444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>
              <a:off x="4124739" y="3524161"/>
              <a:ext cx="2565400" cy="15113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1" name="Oval 55"/>
            <p:cNvSpPr>
              <a:spLocks noChangeArrowheads="1"/>
            </p:cNvSpPr>
            <p:nvPr/>
          </p:nvSpPr>
          <p:spPr bwMode="auto">
            <a:xfrm>
              <a:off x="4112039" y="36893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2" name="Line 56"/>
            <p:cNvSpPr>
              <a:spLocks noChangeShapeType="1"/>
            </p:cNvSpPr>
            <p:nvPr/>
          </p:nvSpPr>
          <p:spPr bwMode="auto">
            <a:xfrm flipV="1">
              <a:off x="4156489" y="3046413"/>
              <a:ext cx="2533650" cy="6731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3" name="Rectangle 57"/>
            <p:cNvSpPr>
              <a:spLocks noChangeArrowheads="1"/>
            </p:cNvSpPr>
            <p:nvPr/>
          </p:nvSpPr>
          <p:spPr bwMode="auto">
            <a:xfrm>
              <a:off x="6690139" y="501205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3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33400" y="2146300"/>
              <a:ext cx="1600200" cy="24288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Virtual address</a:t>
              </a:r>
            </a:p>
          </p:txBody>
        </p:sp>
        <p:cxnSp>
          <p:nvCxnSpPr>
            <p:cNvPr id="63" name="Shape 62"/>
            <p:cNvCxnSpPr>
              <a:stCxn id="59" idx="2"/>
              <a:endCxn id="14362" idx="1"/>
            </p:cNvCxnSpPr>
            <p:nvPr/>
          </p:nvCxnSpPr>
          <p:spPr bwMode="auto">
            <a:xfrm rot="16200000" flipH="1">
              <a:off x="1623426" y="2099261"/>
              <a:ext cx="1119187" cy="1699039"/>
            </a:xfrm>
            <a:prstGeom prst="bentConnector2">
              <a:avLst/>
            </a:prstGeom>
            <a:noFill/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0133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125241"/>
            <a:ext cx="5950039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685800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Page fault handler selects a victim to be evicted (here VP 4)</a:t>
            </a:r>
            <a:endParaRPr lang="en-GB" sz="1800" b="0" dirty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1752600"/>
            <a:ext cx="8077200" cy="4406900"/>
            <a:chOff x="457200" y="2133600"/>
            <a:chExt cx="8077200" cy="44069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3261139" y="44481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3261139" y="46767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3261139" y="42195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3261139" y="30765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261139" y="33051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261139" y="35337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261139" y="37623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3261139" y="39909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3213870" y="4946561"/>
              <a:ext cx="1690688" cy="812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Memory resident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page table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6488527" y="2133600"/>
              <a:ext cx="1627153" cy="5770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6606002" y="3172092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6606002" y="3381375"/>
              <a:ext cx="1379537" cy="228600"/>
            </a:xfrm>
            <a:prstGeom prst="rect">
              <a:avLst/>
            </a:prstGeom>
            <a:solidFill>
              <a:srgbClr val="92D050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4086639" y="4568825"/>
              <a:ext cx="2527300" cy="14509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V="1">
              <a:off x="4086639" y="3198813"/>
              <a:ext cx="2527300" cy="16129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 flipV="1">
              <a:off x="4112039" y="2970213"/>
              <a:ext cx="2501900" cy="6985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 flipV="1">
              <a:off x="4061239" y="2741613"/>
              <a:ext cx="2552700" cy="7016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6540914" y="4130675"/>
              <a:ext cx="1541463" cy="5730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Virtual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(disk)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956339" y="44481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956339" y="46767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2956339" y="42195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2956339" y="30765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2956339" y="33051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956339" y="35337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956339" y="37623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2956339" y="39909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2727739" y="2771775"/>
              <a:ext cx="685800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2964366" y="3046413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2965159" y="3279322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2964366" y="3745140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2965159" y="3952293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2964366" y="419164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2965159" y="4651019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71" name="Text Box 35"/>
            <p:cNvSpPr txBox="1">
              <a:spLocks noChangeArrowheads="1"/>
            </p:cNvSpPr>
            <p:nvPr/>
          </p:nvSpPr>
          <p:spPr bwMode="auto">
            <a:xfrm>
              <a:off x="2964366" y="441811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72" name="Text Box 36"/>
            <p:cNvSpPr txBox="1">
              <a:spLocks noChangeArrowheads="1"/>
            </p:cNvSpPr>
            <p:nvPr/>
          </p:nvSpPr>
          <p:spPr bwMode="auto">
            <a:xfrm>
              <a:off x="2965159" y="3512231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3327814" y="2282825"/>
              <a:ext cx="1339126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page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number or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disk address</a:t>
              </a:r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2349736" y="30113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0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2346561" y="46242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7</a:t>
              </a:r>
            </a:p>
          </p:txBody>
        </p:sp>
        <p:sp>
          <p:nvSpPr>
            <p:cNvPr id="14376" name="Text Box 40"/>
            <p:cNvSpPr txBox="1">
              <a:spLocks noChangeArrowheads="1"/>
            </p:cNvSpPr>
            <p:nvPr/>
          </p:nvSpPr>
          <p:spPr bwMode="auto">
            <a:xfrm>
              <a:off x="7971252" y="26812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0</a:t>
              </a:r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6606002" y="29464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6606002" y="27178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14379" name="Oval 43"/>
            <p:cNvSpPr>
              <a:spLocks noChangeArrowheads="1"/>
            </p:cNvSpPr>
            <p:nvPr/>
          </p:nvSpPr>
          <p:spPr bwMode="auto">
            <a:xfrm>
              <a:off x="4035839" y="47752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0" name="Oval 44"/>
            <p:cNvSpPr>
              <a:spLocks noChangeArrowheads="1"/>
            </p:cNvSpPr>
            <p:nvPr/>
          </p:nvSpPr>
          <p:spPr bwMode="auto">
            <a:xfrm>
              <a:off x="4035839" y="45466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1" name="Oval 45"/>
            <p:cNvSpPr>
              <a:spLocks noChangeArrowheads="1"/>
            </p:cNvSpPr>
            <p:nvPr/>
          </p:nvSpPr>
          <p:spPr bwMode="auto">
            <a:xfrm>
              <a:off x="4035839" y="36385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2" name="Oval 46"/>
            <p:cNvSpPr>
              <a:spLocks noChangeArrowheads="1"/>
            </p:cNvSpPr>
            <p:nvPr/>
          </p:nvSpPr>
          <p:spPr bwMode="auto">
            <a:xfrm>
              <a:off x="4035839" y="34036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3" name="Text Box 47"/>
            <p:cNvSpPr txBox="1">
              <a:spLocks noChangeArrowheads="1"/>
            </p:cNvSpPr>
            <p:nvPr/>
          </p:nvSpPr>
          <p:spPr bwMode="auto">
            <a:xfrm>
              <a:off x="7983952" y="33416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3</a:t>
              </a:r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6613939" y="475932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6613939" y="506984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6613939" y="569087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6613939" y="600138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6</a:t>
              </a:r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6613939" y="631190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auto">
            <a:xfrm>
              <a:off x="4035839" y="3847744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>
              <a:off x="4048539" y="3892461"/>
              <a:ext cx="2565400" cy="15113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1" name="Oval 55"/>
            <p:cNvSpPr>
              <a:spLocks noChangeArrowheads="1"/>
            </p:cNvSpPr>
            <p:nvPr/>
          </p:nvSpPr>
          <p:spPr bwMode="auto">
            <a:xfrm>
              <a:off x="4035839" y="40576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2" name="Line 56"/>
            <p:cNvSpPr>
              <a:spLocks noChangeShapeType="1"/>
            </p:cNvSpPr>
            <p:nvPr/>
          </p:nvSpPr>
          <p:spPr bwMode="auto">
            <a:xfrm flipV="1">
              <a:off x="4080289" y="3414713"/>
              <a:ext cx="2533650" cy="6731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3" name="Rectangle 57"/>
            <p:cNvSpPr>
              <a:spLocks noChangeArrowheads="1"/>
            </p:cNvSpPr>
            <p:nvPr/>
          </p:nvSpPr>
          <p:spPr bwMode="auto">
            <a:xfrm>
              <a:off x="6613939" y="538035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3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457200" y="2514600"/>
              <a:ext cx="1600200" cy="24288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Virtual address</a:t>
              </a:r>
            </a:p>
          </p:txBody>
        </p:sp>
        <p:cxnSp>
          <p:nvCxnSpPr>
            <p:cNvPr id="60" name="Shape 59"/>
            <p:cNvCxnSpPr>
              <a:stCxn id="59" idx="2"/>
            </p:cNvCxnSpPr>
            <p:nvPr/>
          </p:nvCxnSpPr>
          <p:spPr bwMode="auto">
            <a:xfrm rot="16200000" flipH="1">
              <a:off x="1547226" y="2467561"/>
              <a:ext cx="1119187" cy="1699039"/>
            </a:xfrm>
            <a:prstGeom prst="bentConnector2">
              <a:avLst/>
            </a:prstGeom>
            <a:noFill/>
            <a:ln w="254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47081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2" y="125241"/>
            <a:ext cx="6190166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685800"/>
            <a:ext cx="8307387" cy="1367170"/>
          </a:xfrm>
          <a:ln/>
        </p:spPr>
        <p:txBody>
          <a:bodyPr>
            <a:sp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Page fault handler selects a victim to be evicted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Missed VM page (here VP 3) is copied from </a:t>
            </a:r>
            <a:r>
              <a:rPr lang="en-GB" sz="1800" dirty="0" smtClean="0"/>
              <a:t>disk </a:t>
            </a:r>
            <a:r>
              <a:rPr lang="en-GB" sz="1800" dirty="0" smtClean="0"/>
              <a:t>to PM </a:t>
            </a:r>
            <a:r>
              <a:rPr lang="en-GB" sz="1800" b="0" dirty="0" smtClean="0"/>
              <a:t>(here PP 3)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Page table is updated</a:t>
            </a:r>
            <a:endParaRPr lang="en-GB" sz="18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rgbClr val="0000CC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rgbClr val="0000CC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rgbClr val="0000CC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rgbClr val="0000CC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rgbClr val="0000CC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92D050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VP </a:t>
            </a: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rgbClr val="0000CC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rgbClr val="0000CC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06642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125241"/>
            <a:ext cx="6102439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685800"/>
            <a:ext cx="8535987" cy="1034771"/>
          </a:xfrm>
          <a:ln/>
        </p:spPr>
        <p:txBody>
          <a:bodyPr wrap="square">
            <a:sp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. . 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Offending instruction is restarted: page hit!</a:t>
            </a:r>
            <a:endParaRPr lang="en-GB" sz="1800" b="0" dirty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1689100"/>
            <a:ext cx="8077200" cy="4406900"/>
            <a:chOff x="457200" y="2133600"/>
            <a:chExt cx="8077200" cy="44069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3261139" y="44481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3261139" y="46767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3261139" y="42195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3261139" y="30765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261139" y="33051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261139" y="35337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261139" y="37623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3261139" y="39909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3213870" y="4946561"/>
              <a:ext cx="1690688" cy="812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Memory resident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page table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6488527" y="2133600"/>
              <a:ext cx="1627153" cy="5770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6606002" y="3172092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6606002" y="3381375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</a:t>
              </a: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4086639" y="4568825"/>
              <a:ext cx="2527300" cy="14509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V="1">
              <a:off x="4086639" y="3198813"/>
              <a:ext cx="2527300" cy="16129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 flipV="1">
              <a:off x="4112039" y="2970213"/>
              <a:ext cx="2501900" cy="6985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 flipV="1">
              <a:off x="4061239" y="2741613"/>
              <a:ext cx="2552700" cy="7016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6540914" y="4130675"/>
              <a:ext cx="1541463" cy="5730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Virtual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(disk)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956339" y="44481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956339" y="46767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2956339" y="42195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2956339" y="30765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2956339" y="33051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956339" y="35337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956339" y="37623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2956339" y="39909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2727739" y="2771775"/>
              <a:ext cx="685800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2964366" y="3046413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2965159" y="3279322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2964366" y="3745140"/>
              <a:ext cx="27312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  <a:endParaRPr lang="en-GB" sz="1400" dirty="0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2965159" y="3952293"/>
              <a:ext cx="27312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  <a:endParaRPr lang="en-GB" sz="1400" dirty="0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2964366" y="419164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2965159" y="4651019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71" name="Text Box 35"/>
            <p:cNvSpPr txBox="1">
              <a:spLocks noChangeArrowheads="1"/>
            </p:cNvSpPr>
            <p:nvPr/>
          </p:nvSpPr>
          <p:spPr bwMode="auto">
            <a:xfrm>
              <a:off x="2964366" y="441811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372" name="Text Box 36"/>
            <p:cNvSpPr txBox="1">
              <a:spLocks noChangeArrowheads="1"/>
            </p:cNvSpPr>
            <p:nvPr/>
          </p:nvSpPr>
          <p:spPr bwMode="auto">
            <a:xfrm>
              <a:off x="2965159" y="3512231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3327814" y="2282825"/>
              <a:ext cx="1339126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page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number or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disk address</a:t>
              </a:r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2349736" y="30113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0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2346561" y="46242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7</a:t>
              </a:r>
            </a:p>
          </p:txBody>
        </p:sp>
        <p:sp>
          <p:nvSpPr>
            <p:cNvPr id="14376" name="Text Box 40"/>
            <p:cNvSpPr txBox="1">
              <a:spLocks noChangeArrowheads="1"/>
            </p:cNvSpPr>
            <p:nvPr/>
          </p:nvSpPr>
          <p:spPr bwMode="auto">
            <a:xfrm>
              <a:off x="7971252" y="26812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0</a:t>
              </a:r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6606002" y="29464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14378" name="Rectangle 42"/>
            <p:cNvSpPr>
              <a:spLocks noChangeArrowheads="1"/>
            </p:cNvSpPr>
            <p:nvPr/>
          </p:nvSpPr>
          <p:spPr bwMode="auto">
            <a:xfrm>
              <a:off x="6606002" y="27178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14379" name="Oval 43"/>
            <p:cNvSpPr>
              <a:spLocks noChangeArrowheads="1"/>
            </p:cNvSpPr>
            <p:nvPr/>
          </p:nvSpPr>
          <p:spPr bwMode="auto">
            <a:xfrm>
              <a:off x="4035839" y="47752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0" name="Oval 44"/>
            <p:cNvSpPr>
              <a:spLocks noChangeArrowheads="1"/>
            </p:cNvSpPr>
            <p:nvPr/>
          </p:nvSpPr>
          <p:spPr bwMode="auto">
            <a:xfrm>
              <a:off x="4035839" y="45466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1" name="Oval 45"/>
            <p:cNvSpPr>
              <a:spLocks noChangeArrowheads="1"/>
            </p:cNvSpPr>
            <p:nvPr/>
          </p:nvSpPr>
          <p:spPr bwMode="auto">
            <a:xfrm>
              <a:off x="4035839" y="36385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2" name="Oval 46"/>
            <p:cNvSpPr>
              <a:spLocks noChangeArrowheads="1"/>
            </p:cNvSpPr>
            <p:nvPr/>
          </p:nvSpPr>
          <p:spPr bwMode="auto">
            <a:xfrm>
              <a:off x="4035839" y="34036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83" name="Text Box 47"/>
            <p:cNvSpPr txBox="1">
              <a:spLocks noChangeArrowheads="1"/>
            </p:cNvSpPr>
            <p:nvPr/>
          </p:nvSpPr>
          <p:spPr bwMode="auto">
            <a:xfrm>
              <a:off x="7983952" y="33416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3</a:t>
              </a:r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6613939" y="475932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6613939" y="506984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6613939" y="569087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6613939" y="600138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6</a:t>
              </a:r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6613939" y="631190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auto">
            <a:xfrm>
              <a:off x="4035839" y="3847744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0" name="Line 54"/>
            <p:cNvSpPr>
              <a:spLocks noChangeShapeType="1"/>
            </p:cNvSpPr>
            <p:nvPr/>
          </p:nvSpPr>
          <p:spPr bwMode="auto">
            <a:xfrm>
              <a:off x="4080289" y="4087812"/>
              <a:ext cx="2533650" cy="1603057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1" name="Oval 55"/>
            <p:cNvSpPr>
              <a:spLocks noChangeArrowheads="1"/>
            </p:cNvSpPr>
            <p:nvPr/>
          </p:nvSpPr>
          <p:spPr bwMode="auto">
            <a:xfrm>
              <a:off x="4035839" y="40576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2" name="Line 56"/>
            <p:cNvSpPr>
              <a:spLocks noChangeShapeType="1"/>
            </p:cNvSpPr>
            <p:nvPr/>
          </p:nvSpPr>
          <p:spPr bwMode="auto">
            <a:xfrm flipV="1">
              <a:off x="4086639" y="3443287"/>
              <a:ext cx="2527300" cy="433386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393" name="Rectangle 57"/>
            <p:cNvSpPr>
              <a:spLocks noChangeArrowheads="1"/>
            </p:cNvSpPr>
            <p:nvPr/>
          </p:nvSpPr>
          <p:spPr bwMode="auto">
            <a:xfrm>
              <a:off x="6613939" y="538035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3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457200" y="2514600"/>
              <a:ext cx="1600200" cy="24288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Virtual address</a:t>
              </a:r>
            </a:p>
          </p:txBody>
        </p:sp>
        <p:cxnSp>
          <p:nvCxnSpPr>
            <p:cNvPr id="63" name="Shape 62"/>
            <p:cNvCxnSpPr>
              <a:stCxn id="59" idx="2"/>
              <a:endCxn id="14362" idx="1"/>
            </p:cNvCxnSpPr>
            <p:nvPr/>
          </p:nvCxnSpPr>
          <p:spPr bwMode="auto">
            <a:xfrm rot="16200000" flipH="1">
              <a:off x="1547226" y="2467561"/>
              <a:ext cx="1119187" cy="1699039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381000" y="5562600"/>
            <a:ext cx="578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 smtClean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 smtClean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  <p:extLst>
      <p:ext uri="{BB962C8B-B14F-4D97-AF65-F5344CB8AC3E}">
        <p14:creationId xmlns:p14="http://schemas.microsoft.com/office/powerpoint/2010/main" val="765486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369974"/>
          </a:xfrm>
        </p:spPr>
        <p:txBody>
          <a:bodyPr>
            <a:spAutoFit/>
          </a:bodyPr>
          <a:lstStyle/>
          <a:p>
            <a:r>
              <a:rPr lang="en-US" sz="1800" dirty="0" smtClean="0"/>
              <a:t>Allocating a new page (VP 5) of virtual memory.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1752600" y="1460500"/>
            <a:ext cx="6187839" cy="4711700"/>
            <a:chOff x="1752600" y="1460500"/>
            <a:chExt cx="6187839" cy="4711700"/>
          </a:xfrm>
        </p:grpSpPr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667178" y="3546475"/>
              <a:ext cx="1600200" cy="228600"/>
            </a:xfrm>
            <a:prstGeom prst="rect">
              <a:avLst/>
            </a:prstGeom>
            <a:solidFill>
              <a:srgbClr val="FFFF00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2667178" y="37750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667178" y="40036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667178" y="2403475"/>
              <a:ext cx="16002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null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667178" y="26320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667178" y="28606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67178" y="3089275"/>
              <a:ext cx="1600200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667178" y="3317875"/>
              <a:ext cx="16002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619909" y="4273461"/>
              <a:ext cx="1690688" cy="812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Memory resident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page table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5894566" y="1460500"/>
              <a:ext cx="1627153" cy="5770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(DRAM)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012041" y="2498992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012041" y="2708275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</a:t>
              </a:r>
              <a:r>
                <a:rPr lang="en-GB" sz="1400" dirty="0" smtClean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492678" y="3895725"/>
              <a:ext cx="2519363" cy="173736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3492678" y="2525713"/>
              <a:ext cx="2527300" cy="16129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3518078" y="2297113"/>
              <a:ext cx="2501900" cy="69850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3467278" y="2068513"/>
              <a:ext cx="2552700" cy="701675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5946953" y="3457575"/>
              <a:ext cx="1541463" cy="5730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Virtual memory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(disk)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362378" y="37750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362378" y="40036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362378" y="35464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362378" y="24034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362378" y="26320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362378" y="28606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362378" y="30892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362378" y="3317875"/>
              <a:ext cx="304800" cy="228600"/>
            </a:xfrm>
            <a:prstGeom prst="rect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133778" y="2098675"/>
              <a:ext cx="685800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2370405" y="2373313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2371198" y="2606222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2370405" y="3072040"/>
              <a:ext cx="27312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  <a:endParaRPr lang="en-GB" sz="1400" dirty="0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2371198" y="3279193"/>
              <a:ext cx="27312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  <a:endParaRPr lang="en-GB" sz="1400" dirty="0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2370405" y="351854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2371198" y="3977919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2370405" y="3745011"/>
              <a:ext cx="280987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2371198" y="2839131"/>
              <a:ext cx="279400" cy="3048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2733853" y="1609725"/>
              <a:ext cx="1339126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Physical page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number or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disk address</a:t>
              </a:r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1755775" y="23382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0</a:t>
              </a: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1752600" y="3951110"/>
              <a:ext cx="641243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PTE 7</a:t>
              </a:r>
            </a:p>
          </p:txBody>
        </p:sp>
        <p:sp>
          <p:nvSpPr>
            <p:cNvPr id="41" name="Text Box 40"/>
            <p:cNvSpPr txBox="1">
              <a:spLocks noChangeArrowheads="1"/>
            </p:cNvSpPr>
            <p:nvPr/>
          </p:nvSpPr>
          <p:spPr bwMode="auto">
            <a:xfrm>
              <a:off x="7377291" y="20081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0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6012041" y="22733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012041" y="2044700"/>
              <a:ext cx="1379537" cy="228600"/>
            </a:xfrm>
            <a:prstGeom prst="rect">
              <a:avLst/>
            </a:prstGeom>
            <a:solidFill>
              <a:srgbClr val="0000CC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3441878" y="41021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3441878" y="38735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3441878" y="29654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3441878" y="273050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7389991" y="2668588"/>
              <a:ext cx="5504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PP 3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6019978" y="408622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1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6019978" y="439674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2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6019978" y="501777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4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6019978" y="563308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6</a:t>
              </a: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6019978" y="5943600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7</a:t>
              </a:r>
            </a:p>
          </p:txBody>
        </p: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3441878" y="3174644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3486328" y="3414712"/>
              <a:ext cx="2533650" cy="1603057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3441878" y="338455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V="1">
              <a:off x="3492678" y="2770187"/>
              <a:ext cx="2527300" cy="433386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6019978" y="4707255"/>
              <a:ext cx="1379538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3</a:t>
              </a: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6019978" y="5322570"/>
              <a:ext cx="1379538" cy="228600"/>
            </a:xfrm>
            <a:prstGeom prst="rect">
              <a:avLst/>
            </a:prstGeom>
            <a:solidFill>
              <a:srgbClr val="FFFF00"/>
            </a:solidFill>
            <a:ln w="1908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rgbClr val="000066"/>
                  </a:solidFill>
                  <a:latin typeface="Calibri" pitchFamily="34" charset="0"/>
                </a:rPr>
                <a:t>VP </a:t>
              </a:r>
              <a:r>
                <a:rPr lang="en-GB" sz="1400" dirty="0" smtClean="0">
                  <a:solidFill>
                    <a:srgbClr val="000066"/>
                  </a:solidFill>
                  <a:latin typeface="Calibri" pitchFamily="34" charset="0"/>
                </a:rPr>
                <a:t>5</a:t>
              </a:r>
              <a:endParaRPr lang="en-GB" sz="1400" dirty="0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63" name="Line 15"/>
            <p:cNvSpPr>
              <a:spLocks noChangeShapeType="1"/>
            </p:cNvSpPr>
            <p:nvPr/>
          </p:nvSpPr>
          <p:spPr bwMode="auto">
            <a:xfrm>
              <a:off x="3500615" y="3628035"/>
              <a:ext cx="2519363" cy="1737360"/>
            </a:xfrm>
            <a:prstGeom prst="line">
              <a:avLst/>
            </a:prstGeom>
            <a:noFill/>
            <a:ln w="19080">
              <a:solidFill>
                <a:srgbClr val="000066"/>
              </a:solidFill>
              <a:prstDash val="dash"/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3449815" y="3605810"/>
              <a:ext cx="76200" cy="76200"/>
            </a:xfrm>
            <a:prstGeom prst="ellipse">
              <a:avLst/>
            </a:prstGeom>
            <a:solidFill>
              <a:srgbClr val="000066"/>
            </a:solidFill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411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Memory Addressing</a:t>
            </a:r>
            <a:endParaRPr lang="en-AU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5257800"/>
            <a:ext cx="86106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kern="0" dirty="0" smtClean="0"/>
              <a:t>Used today in “simple” systems like embedded microcontrollers in devices like cars, elevators, and digital picture frames</a:t>
            </a:r>
            <a:endParaRPr lang="en-GB" sz="1800" kern="0" dirty="0"/>
          </a:p>
        </p:txBody>
      </p:sp>
      <p:grpSp>
        <p:nvGrpSpPr>
          <p:cNvPr id="2" name="Group 1"/>
          <p:cNvGrpSpPr/>
          <p:nvPr/>
        </p:nvGrpSpPr>
        <p:grpSpPr>
          <a:xfrm>
            <a:off x="762000" y="838200"/>
            <a:ext cx="4724400" cy="3797772"/>
            <a:chOff x="762000" y="838200"/>
            <a:chExt cx="4724400" cy="3797772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3810000" y="3700463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3503613" y="11318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0: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503613" y="13604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1: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264802" y="3652838"/>
              <a:ext cx="584839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solidFill>
                    <a:srgbClr val="003300"/>
                  </a:solidFill>
                  <a:latin typeface="Calibri" pitchFamily="34" charset="0"/>
                </a:rPr>
                <a:t>M-1</a:t>
              </a: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: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3541713" y="838200"/>
              <a:ext cx="1388841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Main memory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762000" y="1934008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CPU</a:t>
              </a: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505200" y="15890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2:</a:t>
              </a: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3503613" y="18176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3:</a:t>
              </a: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810000" y="1136650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3810000" y="1365250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3810000" y="1593850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3810000" y="1822450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3810000" y="2051050"/>
              <a:ext cx="914400" cy="228600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3810000" y="2279650"/>
              <a:ext cx="914400" cy="228600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3503613" y="20462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4: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3503613" y="22748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5:</a:t>
              </a: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3810000" y="2508250"/>
              <a:ext cx="914400" cy="228600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3810000" y="2736850"/>
              <a:ext cx="914400" cy="228600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3503613" y="25034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6:</a:t>
              </a:r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3505200" y="27320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7:</a:t>
              </a: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3810000" y="3476625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866900" y="1130740"/>
              <a:ext cx="1560512" cy="10596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Running program creates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physical address</a:t>
              </a:r>
              <a:endParaRPr lang="en-GB" sz="1600" dirty="0">
                <a:latin typeface="Calibri" pitchFamily="34" charset="0"/>
              </a:endParaRP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(PA)</a:t>
              </a:r>
            </a:p>
          </p:txBody>
        </p:sp>
        <p:sp>
          <p:nvSpPr>
            <p:cNvPr id="29" name="AutoShape 31"/>
            <p:cNvSpPr>
              <a:spLocks/>
            </p:cNvSpPr>
            <p:nvPr/>
          </p:nvSpPr>
          <p:spPr bwMode="auto">
            <a:xfrm>
              <a:off x="4800601" y="2051050"/>
              <a:ext cx="76200" cy="914400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2877526" y="4299340"/>
              <a:ext cx="1069320" cy="3366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Data word</a:t>
              </a:r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3810000" y="2965901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3503613" y="296703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8:</a:t>
              </a:r>
            </a:p>
          </p:txBody>
        </p:sp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3886200" y="320040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 anchor="ctr"/>
            <a:lstStyle/>
            <a:p>
              <a:pPr algn="ctr" rtl="1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...</a:t>
              </a:r>
            </a:p>
          </p:txBody>
        </p:sp>
        <p:cxnSp>
          <p:nvCxnSpPr>
            <p:cNvPr id="34" name="Straight Arrow Connector 33"/>
            <p:cNvCxnSpPr>
              <a:stCxn id="12" idx="3"/>
              <a:endCxn id="21" idx="1"/>
            </p:cNvCxnSpPr>
            <p:nvPr/>
          </p:nvCxnSpPr>
          <p:spPr bwMode="auto">
            <a:xfrm flipV="1">
              <a:off x="1828800" y="2199332"/>
              <a:ext cx="16748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rot="10800000" flipH="1">
              <a:off x="4953001" y="2508250"/>
              <a:ext cx="533399" cy="158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4565650" y="3423444"/>
              <a:ext cx="1839912" cy="158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hape 60"/>
            <p:cNvCxnSpPr/>
            <p:nvPr/>
          </p:nvCxnSpPr>
          <p:spPr bwMode="auto">
            <a:xfrm rot="10800000">
              <a:off x="1295402" y="2467409"/>
              <a:ext cx="4189410" cy="1876787"/>
            </a:xfrm>
            <a:prstGeom prst="bentConnector3">
              <a:avLst>
                <a:gd name="adj1" fmla="val 9999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2514600" y="2133600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Courier New"/>
                  <a:cs typeface="Courier New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34294"/>
            <a:ext cx="5767387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Locality to the Rescue Again!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722025"/>
            <a:ext cx="8307387" cy="322910"/>
          </a:xfrm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Virtual memory </a:t>
            </a:r>
            <a:r>
              <a:rPr lang="en-GB" sz="1800" dirty="0" smtClean="0"/>
              <a:t>seems terribly inefficient, but it works because of locality</a:t>
            </a:r>
            <a:endParaRPr lang="en-GB" sz="1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1386772"/>
            <a:ext cx="8307387" cy="81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kern="0" dirty="0" smtClean="0"/>
              <a:t>At any point in time, programs tend to access a set of active virtual pages called the </a:t>
            </a:r>
            <a:r>
              <a:rPr lang="en-GB" sz="1800" i="1" kern="0" dirty="0" smtClean="0">
                <a:solidFill>
                  <a:srgbClr val="C00000"/>
                </a:solidFill>
              </a:rPr>
              <a:t>working set</a:t>
            </a:r>
            <a:endParaRPr lang="en-GB" sz="1800" kern="0" dirty="0" smtClean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Programs with better temporal locality will have smaller working sets</a:t>
            </a:r>
            <a:endParaRPr lang="en-GB" sz="1600" kern="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81000" y="2490841"/>
            <a:ext cx="8307387" cy="5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kern="0" dirty="0" smtClean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Good performance for one process after compulsory misses</a:t>
            </a:r>
            <a:endParaRPr lang="en-GB" sz="1600" kern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3461722"/>
            <a:ext cx="8307387" cy="805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kern="0" dirty="0" smtClean="0"/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i="1" kern="0" dirty="0" smtClean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sz="1600" i="1" kern="0" dirty="0" smtClean="0"/>
              <a:t> </a:t>
            </a:r>
            <a:r>
              <a:rPr lang="en-GB" sz="1600" kern="0" dirty="0" smtClean="0"/>
              <a:t>Performance meltdown</a:t>
            </a:r>
            <a:r>
              <a:rPr lang="en-GB" sz="1600" i="1" kern="0" dirty="0" smtClean="0"/>
              <a:t> </a:t>
            </a:r>
            <a:r>
              <a:rPr lang="en-GB" sz="1600" kern="0" dirty="0" smtClean="0"/>
              <a:t>where pages are swapped (copied) in and out continuously</a:t>
            </a:r>
            <a:endParaRPr lang="en-GB" sz="1600" kern="0" dirty="0"/>
          </a:p>
        </p:txBody>
      </p:sp>
    </p:spTree>
    <p:extLst>
      <p:ext uri="{BB962C8B-B14F-4D97-AF65-F5344CB8AC3E}">
        <p14:creationId xmlns:p14="http://schemas.microsoft.com/office/powerpoint/2010/main" val="3332289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Address Translation</a:t>
            </a:r>
            <a:endParaRPr lang="en-US" dirty="0"/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685800"/>
            <a:ext cx="8442325" cy="702373"/>
          </a:xfrm>
        </p:spPr>
        <p:txBody>
          <a:bodyPr>
            <a:spAutoFit/>
          </a:bodyPr>
          <a:lstStyle/>
          <a:p>
            <a:r>
              <a:rPr lang="en-US" sz="1800" dirty="0" smtClean="0"/>
              <a:t>Virtual Address Space</a:t>
            </a:r>
          </a:p>
          <a:p>
            <a:pPr lvl="1"/>
            <a:r>
              <a:rPr lang="en-US" i="1" dirty="0" smtClean="0"/>
              <a:t>V = {0, 1, …, N–1}</a:t>
            </a:r>
            <a:endParaRPr lang="en-US" dirty="0" smtClean="0"/>
          </a:p>
        </p:txBody>
      </p:sp>
      <p:sp>
        <p:nvSpPr>
          <p:cNvPr id="4" name="Rectangle 39"/>
          <p:cNvSpPr txBox="1">
            <a:spLocks noChangeArrowheads="1"/>
          </p:cNvSpPr>
          <p:nvPr/>
        </p:nvSpPr>
        <p:spPr bwMode="auto">
          <a:xfrm>
            <a:off x="396875" y="1659827"/>
            <a:ext cx="8442325" cy="70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/>
              <a:t>Physical Address Space</a:t>
            </a:r>
          </a:p>
          <a:p>
            <a:pPr lvl="1"/>
            <a:r>
              <a:rPr lang="en-US" sz="1800" i="1" kern="0" dirty="0" smtClean="0"/>
              <a:t>P = {0, 1, …, M–1}</a:t>
            </a:r>
            <a:endParaRPr lang="en-US" sz="1800" kern="0" dirty="0" smtClean="0"/>
          </a:p>
        </p:txBody>
      </p:sp>
      <p:sp>
        <p:nvSpPr>
          <p:cNvPr id="5" name="Rectangle 39"/>
          <p:cNvSpPr txBox="1">
            <a:spLocks noChangeArrowheads="1"/>
          </p:cNvSpPr>
          <p:nvPr/>
        </p:nvSpPr>
        <p:spPr bwMode="auto">
          <a:xfrm>
            <a:off x="396875" y="2564857"/>
            <a:ext cx="8442325" cy="203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/>
              <a:t>Address Translation</a:t>
            </a:r>
          </a:p>
          <a:p>
            <a:pPr lvl="1"/>
            <a:r>
              <a:rPr lang="en-US" sz="1800" b="1" i="1" kern="0" dirty="0" smtClean="0"/>
              <a:t>MAP:  V </a:t>
            </a:r>
            <a:r>
              <a:rPr lang="en-US" sz="1800" b="1" i="1" kern="0" dirty="0" smtClean="0">
                <a:sym typeface="Symbol" charset="2"/>
              </a:rPr>
              <a:t></a:t>
            </a:r>
            <a:r>
              <a:rPr lang="en-US" sz="1800" b="1" i="1" kern="0" dirty="0" smtClean="0"/>
              <a:t>  P  U  {</a:t>
            </a:r>
            <a:r>
              <a:rPr lang="en-US" sz="1800" b="1" i="1" kern="0" dirty="0" smtClean="0">
                <a:sym typeface="Symbol" charset="2"/>
              </a:rPr>
              <a:t></a:t>
            </a:r>
            <a:r>
              <a:rPr lang="en-US" sz="1800" b="1" i="1" kern="0" dirty="0" smtClean="0"/>
              <a:t>}</a:t>
            </a:r>
          </a:p>
          <a:p>
            <a:pPr lvl="1"/>
            <a:r>
              <a:rPr lang="en-US" sz="1800" kern="0" dirty="0" smtClean="0"/>
              <a:t>For virtual address </a:t>
            </a:r>
            <a:r>
              <a:rPr lang="en-US" sz="1800" b="1" i="1" kern="0" dirty="0" smtClean="0"/>
              <a:t>a</a:t>
            </a:r>
            <a:r>
              <a:rPr lang="en-US" sz="1800" kern="0" dirty="0" smtClean="0"/>
              <a:t>:</a:t>
            </a:r>
          </a:p>
          <a:p>
            <a:pPr lvl="2"/>
            <a:r>
              <a:rPr lang="en-US" sz="1800" b="1" i="1" kern="0" dirty="0" smtClean="0"/>
              <a:t>MAP(a)  =  a</a:t>
            </a:r>
            <a:r>
              <a:rPr lang="en-US" sz="1800" i="1" kern="0" dirty="0" smtClean="0"/>
              <a:t>’</a:t>
            </a:r>
            <a:r>
              <a:rPr lang="en-US" sz="1800" kern="0" dirty="0" smtClean="0"/>
              <a:t>  if data at virtual address </a:t>
            </a:r>
            <a:r>
              <a:rPr lang="en-US" sz="1800" b="1" i="1" kern="0" dirty="0" smtClean="0"/>
              <a:t>a</a:t>
            </a:r>
            <a:r>
              <a:rPr lang="en-US" sz="1800" kern="0" dirty="0" smtClean="0"/>
              <a:t> is at physical address </a:t>
            </a:r>
            <a:r>
              <a:rPr lang="en-US" sz="1800" b="1" i="1" kern="0" dirty="0" smtClean="0"/>
              <a:t>a’</a:t>
            </a:r>
            <a:r>
              <a:rPr lang="en-US" sz="1800" i="1" kern="0" dirty="0" smtClean="0"/>
              <a:t> </a:t>
            </a:r>
            <a:r>
              <a:rPr lang="en-US" sz="1800" kern="0" dirty="0" smtClean="0"/>
              <a:t>in </a:t>
            </a:r>
            <a:r>
              <a:rPr lang="en-US" sz="1800" b="1" i="1" kern="0" dirty="0" smtClean="0"/>
              <a:t>P</a:t>
            </a:r>
          </a:p>
          <a:p>
            <a:pPr lvl="2"/>
            <a:r>
              <a:rPr lang="en-US" sz="1800" b="1" i="1" kern="0" dirty="0" smtClean="0"/>
              <a:t>MAP(a)  = </a:t>
            </a:r>
            <a:r>
              <a:rPr lang="en-US" sz="1800" b="1" i="1" kern="0" dirty="0" smtClean="0">
                <a:sym typeface="Symbol" charset="2"/>
              </a:rPr>
              <a:t></a:t>
            </a:r>
            <a:r>
              <a:rPr lang="en-US" sz="1800" b="1" i="1" kern="0" dirty="0" smtClean="0"/>
              <a:t> </a:t>
            </a:r>
            <a:r>
              <a:rPr lang="en-US" sz="1800" kern="0" dirty="0" smtClean="0"/>
              <a:t>if data at virtual address </a:t>
            </a:r>
            <a:r>
              <a:rPr lang="en-US" sz="1800" b="1" i="1" kern="0" dirty="0" smtClean="0"/>
              <a:t>a</a:t>
            </a:r>
            <a:r>
              <a:rPr lang="en-US" sz="1800" kern="0" dirty="0" smtClean="0"/>
              <a:t> is not in physical memory</a:t>
            </a:r>
          </a:p>
          <a:p>
            <a:pPr lvl="3"/>
            <a:r>
              <a:rPr lang="en-US" sz="1800" kern="0" dirty="0" smtClean="0"/>
              <a:t>Either invalid or stored on disk</a:t>
            </a:r>
          </a:p>
        </p:txBody>
      </p:sp>
    </p:spTree>
    <p:extLst>
      <p:ext uri="{BB962C8B-B14F-4D97-AF65-F5344CB8AC3E}">
        <p14:creationId xmlns:p14="http://schemas.microsoft.com/office/powerpoint/2010/main" val="3357434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4594" y="125241"/>
            <a:ext cx="6196182" cy="462307"/>
          </a:xfrm>
        </p:spPr>
        <p:txBody>
          <a:bodyPr wrap="square">
            <a:spAutoFit/>
          </a:bodyPr>
          <a:lstStyle/>
          <a:p>
            <a:r>
              <a:rPr lang="en-US" dirty="0" smtClean="0"/>
              <a:t>Summary of Address Translation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745796"/>
            <a:ext cx="7896225" cy="1397948"/>
          </a:xfrm>
        </p:spPr>
        <p:txBody>
          <a:bodyPr>
            <a:spAutoFit/>
          </a:bodyPr>
          <a:lstStyle/>
          <a:p>
            <a:r>
              <a:rPr lang="en-US" sz="1800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6875" y="2438400"/>
            <a:ext cx="7896225" cy="173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/>
              <a:t>Components of the virtual address (VA)</a:t>
            </a:r>
          </a:p>
          <a:p>
            <a:pPr lvl="1"/>
            <a:r>
              <a:rPr lang="en-US" sz="1800" b="1" kern="0" dirty="0" smtClean="0"/>
              <a:t>TLBI</a:t>
            </a:r>
            <a:r>
              <a:rPr lang="en-US" sz="1800" kern="0" dirty="0" smtClean="0"/>
              <a:t>: TLB index</a:t>
            </a:r>
          </a:p>
          <a:p>
            <a:pPr lvl="1"/>
            <a:r>
              <a:rPr lang="en-US" sz="1800" b="1" kern="0" dirty="0" smtClean="0"/>
              <a:t>TLBT</a:t>
            </a:r>
            <a:r>
              <a:rPr lang="en-US" sz="1800" kern="0" dirty="0" smtClean="0"/>
              <a:t>: TLB tag</a:t>
            </a:r>
          </a:p>
          <a:p>
            <a:pPr lvl="1"/>
            <a:r>
              <a:rPr lang="en-US" sz="1800" b="1" kern="0" dirty="0" smtClean="0"/>
              <a:t>VPO</a:t>
            </a:r>
            <a:r>
              <a:rPr lang="en-US" sz="1800" kern="0" dirty="0" smtClean="0"/>
              <a:t>: Virtual page offset </a:t>
            </a:r>
          </a:p>
          <a:p>
            <a:pPr lvl="1"/>
            <a:r>
              <a:rPr lang="en-US" sz="1800" b="1" kern="0" dirty="0" smtClean="0"/>
              <a:t>VPN</a:t>
            </a:r>
            <a:r>
              <a:rPr lang="en-US" sz="1800" kern="0" dirty="0" smtClean="0"/>
              <a:t>: Virtual page number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6875" y="4572000"/>
            <a:ext cx="7896225" cy="10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/>
              <a:t>Components of the physical address (PA)</a:t>
            </a:r>
          </a:p>
          <a:p>
            <a:pPr lvl="1"/>
            <a:r>
              <a:rPr lang="en-US" sz="1800" b="1" kern="0" dirty="0" smtClean="0"/>
              <a:t>PPO</a:t>
            </a:r>
            <a:r>
              <a:rPr lang="en-US" sz="1800" kern="0" dirty="0" smtClean="0"/>
              <a:t>: Physical page offset (same as VPO)</a:t>
            </a:r>
          </a:p>
          <a:p>
            <a:pPr lvl="1"/>
            <a:r>
              <a:rPr lang="en-US" sz="1800" b="1" kern="0" dirty="0" smtClean="0"/>
              <a:t>PPN:</a:t>
            </a:r>
            <a:r>
              <a:rPr lang="en-US" sz="1800" kern="0" dirty="0" smtClean="0"/>
              <a:t> Physical page number</a:t>
            </a:r>
          </a:p>
        </p:txBody>
      </p:sp>
    </p:spTree>
    <p:extLst>
      <p:ext uri="{BB962C8B-B14F-4D97-AF65-F5344CB8AC3E}">
        <p14:creationId xmlns:p14="http://schemas.microsoft.com/office/powerpoint/2010/main" val="44691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With a Page Table</a:t>
            </a:r>
            <a:endParaRPr lang="en-US" dirty="0"/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506525" y="154779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678225" y="349089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3406885" y="2194822"/>
            <a:ext cx="2995240" cy="1791376"/>
            <a:chOff x="3406885" y="2194822"/>
            <a:chExt cx="2995240" cy="1791376"/>
          </a:xfrm>
        </p:grpSpPr>
        <p:sp>
          <p:nvSpPr>
            <p:cNvPr id="5" name="Rectangle 4"/>
            <p:cNvSpPr/>
            <p:nvPr/>
          </p:nvSpPr>
          <p:spPr bwMode="auto">
            <a:xfrm>
              <a:off x="3887525" y="2766998"/>
              <a:ext cx="25146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506525" y="2766998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887525" y="3071798"/>
              <a:ext cx="25146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06525" y="3071798"/>
              <a:ext cx="381000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887525" y="3376598"/>
              <a:ext cx="25146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506525" y="3376598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887525" y="3681398"/>
              <a:ext cx="25146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506525" y="3681398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19763" y="2494393"/>
              <a:ext cx="554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Valid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55111" y="2495461"/>
              <a:ext cx="22708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Physical page number (PPN)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06885" y="2194822"/>
              <a:ext cx="1295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Page table 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87687" y="1188266"/>
            <a:ext cx="2918837" cy="2301803"/>
            <a:chOff x="587687" y="1188266"/>
            <a:chExt cx="2918837" cy="2301803"/>
          </a:xfrm>
        </p:grpSpPr>
        <p:sp>
          <p:nvSpPr>
            <p:cNvPr id="36" name="Rectangle 35"/>
            <p:cNvSpPr/>
            <p:nvPr/>
          </p:nvSpPr>
          <p:spPr bwMode="auto">
            <a:xfrm>
              <a:off x="587687" y="1188266"/>
              <a:ext cx="1524000" cy="719063"/>
            </a:xfrm>
            <a:prstGeom prst="rect">
              <a:avLst/>
            </a:prstGeom>
            <a:solidFill>
              <a:srgbClr val="F1C7C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lvl="0" algn="ctr"/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Page table </a:t>
              </a:r>
              <a:b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</a:br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base register</a:t>
              </a:r>
            </a:p>
            <a:p>
              <a:pPr lvl="0" algn="ctr"/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(PTBR)</a:t>
              </a:r>
            </a:p>
          </p:txBody>
        </p:sp>
        <p:cxnSp>
          <p:nvCxnSpPr>
            <p:cNvPr id="40" name="Shape 39"/>
            <p:cNvCxnSpPr>
              <a:stCxn id="36" idx="2"/>
            </p:cNvCxnSpPr>
            <p:nvPr/>
          </p:nvCxnSpPr>
          <p:spPr bwMode="auto">
            <a:xfrm rot="16200000" flipH="1">
              <a:off x="1998271" y="1258744"/>
              <a:ext cx="859669" cy="2156837"/>
            </a:xfrm>
            <a:prstGeom prst="bentConnector2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587687" y="2751405"/>
              <a:ext cx="190308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990000"/>
                  </a:solidFill>
                  <a:latin typeface="Calibri" pitchFamily="34" charset="0"/>
                </a:rPr>
                <a:t>Physical page table </a:t>
              </a:r>
            </a:p>
            <a:p>
              <a:r>
                <a:rPr lang="en-US" sz="1400" dirty="0" smtClean="0">
                  <a:solidFill>
                    <a:srgbClr val="990000"/>
                  </a:solidFill>
                  <a:latin typeface="Calibri" pitchFamily="34" charset="0"/>
                </a:rPr>
                <a:t>address for the current</a:t>
              </a:r>
            </a:p>
            <a:p>
              <a:r>
                <a:rPr lang="en-US" sz="1400" dirty="0" smtClean="0">
                  <a:solidFill>
                    <a:srgbClr val="990000"/>
                  </a:solidFill>
                  <a:latin typeface="Calibri" pitchFamily="34" charset="0"/>
                </a:rPr>
                <a:t>process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3400" y="3224199"/>
            <a:ext cx="3163625" cy="1441360"/>
            <a:chOff x="533400" y="3224199"/>
            <a:chExt cx="3163625" cy="1441360"/>
          </a:xfrm>
        </p:grpSpPr>
        <p:cxnSp>
          <p:nvCxnSpPr>
            <p:cNvPr id="38" name="Shape 37"/>
            <p:cNvCxnSpPr/>
            <p:nvPr/>
          </p:nvCxnSpPr>
          <p:spPr bwMode="auto">
            <a:xfrm rot="5400000">
              <a:off x="2420675" y="3014649"/>
              <a:ext cx="1066800" cy="1485900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533400" y="3926895"/>
              <a:ext cx="169972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>
                  <a:latin typeface="Calibri" pitchFamily="34" charset="0"/>
                </a:rPr>
                <a:t>Valid bit = 0:</a:t>
              </a:r>
            </a:p>
            <a:p>
              <a:pPr algn="r"/>
              <a:r>
                <a:rPr lang="en-US" sz="1400" dirty="0">
                  <a:latin typeface="Calibri" pitchFamily="34" charset="0"/>
                </a:rPr>
                <a:t>P</a:t>
              </a:r>
              <a:r>
                <a:rPr lang="en-US" sz="1400" dirty="0" smtClean="0">
                  <a:latin typeface="Calibri" pitchFamily="34" charset="0"/>
                </a:rPr>
                <a:t>age not in memory</a:t>
              </a:r>
            </a:p>
            <a:p>
              <a:pPr algn="r"/>
              <a:r>
                <a:rPr lang="en-US" sz="1400" dirty="0" smtClean="0">
                  <a:latin typeface="Calibri" pitchFamily="34" charset="0"/>
                </a:rPr>
                <a:t>(page fault)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87525" y="762000"/>
            <a:ext cx="4775087" cy="938198"/>
            <a:chOff x="3887525" y="762000"/>
            <a:chExt cx="4775087" cy="938198"/>
          </a:xfrm>
        </p:grpSpPr>
        <p:sp>
          <p:nvSpPr>
            <p:cNvPr id="3" name="Rectangle 2"/>
            <p:cNvSpPr/>
            <p:nvPr/>
          </p:nvSpPr>
          <p:spPr bwMode="auto">
            <a:xfrm>
              <a:off x="3887525" y="1395398"/>
              <a:ext cx="2514600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</a:rPr>
                <a:t>Virtual page number (VPN)</a:t>
              </a:r>
              <a:endParaRPr 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6402124" y="1395398"/>
              <a:ext cx="2260487" cy="304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</a:rPr>
                <a:t>Virtual page offset (VPO)</a:t>
              </a:r>
              <a:endParaRPr 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87525" y="762000"/>
              <a:ext cx="16232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Virtual address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64008" y="1106731"/>
              <a:ext cx="2986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71453" y="1106731"/>
              <a:ext cx="4269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Calibri" pitchFamily="34" charset="0"/>
                </a:rPr>
                <a:t>p-1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191762" y="1106731"/>
              <a:ext cx="3018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err="1" smtClean="0">
                  <a:latin typeface="Calibri" pitchFamily="34" charset="0"/>
                </a:rPr>
                <a:t>p</a:t>
              </a:r>
              <a:endParaRPr lang="en-US" sz="1200" i="1" dirty="0" smtClean="0">
                <a:latin typeface="Calibri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87525" y="1106731"/>
              <a:ext cx="4268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Calibri" pitchFamily="34" charset="0"/>
                </a:rPr>
                <a:t>n-1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52936" y="5005393"/>
            <a:ext cx="4892071" cy="950337"/>
            <a:chOff x="3852936" y="5005393"/>
            <a:chExt cx="4892071" cy="950337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887525" y="5281598"/>
              <a:ext cx="25146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lvl="0" algn="ctr"/>
              <a:r>
                <a:rPr lang="en-US" sz="1400" dirty="0" smtClean="0">
                  <a:solidFill>
                    <a:srgbClr val="000000"/>
                  </a:solidFill>
                  <a:latin typeface="Calibri" pitchFamily="34" charset="0"/>
                </a:rPr>
                <a:t>Physical page number (PPN)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02124" y="5281598"/>
              <a:ext cx="2342883" cy="304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</a:rPr>
                <a:t>Physical page offset (PPO)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7525" y="5586398"/>
              <a:ext cx="1750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Physical address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370204" y="5005393"/>
              <a:ext cx="2986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77649" y="5005393"/>
              <a:ext cx="4269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Calibri" pitchFamily="34" charset="0"/>
                </a:rPr>
                <a:t>p-1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57173" y="5005393"/>
              <a:ext cx="3018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err="1" smtClean="0">
                  <a:latin typeface="Calibri" pitchFamily="34" charset="0"/>
                </a:rPr>
                <a:t>p</a:t>
              </a:r>
              <a:endParaRPr lang="en-US" sz="1200" i="1" dirty="0" smtClean="0">
                <a:latin typeface="Calibri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52936" y="5005393"/>
              <a:ext cx="4693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smtClean="0">
                  <a:latin typeface="Calibri" pitchFamily="34" charset="0"/>
                </a:rPr>
                <a:t>m-1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087408" y="3213324"/>
            <a:ext cx="1069524" cy="2069068"/>
            <a:chOff x="5087408" y="3213324"/>
            <a:chExt cx="1069524" cy="2069068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rot="5400000">
              <a:off x="4111085" y="4247064"/>
              <a:ext cx="2069068" cy="158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5087408" y="4246558"/>
              <a:ext cx="10695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>
                  <a:latin typeface="Calibri" pitchFamily="34" charset="0"/>
                </a:rPr>
                <a:t>Valid bit =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670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2464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13853" y="125241"/>
            <a:ext cx="5334000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Hit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6781800" cy="1701108"/>
          </a:xfrm>
          <a:ln/>
        </p:spPr>
        <p:txBody>
          <a:bodyPr>
            <a:spAutoFit/>
          </a:bodyPr>
          <a:lstStyle/>
          <a:p>
            <a:pPr marL="571500" indent="-571500">
              <a:spcBef>
                <a:spcPts val="1250"/>
              </a:spcBef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1)	Processor sends virtual address to MMU </a:t>
            </a:r>
          </a:p>
          <a:p>
            <a:pPr marL="571500" indent="-571500">
              <a:spcBef>
                <a:spcPts val="1250"/>
              </a:spcBef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2-3)	MMU fetches PTE from page table in memory</a:t>
            </a:r>
          </a:p>
          <a:p>
            <a:pPr marL="571500" indent="-571500">
              <a:spcBef>
                <a:spcPts val="1250"/>
              </a:spcBef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4)	MMU sends physical address to cache/memory</a:t>
            </a:r>
          </a:p>
          <a:p>
            <a:pPr marL="571500" indent="-571500">
              <a:spcBef>
                <a:spcPts val="1250"/>
              </a:spcBef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5)	Cache/memory sends data word to processor</a:t>
            </a:r>
            <a:endParaRPr lang="en-GB" sz="18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483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198233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304916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254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5577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1835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097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1830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2506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3905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6433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1695316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19481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369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595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1430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1998135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62466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539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81790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1894962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44788" y="116188"/>
            <a:ext cx="5791200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Fault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184654"/>
            <a:ext cx="8001000" cy="2139946"/>
          </a:xfrm>
          <a:ln/>
        </p:spPr>
        <p:txBody>
          <a:bodyPr>
            <a:spAutoFit/>
          </a:bodyPr>
          <a:lstStyle/>
          <a:p>
            <a:pPr marL="685800" indent="-685800"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1)	Processor sends virtual address to MMU </a:t>
            </a:r>
          </a:p>
          <a:p>
            <a:pPr marL="685800" indent="-685800"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2-3)	MMU fetches PTE from page table in memory</a:t>
            </a:r>
          </a:p>
          <a:p>
            <a:pPr marL="685800" indent="-685800"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4)	Valid bit is zero, so MMU triggers page fault exception</a:t>
            </a:r>
          </a:p>
          <a:p>
            <a:pPr marL="685800" indent="-685800"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5)	Handler identifies victim (and, if dirty, pages it out to disk)</a:t>
            </a:r>
          </a:p>
          <a:p>
            <a:pPr marL="685800" indent="-685800"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6)	Handler pages in new page and updates PTE in memory</a:t>
            </a:r>
          </a:p>
          <a:p>
            <a:pPr marL="685800" indent="-685800"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 smtClean="0"/>
              <a:t>7)	Handler returns to original process, restarting faulting instruction</a:t>
            </a:r>
            <a:endParaRPr lang="en-GB" sz="18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131821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1846795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48430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2746431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487811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766" y="1899208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05230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30516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493434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276236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252468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180479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2812325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212124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3588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1850828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Disk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877162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Page fault handler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618403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291094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237986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410562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Arial" panose="020B0604020202020204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011695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Victim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2959963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New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838200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Exception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32032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283111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705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Integrating VM and Cache</a:t>
            </a:r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27088" y="838200"/>
            <a:ext cx="7631112" cy="3417590"/>
            <a:chOff x="827088" y="1764009"/>
            <a:chExt cx="7631112" cy="3417590"/>
          </a:xfrm>
        </p:grpSpPr>
        <p:sp>
          <p:nvSpPr>
            <p:cNvPr id="571471" name="Rectangle 79"/>
            <p:cNvSpPr>
              <a:spLocks noChangeArrowheads="1"/>
            </p:cNvSpPr>
            <p:nvPr/>
          </p:nvSpPr>
          <p:spPr bwMode="auto">
            <a:xfrm>
              <a:off x="827088" y="2222211"/>
              <a:ext cx="3646487" cy="2438400"/>
            </a:xfrm>
            <a:prstGeom prst="rect">
              <a:avLst/>
            </a:prstGeom>
            <a:solidFill>
              <a:srgbClr val="EBEBEB"/>
            </a:solidFill>
            <a:ln w="12700" cap="flat" cmpd="sng" algn="ctr">
              <a:noFill/>
              <a:prstDash val="dash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58" name="Rectangle 66"/>
            <p:cNvSpPr>
              <a:spLocks noChangeArrowheads="1"/>
            </p:cNvSpPr>
            <p:nvPr/>
          </p:nvSpPr>
          <p:spPr bwMode="auto">
            <a:xfrm>
              <a:off x="2552700" y="3411249"/>
              <a:ext cx="384721" cy="2667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VA</a:t>
              </a:r>
            </a:p>
          </p:txBody>
        </p:sp>
        <p:sp>
          <p:nvSpPr>
            <p:cNvPr id="571459" name="Rectangle 67"/>
            <p:cNvSpPr>
              <a:spLocks noChangeArrowheads="1"/>
            </p:cNvSpPr>
            <p:nvPr/>
          </p:nvSpPr>
          <p:spPr bwMode="auto">
            <a:xfrm>
              <a:off x="1028700" y="3182649"/>
              <a:ext cx="1230313" cy="457200"/>
            </a:xfrm>
            <a:prstGeom prst="rect">
              <a:avLst/>
            </a:prstGeom>
            <a:solidFill>
              <a:srgbClr val="F6D2D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dirty="0" smtClean="0">
                  <a:latin typeface="Arial" panose="020B0604020202020204" pitchFamily="34" charset="0"/>
                </a:rPr>
                <a:t>CPU</a:t>
              </a:r>
              <a:endParaRPr lang="en-US" sz="1600" dirty="0">
                <a:latin typeface="Arial" panose="020B0604020202020204" pitchFamily="34" charset="0"/>
              </a:endParaRPr>
            </a:p>
          </p:txBody>
        </p:sp>
        <p:sp>
          <p:nvSpPr>
            <p:cNvPr id="571460" name="Rectangle 68"/>
            <p:cNvSpPr>
              <a:spLocks noChangeArrowheads="1"/>
            </p:cNvSpPr>
            <p:nvPr/>
          </p:nvSpPr>
          <p:spPr bwMode="auto">
            <a:xfrm>
              <a:off x="3267075" y="2420649"/>
              <a:ext cx="1022350" cy="2119312"/>
            </a:xfrm>
            <a:prstGeom prst="rect">
              <a:avLst/>
            </a:prstGeom>
            <a:solidFill>
              <a:srgbClr val="DBF2D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MMU</a:t>
              </a:r>
            </a:p>
          </p:txBody>
        </p:sp>
        <p:sp>
          <p:nvSpPr>
            <p:cNvPr id="571461" name="Rectangle 69"/>
            <p:cNvSpPr>
              <a:spLocks noChangeArrowheads="1"/>
            </p:cNvSpPr>
            <p:nvPr/>
          </p:nvSpPr>
          <p:spPr bwMode="auto">
            <a:xfrm>
              <a:off x="5448300" y="2420649"/>
              <a:ext cx="925513" cy="2119312"/>
            </a:xfrm>
            <a:prstGeom prst="rect">
              <a:avLst/>
            </a:prstGeom>
            <a:solidFill>
              <a:srgbClr val="F5F5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endParaRPr lang="en-US" sz="1600" b="0" dirty="0">
                <a:latin typeface="Arial" panose="020B0604020202020204" pitchFamily="34" charset="0"/>
              </a:endParaRPr>
            </a:p>
          </p:txBody>
        </p:sp>
        <p:sp>
          <p:nvSpPr>
            <p:cNvPr id="571462" name="Line 70"/>
            <p:cNvSpPr>
              <a:spLocks noChangeShapeType="1"/>
            </p:cNvSpPr>
            <p:nvPr/>
          </p:nvSpPr>
          <p:spPr bwMode="auto">
            <a:xfrm flipV="1">
              <a:off x="2259013" y="3411249"/>
              <a:ext cx="10017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63" name="Line 71"/>
            <p:cNvSpPr>
              <a:spLocks noChangeShapeType="1"/>
            </p:cNvSpPr>
            <p:nvPr/>
          </p:nvSpPr>
          <p:spPr bwMode="auto">
            <a:xfrm flipV="1">
              <a:off x="1638300" y="3639849"/>
              <a:ext cx="0" cy="12493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64" name="Rectangle 72"/>
            <p:cNvSpPr>
              <a:spLocks noChangeArrowheads="1"/>
            </p:cNvSpPr>
            <p:nvPr/>
          </p:nvSpPr>
          <p:spPr bwMode="auto">
            <a:xfrm>
              <a:off x="4564063" y="2922299"/>
              <a:ext cx="662041" cy="2605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PTEA</a:t>
              </a:r>
            </a:p>
          </p:txBody>
        </p:sp>
        <p:sp>
          <p:nvSpPr>
            <p:cNvPr id="571465" name="Text Box 73"/>
            <p:cNvSpPr txBox="1">
              <a:spLocks noChangeArrowheads="1"/>
            </p:cNvSpPr>
            <p:nvPr/>
          </p:nvSpPr>
          <p:spPr bwMode="auto">
            <a:xfrm>
              <a:off x="4286250" y="1764009"/>
              <a:ext cx="582211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PTE</a:t>
              </a:r>
            </a:p>
          </p:txBody>
        </p:sp>
        <p:sp>
          <p:nvSpPr>
            <p:cNvPr id="571466" name="Line 74"/>
            <p:cNvSpPr>
              <a:spLocks noChangeShapeType="1"/>
            </p:cNvSpPr>
            <p:nvPr/>
          </p:nvSpPr>
          <p:spPr bwMode="auto">
            <a:xfrm>
              <a:off x="4286250" y="3181061"/>
              <a:ext cx="116205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67" name="Rectangle 75"/>
            <p:cNvSpPr>
              <a:spLocks noChangeArrowheads="1"/>
            </p:cNvSpPr>
            <p:nvPr/>
          </p:nvSpPr>
          <p:spPr bwMode="auto">
            <a:xfrm>
              <a:off x="4692650" y="3563649"/>
              <a:ext cx="385490" cy="2605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PA</a:t>
              </a:r>
            </a:p>
          </p:txBody>
        </p:sp>
        <p:sp>
          <p:nvSpPr>
            <p:cNvPr id="571468" name="Line 76"/>
            <p:cNvSpPr>
              <a:spLocks noChangeShapeType="1"/>
            </p:cNvSpPr>
            <p:nvPr/>
          </p:nvSpPr>
          <p:spPr bwMode="auto">
            <a:xfrm flipH="1">
              <a:off x="1638300" y="4889211"/>
              <a:ext cx="35687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69" name="Text Box 77"/>
            <p:cNvSpPr txBox="1">
              <a:spLocks noChangeArrowheads="1"/>
            </p:cNvSpPr>
            <p:nvPr/>
          </p:nvSpPr>
          <p:spPr bwMode="auto">
            <a:xfrm>
              <a:off x="3200400" y="4813011"/>
              <a:ext cx="617477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Data</a:t>
              </a:r>
            </a:p>
          </p:txBody>
        </p:sp>
        <p:sp>
          <p:nvSpPr>
            <p:cNvPr id="571470" name="Line 78"/>
            <p:cNvSpPr>
              <a:spLocks noChangeShapeType="1"/>
            </p:cNvSpPr>
            <p:nvPr/>
          </p:nvSpPr>
          <p:spPr bwMode="auto">
            <a:xfrm flipV="1">
              <a:off x="4305300" y="3822411"/>
              <a:ext cx="1162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73" name="Rectangle 81"/>
            <p:cNvSpPr>
              <a:spLocks noChangeArrowheads="1"/>
            </p:cNvSpPr>
            <p:nvPr/>
          </p:nvSpPr>
          <p:spPr bwMode="auto">
            <a:xfrm>
              <a:off x="7532688" y="2420649"/>
              <a:ext cx="925512" cy="2119312"/>
            </a:xfrm>
            <a:prstGeom prst="rect">
              <a:avLst/>
            </a:prstGeom>
            <a:solidFill>
              <a:srgbClr val="F5F5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Memory</a:t>
              </a:r>
            </a:p>
          </p:txBody>
        </p:sp>
        <p:sp>
          <p:nvSpPr>
            <p:cNvPr id="571474" name="Line 82"/>
            <p:cNvSpPr>
              <a:spLocks noChangeShapeType="1"/>
            </p:cNvSpPr>
            <p:nvPr/>
          </p:nvSpPr>
          <p:spPr bwMode="auto">
            <a:xfrm>
              <a:off x="6373813" y="3822411"/>
              <a:ext cx="11779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75" name="Text Box 83"/>
            <p:cNvSpPr txBox="1">
              <a:spLocks noChangeArrowheads="1"/>
            </p:cNvSpPr>
            <p:nvPr/>
          </p:nvSpPr>
          <p:spPr bwMode="auto">
            <a:xfrm>
              <a:off x="6750050" y="3516609"/>
              <a:ext cx="441916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PA</a:t>
              </a:r>
            </a:p>
          </p:txBody>
        </p:sp>
        <p:sp>
          <p:nvSpPr>
            <p:cNvPr id="571476" name="Text Box 84"/>
            <p:cNvSpPr txBox="1">
              <a:spLocks noChangeArrowheads="1"/>
            </p:cNvSpPr>
            <p:nvPr/>
          </p:nvSpPr>
          <p:spPr bwMode="auto">
            <a:xfrm>
              <a:off x="5960667" y="3575704"/>
              <a:ext cx="500458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dirty="0">
                  <a:latin typeface="Arial" panose="020B0604020202020204" pitchFamily="34" charset="0"/>
                </a:rPr>
                <a:t>PA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dirty="0">
                  <a:latin typeface="Arial" panose="020B0604020202020204" pitchFamily="34" charset="0"/>
                </a:rPr>
                <a:t>miss</a:t>
              </a:r>
            </a:p>
          </p:txBody>
        </p:sp>
        <p:sp>
          <p:nvSpPr>
            <p:cNvPr id="571477" name="Rectangle 85"/>
            <p:cNvSpPr>
              <a:spLocks noChangeArrowheads="1"/>
            </p:cNvSpPr>
            <p:nvPr/>
          </p:nvSpPr>
          <p:spPr bwMode="auto">
            <a:xfrm>
              <a:off x="6648450" y="2861974"/>
              <a:ext cx="662041" cy="2605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PTEA</a:t>
              </a:r>
            </a:p>
          </p:txBody>
        </p:sp>
        <p:sp>
          <p:nvSpPr>
            <p:cNvPr id="571478" name="Text Box 86"/>
            <p:cNvSpPr txBox="1">
              <a:spLocks noChangeArrowheads="1"/>
            </p:cNvSpPr>
            <p:nvPr/>
          </p:nvSpPr>
          <p:spPr bwMode="auto">
            <a:xfrm>
              <a:off x="5851880" y="2905779"/>
              <a:ext cx="587020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dirty="0">
                  <a:latin typeface="Arial" panose="020B0604020202020204" pitchFamily="34" charset="0"/>
                </a:rPr>
                <a:t>PTEA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dirty="0">
                  <a:latin typeface="Arial" panose="020B0604020202020204" pitchFamily="34" charset="0"/>
                </a:rPr>
                <a:t>miss</a:t>
              </a:r>
            </a:p>
          </p:txBody>
        </p:sp>
        <p:sp>
          <p:nvSpPr>
            <p:cNvPr id="571479" name="Line 87"/>
            <p:cNvSpPr>
              <a:spLocks noChangeShapeType="1"/>
            </p:cNvSpPr>
            <p:nvPr/>
          </p:nvSpPr>
          <p:spPr bwMode="auto">
            <a:xfrm flipH="1">
              <a:off x="3763963" y="2071399"/>
              <a:ext cx="14430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80" name="Line 88"/>
            <p:cNvSpPr>
              <a:spLocks noChangeShapeType="1"/>
            </p:cNvSpPr>
            <p:nvPr/>
          </p:nvSpPr>
          <p:spPr bwMode="auto">
            <a:xfrm flipV="1">
              <a:off x="3763963" y="2071399"/>
              <a:ext cx="0" cy="349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81" name="Line 89"/>
            <p:cNvSpPr>
              <a:spLocks noChangeShapeType="1"/>
            </p:cNvSpPr>
            <p:nvPr/>
          </p:nvSpPr>
          <p:spPr bwMode="auto">
            <a:xfrm flipH="1">
              <a:off x="5207000" y="2603211"/>
              <a:ext cx="241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82" name="Line 90"/>
            <p:cNvSpPr>
              <a:spLocks noChangeShapeType="1"/>
            </p:cNvSpPr>
            <p:nvPr/>
          </p:nvSpPr>
          <p:spPr bwMode="auto">
            <a:xfrm flipV="1">
              <a:off x="5207000" y="2071399"/>
              <a:ext cx="0" cy="5318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83" name="Text Box 91"/>
            <p:cNvSpPr txBox="1">
              <a:spLocks noChangeArrowheads="1"/>
            </p:cNvSpPr>
            <p:nvPr/>
          </p:nvSpPr>
          <p:spPr bwMode="auto">
            <a:xfrm>
              <a:off x="5399088" y="2402542"/>
              <a:ext cx="621837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 dirty="0">
                  <a:latin typeface="Arial" panose="020B0604020202020204" pitchFamily="34" charset="0"/>
                </a:rPr>
                <a:t>PTEA 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 dirty="0">
                  <a:latin typeface="Arial" panose="020B0604020202020204" pitchFamily="34" charset="0"/>
                </a:rPr>
                <a:t>hit</a:t>
              </a:r>
            </a:p>
          </p:txBody>
        </p:sp>
        <p:sp>
          <p:nvSpPr>
            <p:cNvPr id="571484" name="Line 92"/>
            <p:cNvSpPr>
              <a:spLocks noChangeShapeType="1"/>
            </p:cNvSpPr>
            <p:nvPr/>
          </p:nvSpPr>
          <p:spPr bwMode="auto">
            <a:xfrm flipH="1">
              <a:off x="5207000" y="4355811"/>
              <a:ext cx="241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85" name="Line 93"/>
            <p:cNvSpPr>
              <a:spLocks noChangeShapeType="1"/>
            </p:cNvSpPr>
            <p:nvPr/>
          </p:nvSpPr>
          <p:spPr bwMode="auto">
            <a:xfrm flipH="1" flipV="1">
              <a:off x="5207000" y="4355811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86" name="Text Box 94"/>
            <p:cNvSpPr txBox="1">
              <a:spLocks noChangeArrowheads="1"/>
            </p:cNvSpPr>
            <p:nvPr/>
          </p:nvSpPr>
          <p:spPr bwMode="auto">
            <a:xfrm>
              <a:off x="5399088" y="4155142"/>
              <a:ext cx="413255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 dirty="0">
                  <a:latin typeface="Arial" panose="020B0604020202020204" pitchFamily="34" charset="0"/>
                </a:rPr>
                <a:t>PA 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 dirty="0">
                  <a:latin typeface="Arial" panose="020B0604020202020204" pitchFamily="34" charset="0"/>
                </a:rPr>
                <a:t>hit</a:t>
              </a:r>
            </a:p>
          </p:txBody>
        </p:sp>
        <p:sp>
          <p:nvSpPr>
            <p:cNvPr id="571487" name="Line 95"/>
            <p:cNvSpPr>
              <a:spLocks noChangeShapeType="1"/>
            </p:cNvSpPr>
            <p:nvPr/>
          </p:nvSpPr>
          <p:spPr bwMode="auto">
            <a:xfrm>
              <a:off x="6389688" y="3182649"/>
              <a:ext cx="1162050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88" name="Line 96"/>
            <p:cNvSpPr>
              <a:spLocks noChangeShapeType="1"/>
            </p:cNvSpPr>
            <p:nvPr/>
          </p:nvSpPr>
          <p:spPr bwMode="auto">
            <a:xfrm flipH="1">
              <a:off x="6373813" y="4355811"/>
              <a:ext cx="11715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89" name="Text Box 97"/>
            <p:cNvSpPr txBox="1">
              <a:spLocks noChangeArrowheads="1"/>
            </p:cNvSpPr>
            <p:nvPr/>
          </p:nvSpPr>
          <p:spPr bwMode="auto">
            <a:xfrm>
              <a:off x="6672263" y="4050009"/>
              <a:ext cx="617477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Data</a:t>
              </a:r>
            </a:p>
          </p:txBody>
        </p:sp>
        <p:sp>
          <p:nvSpPr>
            <p:cNvPr id="571490" name="Line 98"/>
            <p:cNvSpPr>
              <a:spLocks noChangeShapeType="1"/>
            </p:cNvSpPr>
            <p:nvPr/>
          </p:nvSpPr>
          <p:spPr bwMode="auto">
            <a:xfrm flipH="1">
              <a:off x="6361113" y="2603211"/>
              <a:ext cx="11715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71491" name="Text Box 99"/>
            <p:cNvSpPr txBox="1">
              <a:spLocks noChangeArrowheads="1"/>
            </p:cNvSpPr>
            <p:nvPr/>
          </p:nvSpPr>
          <p:spPr bwMode="auto">
            <a:xfrm>
              <a:off x="6689725" y="2265659"/>
              <a:ext cx="582211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PTE</a:t>
              </a:r>
            </a:p>
          </p:txBody>
        </p:sp>
        <p:sp>
          <p:nvSpPr>
            <p:cNvPr id="571492" name="Text Box 100"/>
            <p:cNvSpPr txBox="1">
              <a:spLocks noChangeArrowheads="1"/>
            </p:cNvSpPr>
            <p:nvPr/>
          </p:nvSpPr>
          <p:spPr bwMode="auto">
            <a:xfrm>
              <a:off x="5544058" y="4596824"/>
              <a:ext cx="73129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L1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Arial" panose="020B0604020202020204" pitchFamily="34" charset="0"/>
                </a:rPr>
                <a:t>cache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38200" y="2222211"/>
              <a:ext cx="1210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</a:rPr>
                <a:t>CPU Chip</a:t>
              </a:r>
            </a:p>
          </p:txBody>
        </p:sp>
      </p:grp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685800" y="5943600"/>
            <a:ext cx="7999177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 smtClean="0">
                <a:latin typeface="Arial" panose="020B0604020202020204" pitchFamily="34" charset="0"/>
              </a:rPr>
              <a:t>VA: virtual address, PA: physical address, PTE: page table entry, PTEA = PTE address</a:t>
            </a:r>
            <a:endParaRPr lang="en-US" sz="16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77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6087533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48687" cy="1016305"/>
          </a:xfrm>
          <a:ln/>
        </p:spPr>
        <p:txBody>
          <a:bodyPr>
            <a:spAutoFit/>
          </a:bodyPr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>
                <a:effectLst/>
              </a:rPr>
              <a:t>If page </a:t>
            </a:r>
            <a:r>
              <a:rPr lang="en-GB" sz="1800" dirty="0">
                <a:effectLst/>
              </a:rPr>
              <a:t>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/>
              <a:t>PTE hit still requires a</a:t>
            </a:r>
            <a:r>
              <a:rPr lang="en-GB" sz="1600" dirty="0" smtClean="0"/>
              <a:t> small L1 delay</a:t>
            </a:r>
            <a:endParaRPr lang="en-GB" sz="1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2149387"/>
            <a:ext cx="8548687" cy="125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kern="0" dirty="0" smtClean="0"/>
              <a:t>Solution: </a:t>
            </a:r>
            <a:r>
              <a:rPr lang="en-GB" sz="1800" i="1" kern="0" dirty="0" smtClean="0">
                <a:solidFill>
                  <a:srgbClr val="C00000"/>
                </a:solidFill>
              </a:rPr>
              <a:t>Translation Lookaside Buffer</a:t>
            </a:r>
            <a:r>
              <a:rPr lang="en-GB" sz="1800" kern="0" dirty="0" smtClean="0"/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Small set-associative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Contains complete page table entries for small number of pages</a:t>
            </a:r>
            <a:endParaRPr lang="en-GB" sz="1600" kern="0" dirty="0"/>
          </a:p>
        </p:txBody>
      </p:sp>
    </p:spTree>
    <p:extLst>
      <p:ext uri="{BB962C8B-B14F-4D97-AF65-F5344CB8AC3E}">
        <p14:creationId xmlns:p14="http://schemas.microsoft.com/office/powerpoint/2010/main" val="4259007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666048"/>
            <a:ext cx="7896225" cy="400752"/>
          </a:xfrm>
        </p:spPr>
        <p:txBody>
          <a:bodyPr>
            <a:spAutoFit/>
          </a:bodyPr>
          <a:lstStyle/>
          <a:p>
            <a:r>
              <a:rPr lang="en-US" dirty="0" smtClean="0"/>
              <a:t>MMU uses the VPN portion of </a:t>
            </a:r>
            <a:r>
              <a:rPr lang="en-US" sz="1800" dirty="0" smtClean="0"/>
              <a:t>the</a:t>
            </a:r>
            <a:r>
              <a:rPr lang="en-US" dirty="0" smtClean="0"/>
              <a:t> virtual address to access the TLB: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4549555" y="2198648"/>
            <a:ext cx="1658937" cy="3048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latin typeface="Arial" panose="020B0604020202020204" pitchFamily="34" charset="0"/>
              </a:rPr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6203730" y="2198648"/>
            <a:ext cx="1770062" cy="304800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latin typeface="Arial" panose="020B0604020202020204" pitchFamily="34" charset="0"/>
              </a:rPr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8765955" y="1897609"/>
            <a:ext cx="2984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7937280" y="1897609"/>
            <a:ext cx="4812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</a:rPr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7732492" y="1897609"/>
            <a:ext cx="2984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4438429" y="1897609"/>
            <a:ext cx="4812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</a:rPr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7975380" y="2198648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>
                <a:latin typeface="Arial" panose="020B0604020202020204" pitchFamily="34" charset="0"/>
              </a:rPr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6151342" y="160298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5935442" y="1403866"/>
            <a:ext cx="6591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</a:rPr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6202142" y="1897609"/>
            <a:ext cx="6591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</a:rPr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5844955" y="1897609"/>
            <a:ext cx="4764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Arial" panose="020B0604020202020204" pitchFamily="34" charset="0"/>
              </a:rPr>
              <a:t>p+t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117600" y="3030130"/>
            <a:ext cx="5257800" cy="612843"/>
          </a:xfrm>
          <a:prstGeom prst="rect">
            <a:avLst/>
          </a:prstGeom>
          <a:solidFill>
            <a:srgbClr val="00B0F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267007" y="3106333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60325" y="3204999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781188" y="3204999"/>
            <a:ext cx="619789" cy="26311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376328" y="320499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330343" y="4284487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819707" y="3106333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113025" y="3204999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333888" y="320499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929028" y="320499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82600" y="3137909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1143000" y="3811316"/>
            <a:ext cx="5257800" cy="612843"/>
          </a:xfrm>
          <a:prstGeom prst="rect">
            <a:avLst/>
          </a:prstGeom>
          <a:solidFill>
            <a:srgbClr val="00B0F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292407" y="3887519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585725" y="3986185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1806588" y="3986185"/>
            <a:ext cx="619789" cy="26311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1401728" y="3986185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3845107" y="3887519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5138425" y="3986185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359288" y="3986185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954428" y="3986185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08000" y="3919095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1143000" y="4849705"/>
            <a:ext cx="5257800" cy="612843"/>
          </a:xfrm>
          <a:prstGeom prst="rect">
            <a:avLst/>
          </a:prstGeom>
          <a:solidFill>
            <a:srgbClr val="00B0F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292407" y="4925908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585725" y="5024574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806588" y="5024574"/>
            <a:ext cx="619789" cy="26311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1401728" y="502457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3845107" y="4925908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5138425" y="5024574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4359288" y="502457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954428" y="502457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79400" y="4957484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472639" y="1219200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 = 2</a:t>
            </a:r>
            <a:r>
              <a:rPr lang="en-US" sz="1800" baseline="30000" dirty="0" smtClean="0">
                <a:latin typeface="Calibri" pitchFamily="34" charset="0"/>
              </a:rPr>
              <a:t>t</a:t>
            </a:r>
            <a:r>
              <a:rPr lang="en-US" sz="1800" dirty="0" smtClean="0">
                <a:latin typeface="Calibri" pitchFamily="34" charset="0"/>
              </a:rPr>
              <a:t> sets</a:t>
            </a:r>
            <a:endParaRPr lang="en-US" sz="1800" baseline="30000" dirty="0" smtClean="0">
              <a:latin typeface="Calibri" pitchFamily="34" charset="0"/>
            </a:endParaRPr>
          </a:p>
        </p:txBody>
      </p:sp>
      <p:cxnSp>
        <p:nvCxnSpPr>
          <p:cNvPr id="140" name="Straight Arrow Connector 139"/>
          <p:cNvCxnSpPr/>
          <p:nvPr/>
        </p:nvCxnSpPr>
        <p:spPr bwMode="auto">
          <a:xfrm flipH="1">
            <a:off x="6216430" y="4167148"/>
            <a:ext cx="872331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6731312" y="2503448"/>
            <a:ext cx="2002359" cy="2134982"/>
            <a:chOff x="6731312" y="2503448"/>
            <a:chExt cx="2002359" cy="2134982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7088761" y="2503448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6731312" y="4269098"/>
              <a:ext cx="2002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923829" y="1685667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584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9144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95747" y="125241"/>
            <a:ext cx="5638800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Hit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21690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8840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5215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9144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2387" y="2281239"/>
            <a:ext cx="1370013" cy="541005"/>
            <a:chOff x="2592387" y="3119439"/>
            <a:chExt cx="1370013" cy="541005"/>
          </a:xfrm>
        </p:grpSpPr>
        <p:cxnSp>
          <p:nvCxnSpPr>
            <p:cNvPr id="38" name="Straight Arrow Connector 37"/>
            <p:cNvCxnSpPr>
              <a:stCxn id="37" idx="3"/>
            </p:cNvCxnSpPr>
            <p:nvPr/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3049587" y="3354782"/>
              <a:ext cx="38700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VA</a:t>
              </a:r>
              <a:endParaRPr lang="en-GB" sz="1400" dirty="0">
                <a:latin typeface="Calibri" pitchFamily="34" charset="0"/>
              </a:endParaRPr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30787" y="2514600"/>
            <a:ext cx="1522413" cy="594390"/>
            <a:chOff x="5030787" y="3352800"/>
            <a:chExt cx="1522413" cy="59439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5606298" y="3352800"/>
              <a:ext cx="37475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PA</a:t>
              </a:r>
              <a:endParaRPr lang="en-GB" sz="1400" dirty="0">
                <a:latin typeface="Calibri" pitchFamily="34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Oval 20"/>
            <p:cNvSpPr>
              <a:spLocks noChangeArrowheads="1"/>
            </p:cNvSpPr>
            <p:nvPr/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58988" y="3054939"/>
            <a:ext cx="4494213" cy="1444567"/>
            <a:chOff x="2058988" y="3893139"/>
            <a:chExt cx="4494213" cy="1444567"/>
          </a:xfrm>
        </p:grpSpPr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3887787" y="4778043"/>
              <a:ext cx="53102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Data</a:t>
              </a:r>
              <a:endParaRPr lang="en-GB" sz="1400" dirty="0">
                <a:latin typeface="Calibri" pitchFamily="34" charset="0"/>
              </a:endParaRPr>
            </a:p>
          </p:txBody>
        </p:sp>
        <p:cxnSp>
          <p:nvCxnSpPr>
            <p:cNvPr id="50" name="Shape 49"/>
            <p:cNvCxnSpPr>
              <a:endCxn id="37" idx="2"/>
            </p:cNvCxnSpPr>
            <p:nvPr/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Oval 21"/>
            <p:cNvSpPr>
              <a:spLocks noChangeArrowheads="1"/>
            </p:cNvSpPr>
            <p:nvPr/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cache/memory access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06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28532" y="1447800"/>
            <a:ext cx="502358" cy="721259"/>
            <a:chOff x="3928532" y="2286000"/>
            <a:chExt cx="502358" cy="721259"/>
          </a:xfrm>
        </p:grpSpPr>
        <p:sp>
          <p:nvSpPr>
            <p:cNvPr id="52" name="Oval 18"/>
            <p:cNvSpPr>
              <a:spLocks noChangeArrowheads="1"/>
            </p:cNvSpPr>
            <p:nvPr/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928532" y="2667000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VPN</a:t>
              </a:r>
              <a:endParaRPr lang="en-GB" sz="1400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6613" y="1447800"/>
            <a:ext cx="455342" cy="721259"/>
            <a:chOff x="4646613" y="2286000"/>
            <a:chExt cx="455342" cy="721259"/>
          </a:xfrm>
        </p:grpSpPr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648200" y="2311401"/>
              <a:ext cx="453755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PTE</a:t>
              </a:r>
              <a:endParaRPr lang="en-GB" sz="1400" dirty="0">
                <a:latin typeface="Calibri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1894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</a:t>
            </a:r>
            <a:endParaRPr lang="en-A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52226"/>
            <a:ext cx="7620000" cy="314574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Early systems used physical addressing</a:t>
            </a:r>
            <a:endParaRPr lang="en-AU" sz="16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8200" y="1209426"/>
            <a:ext cx="7620000" cy="31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3363" indent="-233363">
              <a:lnSpc>
                <a:spcPct val="80000"/>
              </a:lnSpc>
            </a:pPr>
            <a:r>
              <a:rPr lang="en-US" sz="1800" kern="0" dirty="0" smtClean="0"/>
              <a:t>-	each program kept its entire memory space in DRAM</a:t>
            </a:r>
            <a:endParaRPr lang="en-AU" sz="1600" kern="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692026"/>
            <a:ext cx="7620000" cy="31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3363" indent="-233363">
              <a:lnSpc>
                <a:spcPct val="80000"/>
              </a:lnSpc>
            </a:pPr>
            <a:r>
              <a:rPr lang="en-US" sz="1800" kern="0" dirty="0" smtClean="0"/>
              <a:t>-	limited the number of programs that could be "active" at once</a:t>
            </a:r>
            <a:endParaRPr lang="en-AU" sz="160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174626"/>
            <a:ext cx="7620000" cy="31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3363" indent="-233363">
              <a:lnSpc>
                <a:spcPct val="80000"/>
              </a:lnSpc>
            </a:pPr>
            <a:r>
              <a:rPr lang="en-US" sz="1800" kern="0" dirty="0" smtClean="0"/>
              <a:t>-	limited absolute size of program's memory space to size of DRAM</a:t>
            </a:r>
            <a:endParaRPr lang="en-AU" sz="1600" kern="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2657226"/>
            <a:ext cx="7620000" cy="31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3363" indent="-233363">
              <a:lnSpc>
                <a:spcPct val="80000"/>
              </a:lnSpc>
            </a:pPr>
            <a:r>
              <a:rPr lang="en-US" sz="1800" kern="0" dirty="0" smtClean="0"/>
              <a:t>-	provided no natural support for address protection</a:t>
            </a:r>
            <a:endParaRPr lang="en-AU" sz="1600" kern="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3952626"/>
            <a:ext cx="8534400" cy="31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kern="0" dirty="0" smtClean="0"/>
              <a:t>Critical observations:  during any interval of time that a program is being executed</a:t>
            </a:r>
            <a:endParaRPr lang="en-AU" sz="1600" kern="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38200" y="4333626"/>
            <a:ext cx="7848600" cy="31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3363" indent="-233363">
              <a:lnSpc>
                <a:spcPct val="80000"/>
              </a:lnSpc>
            </a:pPr>
            <a:r>
              <a:rPr lang="en-US" sz="1800" kern="0" dirty="0" smtClean="0"/>
              <a:t>-	the program will (most likely) access only a small part of its instructions</a:t>
            </a:r>
            <a:endParaRPr lang="en-AU" sz="1600" kern="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4714626"/>
            <a:ext cx="7848600" cy="31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3363" indent="-233363">
              <a:lnSpc>
                <a:spcPct val="80000"/>
              </a:lnSpc>
            </a:pPr>
            <a:r>
              <a:rPr lang="en-US" sz="1800" kern="0" dirty="0" smtClean="0"/>
              <a:t>-	the program will (most likely) access only a small part of its data</a:t>
            </a:r>
            <a:endParaRPr lang="en-A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376169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0668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25241"/>
            <a:ext cx="5410200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Miss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2349701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064675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152442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120485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3405301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702180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964311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697224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095042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1703780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235581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2461881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170464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3472194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440551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247442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1988278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1988278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009442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146387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2714158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2967017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246664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1979281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105400"/>
            <a:ext cx="7710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cache/memory access (to get the PTE)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519113" y="5543490"/>
            <a:ext cx="7710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859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  <p:bldP spid="3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08919" y="134294"/>
            <a:ext cx="6073775" cy="462307"/>
          </a:xfrm>
          <a:ln/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762000"/>
            <a:ext cx="8307387" cy="608244"/>
          </a:xfrm>
          <a:ln/>
        </p:spPr>
        <p:txBody>
          <a:bodyPr>
            <a:spAutoFit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Extend PTEs with permission </a:t>
            </a:r>
            <a:r>
              <a:rPr lang="en-GB" sz="1800" dirty="0" smtClean="0"/>
              <a:t>bits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MMU checks these bits on each access</a:t>
            </a:r>
            <a:endParaRPr lang="en-GB" sz="1800" dirty="0"/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391400" y="1828800"/>
            <a:ext cx="1656838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Address </a:t>
            </a:r>
            <a:r>
              <a:rPr lang="en-GB" sz="1800" b="1" i="1" dirty="0" smtClean="0">
                <a:solidFill>
                  <a:srgbClr val="C00000"/>
                </a:solidFill>
                <a:latin typeface="Calibri" pitchFamily="34" charset="0"/>
              </a:rPr>
              <a:t>Space</a:t>
            </a:r>
            <a:endParaRPr lang="en-GB" sz="18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466012" y="2461194"/>
            <a:ext cx="915988" cy="3067538"/>
            <a:chOff x="7466012" y="2461194"/>
            <a:chExt cx="915988" cy="3067538"/>
          </a:xfrm>
        </p:grpSpPr>
        <p:sp>
          <p:nvSpPr>
            <p:cNvPr id="95" name="Rectangle 94"/>
            <p:cNvSpPr/>
            <p:nvPr/>
          </p:nvSpPr>
          <p:spPr bwMode="auto">
            <a:xfrm>
              <a:off x="7466012" y="2461194"/>
              <a:ext cx="914400" cy="2555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 smtClean="0">
                <a:latin typeface="Arial" panose="020B0604020202020204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7466012" y="2716781"/>
              <a:ext cx="914400" cy="2555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 smtClean="0">
                <a:latin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7466012" y="2975277"/>
              <a:ext cx="914400" cy="25558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PP 2</a:t>
              </a: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7466012" y="3236869"/>
              <a:ext cx="914400" cy="2555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 smtClean="0">
                <a:latin typeface="Arial" panose="020B060402020202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7466012" y="3492456"/>
              <a:ext cx="914400" cy="25558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PP 4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7466012" y="3746700"/>
              <a:ext cx="914400" cy="2555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 smtClean="0">
                <a:latin typeface="Arial" panose="020B0604020202020204" pitchFamily="34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7466012" y="4006539"/>
              <a:ext cx="914400" cy="25558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PP 6</a:t>
              </a: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7466012" y="4257144"/>
              <a:ext cx="914400" cy="2555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 smtClean="0">
                <a:latin typeface="Arial" panose="020B0604020202020204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7466012" y="4513223"/>
              <a:ext cx="914400" cy="25558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PP 8</a:t>
              </a: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7466012" y="4766732"/>
              <a:ext cx="914400" cy="25558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PP 9</a:t>
              </a: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7467600" y="5017066"/>
              <a:ext cx="914400" cy="2555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 smtClean="0">
                <a:latin typeface="Arial" panose="020B0604020202020204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7467600" y="5273145"/>
              <a:ext cx="914400" cy="25558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PP 11</a:t>
              </a:r>
            </a:p>
          </p:txBody>
        </p:sp>
      </p:grp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832475" y="2609320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832475" y="2914120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832475" y="3103071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835650" y="4817532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835650" y="4134333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835650" y="5400939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457200" y="4356452"/>
            <a:ext cx="5378450" cy="1225955"/>
            <a:chOff x="457200" y="4356452"/>
            <a:chExt cx="5378450" cy="1225955"/>
          </a:xfrm>
        </p:grpSpPr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200" y="4379785"/>
              <a:ext cx="1075293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>
              <a:defPPr>
                <a:defRPr lang="en-US"/>
              </a:defPPr>
              <a:lvl1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1" i="1">
                  <a:solidFill>
                    <a:srgbClr val="006600"/>
                  </a:solidFill>
                  <a:latin typeface="Calibri" pitchFamily="34" charset="0"/>
                </a:defRPr>
              </a:lvl1pPr>
            </a:lstStyle>
            <a:p>
              <a:r>
                <a:rPr lang="en-GB" dirty="0"/>
                <a:t>Process j: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4605338" y="4360332"/>
              <a:ext cx="866262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Address</a:t>
              </a:r>
            </a:p>
          </p:txBody>
        </p:sp>
        <p:sp>
          <p:nvSpPr>
            <p:cNvPr id="24623" name="Text Box 47"/>
            <p:cNvSpPr txBox="1">
              <a:spLocks noChangeArrowheads="1"/>
            </p:cNvSpPr>
            <p:nvPr/>
          </p:nvSpPr>
          <p:spPr bwMode="auto">
            <a:xfrm>
              <a:off x="2286679" y="4360332"/>
              <a:ext cx="649664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24624" name="Text Box 48"/>
            <p:cNvSpPr txBox="1">
              <a:spLocks noChangeArrowheads="1"/>
            </p:cNvSpPr>
            <p:nvPr/>
          </p:nvSpPr>
          <p:spPr bwMode="auto">
            <a:xfrm>
              <a:off x="2926437" y="4360332"/>
              <a:ext cx="738727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24625" name="Rectangle 49"/>
            <p:cNvSpPr>
              <a:spLocks noChangeArrowheads="1"/>
            </p:cNvSpPr>
            <p:nvPr/>
          </p:nvSpPr>
          <p:spPr bwMode="auto">
            <a:xfrm>
              <a:off x="4311650" y="4665132"/>
              <a:ext cx="1524000" cy="304800"/>
            </a:xfrm>
            <a:prstGeom prst="rect">
              <a:avLst/>
            </a:prstGeom>
            <a:solidFill>
              <a:srgbClr val="00B0F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PP 9</a:t>
              </a:r>
            </a:p>
          </p:txBody>
        </p:sp>
        <p:sp>
          <p:nvSpPr>
            <p:cNvPr id="24626" name="Rectangle 50"/>
            <p:cNvSpPr>
              <a:spLocks noChangeArrowheads="1"/>
            </p:cNvSpPr>
            <p:nvPr/>
          </p:nvSpPr>
          <p:spPr bwMode="auto">
            <a:xfrm>
              <a:off x="2264450" y="4665132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24627" name="Rectangle 51"/>
            <p:cNvSpPr>
              <a:spLocks noChangeArrowheads="1"/>
            </p:cNvSpPr>
            <p:nvPr/>
          </p:nvSpPr>
          <p:spPr bwMode="auto">
            <a:xfrm>
              <a:off x="2950250" y="4665132"/>
              <a:ext cx="685800" cy="3048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No</a:t>
              </a:r>
            </a:p>
          </p:txBody>
        </p:sp>
        <p:sp>
          <p:nvSpPr>
            <p:cNvPr id="24628" name="Rectangle 52"/>
            <p:cNvSpPr>
              <a:spLocks noChangeArrowheads="1"/>
            </p:cNvSpPr>
            <p:nvPr/>
          </p:nvSpPr>
          <p:spPr bwMode="auto">
            <a:xfrm>
              <a:off x="4311650" y="4969932"/>
              <a:ext cx="1524000" cy="304800"/>
            </a:xfrm>
            <a:prstGeom prst="rect">
              <a:avLst/>
            </a:prstGeom>
            <a:solidFill>
              <a:srgbClr val="00B0F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PP 6</a:t>
              </a:r>
            </a:p>
          </p:txBody>
        </p:sp>
        <p:sp>
          <p:nvSpPr>
            <p:cNvPr id="24629" name="Rectangle 53"/>
            <p:cNvSpPr>
              <a:spLocks noChangeArrowheads="1"/>
            </p:cNvSpPr>
            <p:nvPr/>
          </p:nvSpPr>
          <p:spPr bwMode="auto">
            <a:xfrm>
              <a:off x="2264450" y="4969932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24630" name="Rectangle 54"/>
            <p:cNvSpPr>
              <a:spLocks noChangeArrowheads="1"/>
            </p:cNvSpPr>
            <p:nvPr/>
          </p:nvSpPr>
          <p:spPr bwMode="auto">
            <a:xfrm>
              <a:off x="2950250" y="4969932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24631" name="Rectangle 55"/>
            <p:cNvSpPr>
              <a:spLocks noChangeArrowheads="1"/>
            </p:cNvSpPr>
            <p:nvPr/>
          </p:nvSpPr>
          <p:spPr bwMode="auto">
            <a:xfrm>
              <a:off x="4311650" y="5274732"/>
              <a:ext cx="1524000" cy="304800"/>
            </a:xfrm>
            <a:prstGeom prst="rect">
              <a:avLst/>
            </a:prstGeom>
            <a:solidFill>
              <a:srgbClr val="00B0F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PP 11</a:t>
              </a:r>
            </a:p>
          </p:txBody>
        </p:sp>
        <p:sp>
          <p:nvSpPr>
            <p:cNvPr id="24632" name="Rectangle 56"/>
            <p:cNvSpPr>
              <a:spLocks noChangeArrowheads="1"/>
            </p:cNvSpPr>
            <p:nvPr/>
          </p:nvSpPr>
          <p:spPr bwMode="auto">
            <a:xfrm>
              <a:off x="2264450" y="5274732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24633" name="Rectangle 57"/>
            <p:cNvSpPr>
              <a:spLocks noChangeArrowheads="1"/>
            </p:cNvSpPr>
            <p:nvPr/>
          </p:nvSpPr>
          <p:spPr bwMode="auto">
            <a:xfrm>
              <a:off x="2950250" y="5274732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24634" name="Text Box 58"/>
            <p:cNvSpPr txBox="1">
              <a:spLocks noChangeArrowheads="1"/>
            </p:cNvSpPr>
            <p:nvPr/>
          </p:nvSpPr>
          <p:spPr bwMode="auto">
            <a:xfrm>
              <a:off x="1666494" y="4360332"/>
              <a:ext cx="5239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SUP</a:t>
              </a:r>
            </a:p>
          </p:txBody>
        </p:sp>
        <p:sp>
          <p:nvSpPr>
            <p:cNvPr id="24635" name="Rectangle 59"/>
            <p:cNvSpPr>
              <a:spLocks noChangeArrowheads="1"/>
            </p:cNvSpPr>
            <p:nvPr/>
          </p:nvSpPr>
          <p:spPr bwMode="auto">
            <a:xfrm>
              <a:off x="1575475" y="4665132"/>
              <a:ext cx="685800" cy="3048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No</a:t>
              </a:r>
            </a:p>
          </p:txBody>
        </p:sp>
        <p:sp>
          <p:nvSpPr>
            <p:cNvPr id="24636" name="Rectangle 60"/>
            <p:cNvSpPr>
              <a:spLocks noChangeArrowheads="1"/>
            </p:cNvSpPr>
            <p:nvPr/>
          </p:nvSpPr>
          <p:spPr bwMode="auto">
            <a:xfrm>
              <a:off x="1575475" y="4969932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24637" name="Rectangle 61"/>
            <p:cNvSpPr>
              <a:spLocks noChangeArrowheads="1"/>
            </p:cNvSpPr>
            <p:nvPr/>
          </p:nvSpPr>
          <p:spPr bwMode="auto">
            <a:xfrm>
              <a:off x="1575475" y="5274732"/>
              <a:ext cx="685800" cy="3048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No</a:t>
              </a:r>
            </a:p>
          </p:txBody>
        </p:sp>
        <p:sp>
          <p:nvSpPr>
            <p:cNvPr id="24638" name="Text Box 62"/>
            <p:cNvSpPr txBox="1">
              <a:spLocks noChangeArrowheads="1"/>
            </p:cNvSpPr>
            <p:nvPr/>
          </p:nvSpPr>
          <p:spPr bwMode="auto">
            <a:xfrm>
              <a:off x="964288" y="4666720"/>
              <a:ext cx="62010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VP 0:</a:t>
              </a:r>
            </a:p>
          </p:txBody>
        </p:sp>
        <p:sp>
          <p:nvSpPr>
            <p:cNvPr id="24639" name="Text Box 63"/>
            <p:cNvSpPr txBox="1">
              <a:spLocks noChangeArrowheads="1"/>
            </p:cNvSpPr>
            <p:nvPr/>
          </p:nvSpPr>
          <p:spPr bwMode="auto">
            <a:xfrm>
              <a:off x="964288" y="4971520"/>
              <a:ext cx="62010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VP 1:</a:t>
              </a:r>
            </a:p>
          </p:txBody>
        </p:sp>
        <p:sp>
          <p:nvSpPr>
            <p:cNvPr id="24640" name="Text Box 64"/>
            <p:cNvSpPr txBox="1">
              <a:spLocks noChangeArrowheads="1"/>
            </p:cNvSpPr>
            <p:nvPr/>
          </p:nvSpPr>
          <p:spPr bwMode="auto">
            <a:xfrm>
              <a:off x="965875" y="5276320"/>
              <a:ext cx="62010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VP 2:</a:t>
              </a:r>
            </a:p>
          </p:txBody>
        </p:sp>
        <p:sp>
          <p:nvSpPr>
            <p:cNvPr id="68" name="Text Box 7"/>
            <p:cNvSpPr txBox="1">
              <a:spLocks noChangeArrowheads="1"/>
            </p:cNvSpPr>
            <p:nvPr/>
          </p:nvSpPr>
          <p:spPr bwMode="auto">
            <a:xfrm>
              <a:off x="3675668" y="4356452"/>
              <a:ext cx="604275" cy="3110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EXEC</a:t>
              </a:r>
              <a:endParaRPr lang="en-GB" sz="1600" dirty="0">
                <a:latin typeface="Calibri" pitchFamily="34" charset="0"/>
              </a:endParaRPr>
            </a:p>
          </p:txBody>
        </p:sp>
        <p:sp>
          <p:nvSpPr>
            <p:cNvPr id="70" name="Rectangle 13"/>
            <p:cNvSpPr>
              <a:spLocks noChangeArrowheads="1"/>
            </p:cNvSpPr>
            <p:nvPr/>
          </p:nvSpPr>
          <p:spPr bwMode="auto">
            <a:xfrm>
              <a:off x="3629079" y="4966052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3629079" y="5270852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3630917" y="4661252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7200" y="2150520"/>
            <a:ext cx="5375275" cy="1220800"/>
            <a:chOff x="457200" y="2150520"/>
            <a:chExt cx="5375275" cy="1220800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457200" y="2150520"/>
              <a:ext cx="107208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i="1" dirty="0">
                  <a:solidFill>
                    <a:srgbClr val="006600"/>
                  </a:solidFill>
                  <a:latin typeface="Calibri" pitchFamily="34" charset="0"/>
                </a:rPr>
                <a:t>Process </a:t>
              </a:r>
              <a:r>
                <a:rPr lang="en-GB" sz="1800" b="1" i="1" dirty="0" err="1">
                  <a:solidFill>
                    <a:srgbClr val="006600"/>
                  </a:solidFill>
                  <a:latin typeface="Calibri" pitchFamily="34" charset="0"/>
                </a:rPr>
                <a:t>i</a:t>
              </a:r>
              <a:r>
                <a:rPr lang="en-GB" sz="1800" b="1" i="1" dirty="0">
                  <a:solidFill>
                    <a:srgbClr val="006600"/>
                  </a:solidFill>
                  <a:latin typeface="Calibri" pitchFamily="34" charset="0"/>
                </a:rPr>
                <a:t>:</a:t>
              </a: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4602163" y="2152120"/>
              <a:ext cx="866262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Address</a:t>
              </a:r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2281241" y="2152120"/>
              <a:ext cx="649664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2920999" y="2152120"/>
              <a:ext cx="738727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4308475" y="2456920"/>
              <a:ext cx="1524000" cy="304800"/>
            </a:xfrm>
            <a:prstGeom prst="rect">
              <a:avLst/>
            </a:prstGeom>
            <a:solidFill>
              <a:srgbClr val="00B0F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PP 6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2255837" y="2456920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2941637" y="2456920"/>
              <a:ext cx="685800" cy="3048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No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4308475" y="2761720"/>
              <a:ext cx="1524000" cy="304800"/>
            </a:xfrm>
            <a:prstGeom prst="rect">
              <a:avLst/>
            </a:prstGeom>
            <a:solidFill>
              <a:srgbClr val="00B0F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PP 4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2255837" y="2761720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2941637" y="2761720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308475" y="3066520"/>
              <a:ext cx="1524000" cy="304800"/>
            </a:xfrm>
            <a:prstGeom prst="rect">
              <a:avLst/>
            </a:prstGeom>
            <a:solidFill>
              <a:srgbClr val="00B0F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PP 2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2255837" y="3066520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838200" y="2452157"/>
              <a:ext cx="62010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VP 0:</a:t>
              </a:r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838200" y="2756957"/>
              <a:ext cx="62010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VP 1:</a:t>
              </a:r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839787" y="3061757"/>
              <a:ext cx="62010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VP 2:</a:t>
              </a:r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941637" y="3066520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24618" name="Text Box 42"/>
            <p:cNvSpPr txBox="1">
              <a:spLocks noChangeArrowheads="1"/>
            </p:cNvSpPr>
            <p:nvPr/>
          </p:nvSpPr>
          <p:spPr bwMode="auto">
            <a:xfrm>
              <a:off x="1661056" y="2152120"/>
              <a:ext cx="5239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SUP</a:t>
              </a:r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1566862" y="2456920"/>
              <a:ext cx="685800" cy="3048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No</a:t>
              </a:r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1566862" y="2761720"/>
              <a:ext cx="685800" cy="3048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No</a:t>
              </a:r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1566862" y="3066520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64" name="Text Box 7"/>
            <p:cNvSpPr txBox="1">
              <a:spLocks noChangeArrowheads="1"/>
            </p:cNvSpPr>
            <p:nvPr/>
          </p:nvSpPr>
          <p:spPr bwMode="auto">
            <a:xfrm>
              <a:off x="3671900" y="2150532"/>
              <a:ext cx="604275" cy="3110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EXEC</a:t>
              </a:r>
              <a:endParaRPr lang="en-GB" sz="1600" dirty="0">
                <a:latin typeface="Calibri" pitchFamily="34" charset="0"/>
              </a:endParaRP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3625311" y="2760132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72" name="Rectangle 13"/>
            <p:cNvSpPr>
              <a:spLocks noChangeArrowheads="1"/>
            </p:cNvSpPr>
            <p:nvPr/>
          </p:nvSpPr>
          <p:spPr bwMode="auto">
            <a:xfrm>
              <a:off x="3621407" y="2453389"/>
              <a:ext cx="685800" cy="3048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74" name="Rectangle 10"/>
            <p:cNvSpPr>
              <a:spLocks noChangeArrowheads="1"/>
            </p:cNvSpPr>
            <p:nvPr/>
          </p:nvSpPr>
          <p:spPr bwMode="auto">
            <a:xfrm>
              <a:off x="3621407" y="3066520"/>
              <a:ext cx="685800" cy="3048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9236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Examples of 2-Level TLB Organization</a:t>
            </a:r>
          </a:p>
        </p:txBody>
      </p:sp>
      <p:graphicFrame>
        <p:nvGraphicFramePr>
          <p:cNvPr id="75779" name="Group 3"/>
          <p:cNvGraphicFramePr>
            <a:graphicFrameLocks noGrp="1"/>
          </p:cNvGraphicFramePr>
          <p:nvPr/>
        </p:nvGraphicFramePr>
        <p:xfrm>
          <a:off x="533400" y="990600"/>
          <a:ext cx="8280400" cy="4700588"/>
        </p:xfrm>
        <a:graphic>
          <a:graphicData uri="http://schemas.openxmlformats.org/drawingml/2006/table">
            <a:tbl>
              <a:tblPr/>
              <a:tblGrid>
                <a:gridCol w="16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Intel Nehalem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AMD Opteron X4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Virtual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addr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Physical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addr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Page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4KB, 2/4MB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4KB, 2/4MB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L1 TLB</a:t>
                      </a:r>
                      <a:b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L1 I-TLB: 128 entries for small pages, 7 per thread (2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charset="0"/>
                        </a:rPr>
                        <a:t>×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for large pages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L1 D-TLB: 64 entries for small pages, 32 for large pages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Both 4-way, LRU replacement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L1 I-TLB: 48 entries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L1 D-TLB: 48 entries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Both fully associative, LRU replacement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L2 TLB</a:t>
                      </a:r>
                      <a:b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Single L2 TLB: 512 entries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4-way, LRU replacement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L2 I-TLB: 512 entries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L2 D-TLB: 512 entries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Both 4-way, round-robin LRU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TLB misses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Handled in hardware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Handled in hardware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34294"/>
            <a:ext cx="5292725" cy="462307"/>
          </a:xfrm>
          <a:ln/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7387" cy="960905"/>
          </a:xfrm>
          <a:ln/>
        </p:spPr>
        <p:txBody>
          <a:bodyPr>
            <a:sp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</a:rPr>
              <a:t>Programmer’s </a:t>
            </a:r>
            <a:r>
              <a:rPr lang="en-GB" sz="1800" dirty="0" smtClean="0">
                <a:effectLst/>
              </a:rPr>
              <a:t>view </a:t>
            </a:r>
            <a:r>
              <a:rPr lang="en-GB" sz="1800" dirty="0">
                <a:effectLst/>
              </a:rPr>
              <a:t>of </a:t>
            </a:r>
            <a:r>
              <a:rPr lang="en-GB" sz="1800" dirty="0" smtClean="0">
                <a:effectLst/>
              </a:rPr>
              <a:t>virtual </a:t>
            </a:r>
            <a:r>
              <a:rPr lang="en-GB" sz="1800" dirty="0" smtClean="0"/>
              <a:t>m</a:t>
            </a:r>
            <a:r>
              <a:rPr lang="en-GB" sz="1800" dirty="0" smtClean="0">
                <a:effectLst/>
              </a:rPr>
              <a:t>emory</a:t>
            </a:r>
            <a:endParaRPr lang="en-GB" sz="1800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/>
              <a:t>Cannot be corrupted by other </a:t>
            </a:r>
            <a:r>
              <a:rPr lang="en-GB" sz="1600" dirty="0" smtClean="0"/>
              <a:t>processes</a:t>
            </a:r>
            <a:endParaRPr lang="en-GB" sz="1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2173237"/>
            <a:ext cx="8307387" cy="176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kern="0" dirty="0" smtClean="0"/>
              <a:t>System view of virtual memory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400" kern="0" dirty="0" smtClean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kern="0" dirty="0" smtClean="0"/>
              <a:t>Simplifies protection by providing a convenient </a:t>
            </a:r>
            <a:r>
              <a:rPr lang="en-GB" sz="1600" kern="0" dirty="0" err="1" smtClean="0"/>
              <a:t>interpositioning</a:t>
            </a:r>
            <a:r>
              <a:rPr lang="en-GB" sz="1600" kern="0" dirty="0" smtClean="0"/>
              <a:t> point to check permissions</a:t>
            </a:r>
            <a:endParaRPr lang="en-GB" sz="1600" kern="0" dirty="0"/>
          </a:p>
        </p:txBody>
      </p:sp>
    </p:spTree>
    <p:extLst>
      <p:ext uri="{BB962C8B-B14F-4D97-AF65-F5344CB8AC3E}">
        <p14:creationId xmlns:p14="http://schemas.microsoft.com/office/powerpoint/2010/main" val="1998066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A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560796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Use main memory as a “cache” for secondary (disk) storage</a:t>
            </a:r>
          </a:p>
          <a:p>
            <a:pPr marL="519113" lvl="1">
              <a:lnSpc>
                <a:spcPct val="80000"/>
              </a:lnSpc>
            </a:pPr>
            <a:r>
              <a:rPr lang="en-US" sz="1600" dirty="0" smtClean="0"/>
              <a:t>Managed jointly by CPU hardware and the operating system (OS)</a:t>
            </a:r>
            <a:endParaRPr lang="en-AU" sz="16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797481"/>
            <a:ext cx="8458200" cy="10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kern="0" dirty="0" smtClean="0"/>
              <a:t>Programs share main memory (DRAM)</a:t>
            </a:r>
          </a:p>
          <a:p>
            <a:pPr marL="519113" lvl="1">
              <a:lnSpc>
                <a:spcPct val="80000"/>
              </a:lnSpc>
            </a:pPr>
            <a:r>
              <a:rPr lang="en-US" sz="1600" kern="0" dirty="0" smtClean="0"/>
              <a:t>Each gets a private virtual address space holding its code and data</a:t>
            </a:r>
          </a:p>
          <a:p>
            <a:pPr marL="519113" lvl="1">
              <a:lnSpc>
                <a:spcPct val="80000"/>
              </a:lnSpc>
            </a:pPr>
            <a:r>
              <a:rPr lang="en-US" sz="1600" kern="0" dirty="0" smtClean="0"/>
              <a:t>DRAM holds its frequently-used code and data</a:t>
            </a:r>
          </a:p>
          <a:p>
            <a:pPr marL="519113" lvl="1">
              <a:lnSpc>
                <a:spcPct val="80000"/>
              </a:lnSpc>
            </a:pPr>
            <a:r>
              <a:rPr lang="en-US" sz="1600" kern="0" dirty="0" smtClean="0"/>
              <a:t>Protected from other programs</a:t>
            </a:r>
            <a:endParaRPr lang="en-AU" sz="1600" kern="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3536383"/>
            <a:ext cx="8458200" cy="807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kern="0" dirty="0" smtClean="0"/>
              <a:t>CPU and OS translate virtual addresses to physical addresses</a:t>
            </a:r>
          </a:p>
          <a:p>
            <a:pPr marL="519113" lvl="1">
              <a:lnSpc>
                <a:spcPct val="80000"/>
              </a:lnSpc>
            </a:pPr>
            <a:r>
              <a:rPr lang="en-US" sz="1600" kern="0" dirty="0" smtClean="0"/>
              <a:t>VM “block” is called a page</a:t>
            </a:r>
          </a:p>
          <a:p>
            <a:pPr marL="519113" lvl="1">
              <a:lnSpc>
                <a:spcPct val="80000"/>
              </a:lnSpc>
            </a:pPr>
            <a:r>
              <a:rPr lang="en-US" sz="1600" kern="0" dirty="0" smtClean="0"/>
              <a:t>VM translation “miss” is called a page fault</a:t>
            </a:r>
            <a:endParaRPr lang="en-A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35984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AU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876800"/>
            <a:ext cx="5817577" cy="70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kern="0" dirty="0" smtClean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kern="0" dirty="0" smtClean="0"/>
              <a:t>One of the great ideas in computer science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762000"/>
            <a:ext cx="7239000" cy="3505999"/>
            <a:chOff x="533400" y="762000"/>
            <a:chExt cx="7239000" cy="3505999"/>
          </a:xfrm>
        </p:grpSpPr>
        <p:sp>
          <p:nvSpPr>
            <p:cNvPr id="8" name="Rectangle 7"/>
            <p:cNvSpPr/>
            <p:nvPr/>
          </p:nvSpPr>
          <p:spPr bwMode="auto">
            <a:xfrm>
              <a:off x="621398" y="1518692"/>
              <a:ext cx="3749615" cy="114935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6096000" y="3624263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5789613" y="10556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0:</a:t>
              </a: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5789613" y="12842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1:</a:t>
              </a: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5550802" y="3576638"/>
              <a:ext cx="584839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solidFill>
                    <a:srgbClr val="003300"/>
                  </a:solidFill>
                  <a:latin typeface="Calibri" pitchFamily="34" charset="0"/>
                </a:rPr>
                <a:t>M-1</a:t>
              </a: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:</a:t>
              </a: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827713" y="762000"/>
              <a:ext cx="1388841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Main memory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200400" y="1857808"/>
              <a:ext cx="1066800" cy="533400"/>
            </a:xfrm>
            <a:prstGeom prst="rect">
              <a:avLst/>
            </a:prstGeom>
            <a:solidFill>
              <a:srgbClr val="D5F1CF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MMU</a:t>
              </a:r>
              <a:endParaRPr lang="en-GB" sz="1600" dirty="0">
                <a:latin typeface="Calibri" pitchFamily="34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5791200" y="15128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2: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5789613" y="17414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3: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6096000" y="1060450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096000" y="1289050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6096000" y="1517650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6096000" y="1746250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6096000" y="1974850"/>
              <a:ext cx="914400" cy="228600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6096000" y="2203450"/>
              <a:ext cx="914400" cy="228600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789613" y="19700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4: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5789613" y="21986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5:</a:t>
              </a: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6096000" y="2432050"/>
              <a:ext cx="914400" cy="228600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6096000" y="2660650"/>
              <a:ext cx="914400" cy="228600"/>
            </a:xfrm>
            <a:prstGeom prst="rect">
              <a:avLst/>
            </a:prstGeom>
            <a:solidFill>
              <a:srgbClr val="C0C0C0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5789613" y="24272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6: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5791200" y="265588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7:</a:t>
              </a: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6096000" y="3400425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4422451" y="1066800"/>
              <a:ext cx="1368749" cy="9391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VA is then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translated to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physical address</a:t>
              </a:r>
              <a:endParaRPr lang="en-GB" sz="1400" dirty="0">
                <a:latin typeface="Calibri" pitchFamily="34" charset="0"/>
              </a:endParaRP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(PA)</a:t>
              </a:r>
            </a:p>
          </p:txBody>
        </p:sp>
        <p:sp>
          <p:nvSpPr>
            <p:cNvPr id="31" name="AutoShape 31"/>
            <p:cNvSpPr>
              <a:spLocks/>
            </p:cNvSpPr>
            <p:nvPr/>
          </p:nvSpPr>
          <p:spPr bwMode="auto">
            <a:xfrm>
              <a:off x="7086601" y="1974850"/>
              <a:ext cx="76200" cy="914400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6096000" y="2889701"/>
              <a:ext cx="914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5789613" y="2890838"/>
              <a:ext cx="34278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003300"/>
                  </a:solidFill>
                  <a:latin typeface="Calibri" pitchFamily="34" charset="0"/>
                </a:rPr>
                <a:t>8:</a:t>
              </a: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6172200" y="3124200"/>
              <a:ext cx="914400" cy="2286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 anchor="ctr"/>
            <a:lstStyle/>
            <a:p>
              <a:pPr algn="ctr" rtl="1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...</a:t>
              </a:r>
            </a:p>
          </p:txBody>
        </p:sp>
        <p:cxnSp>
          <p:nvCxnSpPr>
            <p:cNvPr id="35" name="Straight Arrow Connector 34"/>
            <p:cNvCxnSpPr>
              <a:stCxn id="14" idx="3"/>
              <a:endCxn id="23" idx="1"/>
            </p:cNvCxnSpPr>
            <p:nvPr/>
          </p:nvCxnSpPr>
          <p:spPr bwMode="auto">
            <a:xfrm flipV="1">
              <a:off x="4267200" y="2123132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10800000" flipH="1">
              <a:off x="7239001" y="2432050"/>
              <a:ext cx="533399" cy="158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6851650" y="3347244"/>
              <a:ext cx="1839912" cy="158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hape 60"/>
            <p:cNvCxnSpPr>
              <a:endCxn id="39" idx="2"/>
            </p:cNvCxnSpPr>
            <p:nvPr/>
          </p:nvCxnSpPr>
          <p:spPr bwMode="auto">
            <a:xfrm rot="10800000">
              <a:off x="1295400" y="2391695"/>
              <a:ext cx="6475412" cy="1876304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762000" y="1858295"/>
              <a:ext cx="1066800" cy="533400"/>
            </a:xfrm>
            <a:prstGeom prst="rect">
              <a:avLst/>
            </a:prstGeom>
            <a:solidFill>
              <a:srgbClr val="F1C7C7"/>
            </a:solidFill>
            <a:ln w="126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CPU</a:t>
              </a:r>
            </a:p>
          </p:txBody>
        </p:sp>
        <p:cxnSp>
          <p:nvCxnSpPr>
            <p:cNvPr id="40" name="Straight Arrow Connector 39"/>
            <p:cNvCxnSpPr>
              <a:stCxn id="39" idx="3"/>
            </p:cNvCxnSpPr>
            <p:nvPr/>
          </p:nvCxnSpPr>
          <p:spPr bwMode="auto">
            <a:xfrm flipV="1">
              <a:off x="1828800" y="2120426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1758579" y="1118296"/>
              <a:ext cx="1446398" cy="9391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Running program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produces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virtual address</a:t>
              </a:r>
              <a:endParaRPr lang="en-GB" sz="1400" dirty="0">
                <a:latin typeface="Calibri" pitchFamily="34" charset="0"/>
              </a:endParaRP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 smtClean="0">
                  <a:latin typeface="Calibri" pitchFamily="34" charset="0"/>
                </a:rPr>
                <a:t>(VA</a:t>
              </a:r>
              <a:r>
                <a:rPr lang="en-GB" sz="14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3400" y="1214700"/>
              <a:ext cx="1058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CPU Chip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76800" y="205314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Courier New"/>
                  <a:cs typeface="Courier New"/>
                </a:rPr>
                <a:t>4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33600" y="2120426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Courier New"/>
                  <a:cs typeface="Courier New"/>
                </a:rPr>
                <a:t>4100</a:t>
              </a: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076" y="4383519"/>
            <a:ext cx="1917123" cy="191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5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AU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669227"/>
            <a:ext cx="85344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914400" indent="-914400">
              <a:tabLst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kern="0" dirty="0" smtClean="0"/>
              <a:t>Aside:	when you use </a:t>
            </a:r>
            <a:r>
              <a:rPr lang="en-GB" sz="1800" kern="0" dirty="0" err="1" smtClean="0"/>
              <a:t>gdb</a:t>
            </a:r>
            <a:r>
              <a:rPr lang="en-GB" sz="1800" kern="0" dirty="0" smtClean="0"/>
              <a:t>, you are seeing virtual addresses, not physical addresses: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7848600" cy="427809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198	 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csvEntry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newEntry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createCSVEntry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pCSVData</a:t>
            </a:r>
            <a:r>
              <a:rPr lang="en-US" sz="16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n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203	   int32_t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foundIdx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findCSVEntry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pList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newEntry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p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newEntry</a:t>
            </a:r>
            <a:endParaRPr lang="en-US" sz="16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$6 = (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csvEntry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0x605380</a:t>
            </a:r>
          </a:p>
          <a:p>
            <a:endParaRPr lang="en-US" sz="16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p *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newEntry</a:t>
            </a:r>
            <a:endParaRPr lang="en-US" sz="16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$7 = {CRN = </a:t>
            </a: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0x605450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"12958", 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ID = </a:t>
            </a: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0x605490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"000000000", 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Name = </a:t>
            </a: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0x6054b0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Hokie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James Robert", 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PID = </a:t>
            </a: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0x6054d0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joebobhokie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PPID = </a:t>
            </a: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0x6054f0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"", 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totalScore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88, 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nScores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4, 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Scores = </a:t>
            </a:r>
            <a:r>
              <a:rPr lang="en-US" sz="1600" b="1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0x6053c0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105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Virtual Memory Image</a:t>
            </a:r>
            <a:endParaRPr lang="en-AU" dirty="0" smtClean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94489" y="685800"/>
            <a:ext cx="3328211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800" dirty="0">
                <a:latin typeface="Arial" panose="020B0604020202020204" pitchFamily="34" charset="0"/>
              </a:rPr>
              <a:t>OS </a:t>
            </a:r>
            <a:r>
              <a:rPr lang="en-US" sz="1800" dirty="0" smtClean="0">
                <a:latin typeface="Arial" panose="020B0604020202020204" pitchFamily="34" charset="0"/>
              </a:rPr>
              <a:t>maintains:</a:t>
            </a:r>
          </a:p>
          <a:p>
            <a:pPr marL="342900" indent="-342900"/>
            <a:endParaRPr lang="en-US" sz="1800" dirty="0" smtClean="0">
              <a:latin typeface="Arial" panose="020B0604020202020204" pitchFamily="34" charset="0"/>
            </a:endParaRPr>
          </a:p>
          <a:p>
            <a:pPr marL="342900" indent="-228600"/>
            <a:r>
              <a:rPr lang="en-US" sz="1800" dirty="0" smtClean="0">
                <a:latin typeface="Arial" panose="020B0604020202020204" pitchFamily="34" charset="0"/>
              </a:rPr>
              <a:t>-	structure of each </a:t>
            </a:r>
            <a:r>
              <a:rPr lang="en-US" sz="1800" dirty="0">
                <a:latin typeface="Arial" panose="020B0604020202020204" pitchFamily="34" charset="0"/>
              </a:rPr>
              <a:t>process’s address </a:t>
            </a:r>
            <a:r>
              <a:rPr lang="en-US" sz="1800" dirty="0" smtClean="0">
                <a:latin typeface="Arial" panose="020B0604020202020204" pitchFamily="34" charset="0"/>
              </a:rPr>
              <a:t>space,</a:t>
            </a:r>
          </a:p>
          <a:p>
            <a:pPr marL="342900" indent="-228600"/>
            <a:r>
              <a:rPr lang="en-US" sz="1800" dirty="0" smtClean="0">
                <a:latin typeface="Arial" panose="020B0604020202020204" pitchFamily="34" charset="0"/>
              </a:rPr>
              <a:t>-	which </a:t>
            </a:r>
            <a:r>
              <a:rPr lang="en-US" sz="1800" dirty="0">
                <a:latin typeface="Arial" panose="020B0604020202020204" pitchFamily="34" charset="0"/>
              </a:rPr>
              <a:t>addresses are valid</a:t>
            </a:r>
            <a:r>
              <a:rPr lang="en-US" sz="1800" dirty="0" smtClean="0">
                <a:latin typeface="Arial" panose="020B0604020202020204" pitchFamily="34" charset="0"/>
              </a:rPr>
              <a:t>,</a:t>
            </a:r>
          </a:p>
          <a:p>
            <a:pPr marL="342900" indent="-228600"/>
            <a:r>
              <a:rPr lang="en-US" sz="1800" dirty="0" smtClean="0">
                <a:latin typeface="Arial" panose="020B0604020202020204" pitchFamily="34" charset="0"/>
              </a:rPr>
              <a:t>-	what </a:t>
            </a:r>
            <a:r>
              <a:rPr lang="en-US" sz="1800" dirty="0">
                <a:latin typeface="Arial" panose="020B0604020202020204" pitchFamily="34" charset="0"/>
              </a:rPr>
              <a:t>do they refer to</a:t>
            </a:r>
            <a:r>
              <a:rPr lang="en-US" sz="1800" dirty="0" smtClean="0">
                <a:latin typeface="Arial" panose="020B0604020202020204" pitchFamily="34" charset="0"/>
              </a:rPr>
              <a:t>,</a:t>
            </a:r>
          </a:p>
          <a:p>
            <a:pPr marL="342900" indent="-228600"/>
            <a:r>
              <a:rPr lang="en-US" sz="1800" dirty="0" smtClean="0">
                <a:latin typeface="Arial" panose="020B0604020202020204" pitchFamily="34" charset="0"/>
              </a:rPr>
              <a:t>-	even </a:t>
            </a:r>
            <a:r>
              <a:rPr lang="en-US" sz="1800" dirty="0">
                <a:latin typeface="Arial" panose="020B0604020202020204" pitchFamily="34" charset="0"/>
              </a:rPr>
              <a:t>those that aren’t in main memory currently</a:t>
            </a:r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4670733" y="881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4670733" y="2582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4670733" y="3248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4670734" y="3969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4670733" y="1673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 flipV="1">
            <a:off x="6060854" y="3576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4670733" y="1338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 flipV="1">
            <a:off x="6060854" y="2357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6" name="Line 22"/>
          <p:cNvSpPr>
            <a:spLocks noChangeShapeType="1"/>
          </p:cNvSpPr>
          <p:nvPr/>
        </p:nvSpPr>
        <p:spPr bwMode="auto">
          <a:xfrm>
            <a:off x="6060854" y="1901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7" name="Rectangle 23"/>
          <p:cNvSpPr>
            <a:spLocks noChangeArrowheads="1"/>
          </p:cNvSpPr>
          <p:nvPr/>
        </p:nvSpPr>
        <p:spPr bwMode="auto">
          <a:xfrm>
            <a:off x="4670733" y="5931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4405098" y="6150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7818125" y="1727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 flipH="1">
            <a:off x="7511738" y="1898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7680104" y="609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52" name="Line 28"/>
          <p:cNvSpPr>
            <a:spLocks noChangeShapeType="1"/>
          </p:cNvSpPr>
          <p:nvPr/>
        </p:nvSpPr>
        <p:spPr bwMode="auto">
          <a:xfrm flipV="1">
            <a:off x="7527704" y="876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3" name="Text Box 29"/>
          <p:cNvSpPr txBox="1">
            <a:spLocks noChangeArrowheads="1"/>
          </p:cNvSpPr>
          <p:nvPr/>
        </p:nvSpPr>
        <p:spPr bwMode="auto">
          <a:xfrm>
            <a:off x="7872192" y="3792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54" name="Line 30"/>
          <p:cNvSpPr>
            <a:spLocks noChangeShapeType="1"/>
          </p:cNvSpPr>
          <p:nvPr/>
        </p:nvSpPr>
        <p:spPr bwMode="auto">
          <a:xfrm flipH="1">
            <a:off x="7488017" y="3959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3657600" y="5808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56" name="Rectangle 34"/>
          <p:cNvSpPr>
            <a:spLocks noChangeArrowheads="1"/>
          </p:cNvSpPr>
          <p:nvPr/>
        </p:nvSpPr>
        <p:spPr bwMode="auto">
          <a:xfrm>
            <a:off x="4670733" y="4636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7" name="Rectangle 35"/>
          <p:cNvSpPr>
            <a:spLocks noChangeArrowheads="1"/>
          </p:cNvSpPr>
          <p:nvPr/>
        </p:nvSpPr>
        <p:spPr bwMode="auto">
          <a:xfrm>
            <a:off x="4670733" y="5262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8" name="AutoShape 36"/>
          <p:cNvSpPr>
            <a:spLocks/>
          </p:cNvSpPr>
          <p:nvPr/>
        </p:nvSpPr>
        <p:spPr bwMode="auto">
          <a:xfrm>
            <a:off x="7508654" y="4645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7661054" y="4629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173476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1" grpId="0"/>
      <p:bldP spid="52" grpId="0" animBg="1"/>
      <p:bldP spid="53" grpId="0"/>
      <p:bldP spid="54" grpId="0" animBg="1"/>
      <p:bldP spid="58" grpId="0" animBg="1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to/from Disk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685800"/>
            <a:ext cx="86106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685800" indent="-685800"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Idea:	hold only those data in physical memory that are actually accessed by a process</a:t>
            </a:r>
            <a:endParaRPr lang="en-US" sz="1600" kern="0" dirty="0" smtClean="0">
              <a:latin typeface="Arial" panose="020B0604020202020204" pitchFamily="34" charset="0"/>
              <a:sym typeface="Symbo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61544" y="1447800"/>
            <a:ext cx="86106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kern="0" dirty="0" smtClean="0">
                <a:latin typeface="Arial" panose="020B0604020202020204" pitchFamily="34" charset="0"/>
              </a:rPr>
              <a:t>Maintain map </a:t>
            </a:r>
            <a:r>
              <a:rPr lang="en-US" sz="1800" kern="0" dirty="0" smtClean="0">
                <a:solidFill>
                  <a:srgbClr val="C00000"/>
                </a:solidFill>
                <a:latin typeface="Arial" panose="020B0604020202020204" pitchFamily="34" charset="0"/>
              </a:rPr>
              <a:t>for each process</a:t>
            </a:r>
            <a:r>
              <a:rPr lang="en-US" sz="1800" kern="0" dirty="0" smtClean="0">
                <a:latin typeface="Arial" panose="020B0604020202020204" pitchFamily="34" charset="0"/>
              </a:rPr>
              <a:t> </a:t>
            </a:r>
            <a:br>
              <a:rPr lang="en-US" sz="1800" kern="0" dirty="0" smtClean="0">
                <a:latin typeface="Arial" panose="020B0604020202020204" pitchFamily="34" charset="0"/>
              </a:rPr>
            </a:br>
            <a:r>
              <a:rPr lang="en-US" sz="1800" kern="0" dirty="0" smtClean="0">
                <a:latin typeface="Arial" panose="020B0604020202020204" pitchFamily="34" charset="0"/>
              </a:rPr>
              <a:t>{ virtual addresses } </a:t>
            </a:r>
            <a:r>
              <a:rPr lang="en-US" sz="1800" kern="0" dirty="0" smtClean="0">
                <a:latin typeface="Arial" panose="020B0604020202020204" pitchFamily="34" charset="0"/>
                <a:sym typeface="Symbol"/>
              </a:rPr>
              <a:t> { physical addresses }  { disk addresses }</a:t>
            </a:r>
            <a:endParaRPr lang="en-US" sz="1600" kern="0" dirty="0" smtClean="0">
              <a:latin typeface="Arial" panose="020B0604020202020204" pitchFamily="34" charset="0"/>
              <a:sym typeface="Symbol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61544" y="2590800"/>
            <a:ext cx="86106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kern="0" dirty="0" smtClean="0">
                <a:latin typeface="Arial" panose="020B0604020202020204" pitchFamily="34" charset="0"/>
                <a:sym typeface="Symbol"/>
              </a:rPr>
              <a:t>OS manages mapping, decides which virtual addresses map to physical (if allocated) and which to disk</a:t>
            </a:r>
            <a:endParaRPr lang="en-US" sz="1600" kern="0" dirty="0" smtClean="0">
              <a:latin typeface="Arial" panose="020B0604020202020204" pitchFamily="34" charset="0"/>
              <a:sym typeface="Symbo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63166" y="5250967"/>
            <a:ext cx="8610600" cy="665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b="1" kern="0" dirty="0" smtClean="0">
                <a:solidFill>
                  <a:srgbClr val="C00000"/>
                </a:solidFill>
                <a:latin typeface="Arial" panose="020B0604020202020204" pitchFamily="34" charset="0"/>
                <a:sym typeface="Symbol"/>
              </a:rPr>
              <a:t>Demand paging</a:t>
            </a:r>
            <a:r>
              <a:rPr lang="en-US" sz="1800" kern="0" dirty="0" smtClean="0">
                <a:latin typeface="Arial" panose="020B0604020202020204" pitchFamily="34" charset="0"/>
                <a:sym typeface="Symbol"/>
              </a:rPr>
              <a:t>: bring data in from disk lazily, on first access</a:t>
            </a:r>
          </a:p>
          <a:p>
            <a:pPr lvl="1">
              <a:defRPr/>
            </a:pPr>
            <a:r>
              <a:rPr lang="en-US" sz="1600" kern="0" dirty="0" smtClean="0">
                <a:latin typeface="Arial" panose="020B0604020202020204" pitchFamily="34" charset="0"/>
                <a:sym typeface="Symbol"/>
              </a:rPr>
              <a:t>Unbeknownst to application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63166" y="3505200"/>
            <a:ext cx="8610600" cy="1256371"/>
          </a:xfr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smtClean="0">
                <a:sym typeface="Symbol"/>
              </a:rPr>
              <a:t>Disk addresses include:</a:t>
            </a:r>
          </a:p>
          <a:p>
            <a:pPr lvl="1">
              <a:defRPr/>
            </a:pPr>
            <a:r>
              <a:rPr lang="en-US" sz="1600" dirty="0" smtClean="0">
                <a:sym typeface="Symbol"/>
              </a:rPr>
              <a:t>Executable .text, initialized data</a:t>
            </a:r>
          </a:p>
          <a:p>
            <a:pPr lvl="1">
              <a:defRPr/>
            </a:pPr>
            <a:r>
              <a:rPr lang="en-US" sz="1600" dirty="0" smtClean="0">
                <a:sym typeface="Symbol"/>
              </a:rPr>
              <a:t>Swap space (typically lazily allocated)</a:t>
            </a:r>
          </a:p>
          <a:p>
            <a:pPr lvl="1">
              <a:defRPr/>
            </a:pPr>
            <a:r>
              <a:rPr lang="en-US" sz="1600" dirty="0" smtClean="0">
                <a:sym typeface="Symbol"/>
              </a:rPr>
              <a:t>Memory-mapped (</a:t>
            </a:r>
            <a:r>
              <a:rPr lang="en-US" sz="1600" dirty="0" err="1" smtClean="0">
                <a:sym typeface="Symbol"/>
              </a:rPr>
              <a:t>mmap’d</a:t>
            </a:r>
            <a:r>
              <a:rPr lang="en-US" sz="1600" dirty="0" smtClean="0">
                <a:sym typeface="Symbol"/>
              </a:rPr>
              <a:t>) files (see example)</a:t>
            </a:r>
          </a:p>
        </p:txBody>
      </p:sp>
    </p:spTree>
    <p:extLst>
      <p:ext uri="{BB962C8B-B14F-4D97-AF65-F5344CB8AC3E}">
        <p14:creationId xmlns:p14="http://schemas.microsoft.com/office/powerpoint/2010/main" val="126839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Virtual Memory Image</a:t>
            </a:r>
            <a:endParaRPr lang="en-AU" dirty="0" smtClean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81000" y="685800"/>
            <a:ext cx="3433976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</a:rPr>
              <a:t>"Virtual" space exists on secondary storage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381000" y="2124670"/>
            <a:ext cx="3433976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</a:rPr>
              <a:t>Virtual space is divided into fixed-size "pages"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381000" y="3648670"/>
            <a:ext cx="3433976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</a:rPr>
              <a:t>Virtual pages are copied into DRAM as needed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4832257" y="881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4832257" y="2582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4832257" y="3248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4832258" y="3969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4832257" y="1673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V="1">
            <a:off x="6222378" y="3576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6" name="Rectangle 20"/>
          <p:cNvSpPr>
            <a:spLocks noChangeArrowheads="1"/>
          </p:cNvSpPr>
          <p:nvPr/>
        </p:nvSpPr>
        <p:spPr bwMode="auto">
          <a:xfrm>
            <a:off x="4832257" y="1338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 flipV="1">
            <a:off x="6222378" y="2357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6222378" y="1901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4832257" y="5931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4566622" y="6150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7979649" y="1727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H="1">
            <a:off x="7673262" y="1898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7841628" y="609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54" name="Line 28"/>
          <p:cNvSpPr>
            <a:spLocks noChangeShapeType="1"/>
          </p:cNvSpPr>
          <p:nvPr/>
        </p:nvSpPr>
        <p:spPr bwMode="auto">
          <a:xfrm flipV="1">
            <a:off x="7689228" y="876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8033716" y="3792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56" name="Line 30"/>
          <p:cNvSpPr>
            <a:spLocks noChangeShapeType="1"/>
          </p:cNvSpPr>
          <p:nvPr/>
        </p:nvSpPr>
        <p:spPr bwMode="auto">
          <a:xfrm flipH="1">
            <a:off x="7649541" y="3959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7" name="Text Box 32"/>
          <p:cNvSpPr txBox="1">
            <a:spLocks noChangeArrowheads="1"/>
          </p:cNvSpPr>
          <p:nvPr/>
        </p:nvSpPr>
        <p:spPr bwMode="auto">
          <a:xfrm>
            <a:off x="3819124" y="5808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4832257" y="4636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9" name="Rectangle 35"/>
          <p:cNvSpPr>
            <a:spLocks noChangeArrowheads="1"/>
          </p:cNvSpPr>
          <p:nvPr/>
        </p:nvSpPr>
        <p:spPr bwMode="auto">
          <a:xfrm>
            <a:off x="4832257" y="5262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60" name="AutoShape 36"/>
          <p:cNvSpPr>
            <a:spLocks/>
          </p:cNvSpPr>
          <p:nvPr/>
        </p:nvSpPr>
        <p:spPr bwMode="auto">
          <a:xfrm>
            <a:off x="7670178" y="4645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1" name="Text Box 37"/>
          <p:cNvSpPr txBox="1">
            <a:spLocks noChangeArrowheads="1"/>
          </p:cNvSpPr>
          <p:nvPr/>
        </p:nvSpPr>
        <p:spPr bwMode="auto">
          <a:xfrm>
            <a:off x="7822578" y="4629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102114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2830</TotalTime>
  <Words>2290</Words>
  <Application>Microsoft Office PowerPoint</Application>
  <PresentationFormat>Overhead</PresentationFormat>
  <Paragraphs>844</Paragraphs>
  <Slides>33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Helvetica</vt:lpstr>
      <vt:lpstr>Monotype Sorts</vt:lpstr>
      <vt:lpstr>msgothic</vt:lpstr>
      <vt:lpstr>Symbol</vt:lpstr>
      <vt:lpstr>Times New Roman</vt:lpstr>
      <vt:lpstr>Wingdings</vt:lpstr>
      <vt:lpstr>Professional</vt:lpstr>
      <vt:lpstr>Cache Memory and Performance</vt:lpstr>
      <vt:lpstr>Physical Memory Addressing</vt:lpstr>
      <vt:lpstr>Shortcomings</vt:lpstr>
      <vt:lpstr>Virtual Memory</vt:lpstr>
      <vt:lpstr>Virtual Memory</vt:lpstr>
      <vt:lpstr>Virtual Memory</vt:lpstr>
      <vt:lpstr>Process Virtual Memory Image</vt:lpstr>
      <vt:lpstr>Paging to/from Disk</vt:lpstr>
      <vt:lpstr>Process Virtual Memory Image</vt:lpstr>
      <vt:lpstr>VM as a Tool for Caching</vt:lpstr>
      <vt:lpstr>DRAM Cache Organization</vt:lpstr>
      <vt:lpstr>Page Table Enables Address Mapping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VM Address Translation</vt:lpstr>
      <vt:lpstr>Summary of Address 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VM as a Tool for Memory Protection</vt:lpstr>
      <vt:lpstr>Examples of 2-Level TLB Organization</vt:lpstr>
      <vt:lpstr>Summary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162</cp:revision>
  <cp:lastPrinted>1998-08-23T21:44:04Z</cp:lastPrinted>
  <dcterms:created xsi:type="dcterms:W3CDTF">1998-08-05T19:51:03Z</dcterms:created>
  <dcterms:modified xsi:type="dcterms:W3CDTF">2020-04-27T15:22:45Z</dcterms:modified>
</cp:coreProperties>
</file>