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0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0" r:id="rId15"/>
    <p:sldId id="274" r:id="rId16"/>
    <p:sldId id="271" r:id="rId17"/>
    <p:sldId id="275" r:id="rId18"/>
    <p:sldId id="276" r:id="rId19"/>
    <p:sldId id="277" r:id="rId20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003399"/>
    <a:srgbClr val="FF6600"/>
    <a:srgbClr val="660000"/>
    <a:srgbClr val="FF9900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2" autoAdjust="0"/>
    <p:restoredTop sz="94660"/>
  </p:normalViewPr>
  <p:slideViewPr>
    <p:cSldViewPr>
      <p:cViewPr varScale="1">
        <p:scale>
          <a:sx n="109" d="100"/>
          <a:sy n="109" d="100"/>
        </p:scale>
        <p:origin x="4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2606 Data Structure and OO </a:t>
            </a:r>
            <a:r>
              <a:rPr lang="en-US" dirty="0" err="1">
                <a:latin typeface="Arial" panose="020B0604020202020204" pitchFamily="34" charset="0"/>
              </a:rPr>
              <a:t>Devel</a:t>
            </a:r>
            <a:r>
              <a:rPr lang="en-US" dirty="0">
                <a:latin typeface="Arial" panose="020B0604020202020204" pitchFamily="34" charset="0"/>
              </a:rPr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FA62FC8-9F49-4022-8DDD-62283F6A2ADA}" type="slidenum">
              <a:rPr lang="en-US" altLang="en-US">
                <a:latin typeface="Arial" panose="020B0604020202020204" pitchFamily="34" charset="0"/>
              </a:rPr>
              <a:pPr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fld id="{072B008C-ACFA-4CA2-984E-0F3E05DB9EE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8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dirty="0" smtClean="0">
                <a:latin typeface="Arial" panose="020B0604020202020204" pitchFamily="34" charset="0"/>
              </a:endParaRPr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dirty="0" smtClean="0">
                <a:latin typeface="Arial" panose="020B0604020202020204" pitchFamily="34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dirty="0" smtClean="0">
                <a:latin typeface="Arial" panose="020B0604020202020204" pitchFamily="34" charset="0"/>
              </a:endParaRPr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77088" y="179303"/>
            <a:ext cx="1468351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Optimization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fld id="{EC78C5DF-EC20-45E5-BAD0-FB20535B9B66}" type="slidenum">
              <a:rPr lang="en-US" altLang="en-US" sz="2000">
                <a:latin typeface="Arial" panose="020B0604020202020204" pitchFamily="34" charset="0"/>
              </a:rPr>
              <a:pPr algn="ctr">
                <a:spcBef>
                  <a:spcPct val="50000"/>
                </a:spcBef>
              </a:pPr>
              <a:t>‹#›</a:t>
            </a:fld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010400" y="6553200"/>
            <a:ext cx="2057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droh" TargetMode="External"/><Relationship Id="rId2" Type="http://schemas.openxmlformats.org/officeDocument/2006/relationships/hyperlink" Target="http://www.cs.cmu.edu/~brya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app.cs.cmu.edu/public/lecture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Helvetica" panose="020B0604020202020204" pitchFamily="34" charset="0"/>
              </a:rPr>
              <a:t>CS 3114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762000"/>
            <a:ext cx="8458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800" dirty="0" smtClean="0"/>
              <a:t>Many </a:t>
            </a:r>
            <a:r>
              <a:rPr lang="en-US" altLang="en-US" sz="1800" dirty="0"/>
              <a:t>of the following slides are taken with permission from 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b="1" dirty="0"/>
              <a:t>Complete </a:t>
            </a:r>
            <a:r>
              <a:rPr lang="en-US" altLang="en-US" sz="1800" b="1" dirty="0" err="1"/>
              <a:t>Powerpoint</a:t>
            </a:r>
            <a:r>
              <a:rPr lang="en-US" altLang="en-US" sz="1800" b="1" dirty="0"/>
              <a:t> Lecture Notes for</a:t>
            </a:r>
            <a:br>
              <a:rPr lang="en-US" altLang="en-US" sz="1800" b="1" dirty="0"/>
            </a:br>
            <a:r>
              <a:rPr lang="en-US" altLang="en-US" sz="1800" b="1" dirty="0"/>
              <a:t>Computer Systems: A Programmer's Perspective (CS:APP)</a:t>
            </a:r>
            <a:br>
              <a:rPr lang="en-US" altLang="en-US" sz="1800" b="1" dirty="0"/>
            </a:br>
            <a:endParaRPr lang="en-US" altLang="en-US" sz="1800" b="1" dirty="0"/>
          </a:p>
          <a:p>
            <a:pPr algn="l" eaLnBrk="1" hangingPunct="1"/>
            <a:r>
              <a:rPr lang="en-US" altLang="en-US" sz="1800" i="1" dirty="0">
                <a:hlinkClick r:id="rId2"/>
              </a:rPr>
              <a:t>Randal E. Bryant</a:t>
            </a:r>
            <a:r>
              <a:rPr lang="en-US" altLang="en-US" sz="1800" i="1" dirty="0"/>
              <a:t> and </a:t>
            </a:r>
            <a:r>
              <a:rPr lang="en-US" altLang="en-US" sz="1800" i="1" dirty="0">
                <a:hlinkClick r:id="rId3"/>
              </a:rPr>
              <a:t>David R. </a:t>
            </a:r>
            <a:r>
              <a:rPr lang="en-US" altLang="en-US" sz="1800" i="1" dirty="0" err="1">
                <a:hlinkClick r:id="rId3"/>
              </a:rPr>
              <a:t>O'Hallaron</a:t>
            </a:r>
            <a:r>
              <a:rPr lang="en-US" altLang="en-US" sz="1800" i="1" dirty="0"/>
              <a:t> </a:t>
            </a:r>
          </a:p>
          <a:p>
            <a:pPr algn="l" eaLnBrk="1" hangingPunct="1"/>
            <a:endParaRPr lang="en-US" altLang="en-US" sz="1800" i="1" dirty="0"/>
          </a:p>
          <a:p>
            <a:pPr algn="l" eaLnBrk="1" hangingPunct="1"/>
            <a:r>
              <a:rPr lang="en-US" altLang="en-US" sz="1800" dirty="0">
                <a:hlinkClick r:id="rId4"/>
              </a:rPr>
              <a:t>http://</a:t>
            </a:r>
            <a:r>
              <a:rPr lang="en-US" altLang="en-US" sz="1800" dirty="0" smtClean="0">
                <a:hlinkClick r:id="rId4"/>
              </a:rPr>
              <a:t>csapp.cs.cmu.edu/public/lectures.html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dirty="0" smtClean="0"/>
              <a:t>The book is used explicitly in CS 2505 and CS 3214 and as a reference in CS 2506. </a:t>
            </a:r>
            <a:endParaRPr lang="en-US" altLang="en-US" sz="1800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57200" y="4278868"/>
            <a:ext cx="845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800" dirty="0" smtClean="0"/>
              <a:t>Many other </a:t>
            </a:r>
            <a:r>
              <a:rPr lang="en-US" altLang="en-US" sz="1800" dirty="0"/>
              <a:t>slides </a:t>
            </a:r>
            <a:r>
              <a:rPr lang="en-US" altLang="en-US" sz="1800" dirty="0" smtClean="0"/>
              <a:t>were based on notes written by </a:t>
            </a:r>
            <a:r>
              <a:rPr lang="en-US" altLang="en-US" sz="1800" dirty="0" err="1" smtClean="0"/>
              <a:t>Dr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Godmar</a:t>
            </a:r>
            <a:r>
              <a:rPr lang="en-US" altLang="en-US" sz="1800" dirty="0" smtClean="0"/>
              <a:t> Back for CS 3214.</a:t>
            </a:r>
            <a:endParaRPr lang="en-US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Motion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914400"/>
          </a:xfrm>
        </p:spPr>
        <p:txBody>
          <a:bodyPr/>
          <a:lstStyle/>
          <a:p>
            <a:r>
              <a:rPr lang="en-US" altLang="en-US" dirty="0" smtClean="0"/>
              <a:t>Do not repeat computations if result is known</a:t>
            </a:r>
          </a:p>
          <a:p>
            <a:r>
              <a:rPr lang="en-US" altLang="en-US" dirty="0" smtClean="0"/>
              <a:t>Usually out of loops (“code hoisting”)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5602" y="2590800"/>
            <a:ext cx="3629198" cy="920765"/>
          </a:xfrm>
          <a:prstGeom prst="rect">
            <a:avLst/>
          </a:prstGeom>
          <a:solidFill>
            <a:srgbClr val="FFFFCC"/>
          </a:solidFill>
          <a:ln w="190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for (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&lt; n;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++)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for (j = 0; j &lt; n;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j++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a[n*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+ j] = b[j];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33802" y="2209800"/>
            <a:ext cx="3629198" cy="1474763"/>
          </a:xfrm>
          <a:prstGeom prst="rect">
            <a:avLst/>
          </a:prstGeom>
          <a:solidFill>
            <a:srgbClr val="FFFFCC"/>
          </a:solidFill>
          <a:ln w="190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for (i = 0; i &lt; n; i++) {</a:t>
            </a:r>
          </a:p>
          <a:p>
            <a:pPr eaLnBrk="1" hangingPunct="1"/>
            <a:r>
              <a:rPr lang="en-US" altLang="en-US" sz="1800" b="1" i="1">
                <a:solidFill>
                  <a:srgbClr val="002060"/>
                </a:solidFill>
                <a:latin typeface="Courier New" panose="02070309020205020404" pitchFamily="49" charset="0"/>
              </a:rPr>
              <a:t>  int ni = n*i;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  for (j = 0; j &lt; n; j++)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    a[ni + j] = b[j];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267200" y="29225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1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Reduction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447800"/>
          </a:xfrm>
        </p:spPr>
        <p:txBody>
          <a:bodyPr/>
          <a:lstStyle/>
          <a:p>
            <a:r>
              <a:rPr lang="en-US" altLang="en-US" dirty="0" smtClean="0"/>
              <a:t>Substitute lower cost operation for more expensive one</a:t>
            </a:r>
          </a:p>
          <a:p>
            <a:pPr lvl="1"/>
            <a:r>
              <a:rPr lang="en-US" altLang="en-US" dirty="0" smtClean="0"/>
              <a:t>E.g., replace 48*x with (x &lt;&lt; 6) – (x &lt;&lt; 4)</a:t>
            </a:r>
          </a:p>
          <a:p>
            <a:pPr lvl="1"/>
            <a:r>
              <a:rPr lang="en-US" altLang="en-US" dirty="0" smtClean="0"/>
              <a:t>Often machine dependent</a:t>
            </a:r>
          </a:p>
        </p:txBody>
      </p:sp>
    </p:spTree>
    <p:extLst>
      <p:ext uri="{BB962C8B-B14F-4D97-AF65-F5344CB8AC3E}">
        <p14:creationId xmlns:p14="http://schemas.microsoft.com/office/powerpoint/2010/main" val="4820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Subexpression Elimination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153400" cy="457200"/>
          </a:xfrm>
        </p:spPr>
        <p:txBody>
          <a:bodyPr/>
          <a:lstStyle/>
          <a:p>
            <a:r>
              <a:rPr lang="en-US" altLang="en-US" smtClean="0"/>
              <a:t>Reuse already computed expressions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600200"/>
            <a:ext cx="4456347" cy="1751762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/* Sum neighbors of i,j */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up =    val[(i-1)*n + j];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down =  val[(i+1)*n + j];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left =  val[i*n   + j-1];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right = val[i*n   + j+1];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sum = up + down + left + right;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8156" y="4038600"/>
            <a:ext cx="4456347" cy="1751762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int inj = i*n + j;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up =    val[inj - n];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down =  val[inj + n];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left =  val[inj - 1];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right = val[inj + 1];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sum = up + down + left + right;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02898" y="1600200"/>
            <a:ext cx="3652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chemeClr val="accent2"/>
                </a:solidFill>
              </a:rPr>
              <a:t>3 multiplications: </a:t>
            </a:r>
            <a:r>
              <a:rPr lang="en-US" altLang="en-US" sz="1600" b="1" dirty="0" err="1">
                <a:solidFill>
                  <a:schemeClr val="accent2"/>
                </a:solidFill>
              </a:rPr>
              <a:t>i</a:t>
            </a:r>
            <a:r>
              <a:rPr lang="en-US" altLang="en-US" sz="1600" b="1" dirty="0">
                <a:solidFill>
                  <a:schemeClr val="accent2"/>
                </a:solidFill>
              </a:rPr>
              <a:t>*n, (</a:t>
            </a:r>
            <a:r>
              <a:rPr lang="en-US" altLang="en-US" sz="1600" b="1" dirty="0" err="1">
                <a:solidFill>
                  <a:schemeClr val="accent2"/>
                </a:solidFill>
              </a:rPr>
              <a:t>i</a:t>
            </a:r>
            <a:r>
              <a:rPr lang="en-US" altLang="en-US" sz="1600" b="1" dirty="0">
                <a:solidFill>
                  <a:schemeClr val="accent2"/>
                </a:solidFill>
              </a:rPr>
              <a:t>–1)*n, (i+1)*n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07025" y="4038600"/>
            <a:ext cx="206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chemeClr val="accent2"/>
                </a:solidFill>
              </a:rPr>
              <a:t>1 multiplication: </a:t>
            </a:r>
            <a:r>
              <a:rPr lang="en-US" altLang="en-US" sz="1600" b="1" dirty="0" err="1">
                <a:solidFill>
                  <a:schemeClr val="accent2"/>
                </a:solidFill>
              </a:rPr>
              <a:t>i</a:t>
            </a:r>
            <a:r>
              <a:rPr lang="en-US" altLang="en-US" sz="1600" b="1" dirty="0">
                <a:solidFill>
                  <a:schemeClr val="accent2"/>
                </a:solidFill>
              </a:rPr>
              <a:t>*n</a:t>
            </a:r>
          </a:p>
        </p:txBody>
      </p:sp>
    </p:spTree>
    <p:extLst>
      <p:ext uri="{BB962C8B-B14F-4D97-AF65-F5344CB8AC3E}">
        <p14:creationId xmlns:p14="http://schemas.microsoft.com/office/powerpoint/2010/main" val="91934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Memory Accesses, Take 1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00752"/>
          </a:xfrm>
        </p:spPr>
        <p:txBody>
          <a:bodyPr>
            <a:spAutoFit/>
          </a:bodyPr>
          <a:lstStyle/>
          <a:p>
            <a:r>
              <a:rPr lang="en-US" altLang="en-US" dirty="0" smtClean="0"/>
              <a:t>Register accesses are faster than memory accesses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219200"/>
            <a:ext cx="6096000" cy="1751762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sp1(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diff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-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return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*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diff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124200"/>
            <a:ext cx="6096000" cy="2582758"/>
          </a:xfrm>
          <a:prstGeom prst="rect">
            <a:avLst/>
          </a:prstGeom>
          <a:solidFill>
            <a:srgbClr val="FFCC66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sp1:</a:t>
            </a: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ecx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 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rsi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edx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 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edx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imull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ecx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ecx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imull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edx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edx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leal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rcx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# no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access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subl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edx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ecx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imull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ecx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6705600" y="1371600"/>
            <a:ext cx="21825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8 pointer dereferences</a:t>
            </a:r>
            <a:endParaRPr lang="en-US" altLang="en-US" sz="1800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6629400" y="3528646"/>
            <a:ext cx="22365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2 memory accesses</a:t>
            </a:r>
            <a:endParaRPr lang="en-US" altLang="en-US" sz="18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914400" y="5754469"/>
            <a:ext cx="77229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/>
              <a:t>Number of memory </a:t>
            </a:r>
            <a:r>
              <a:rPr lang="en-US" altLang="en-US" sz="1800" dirty="0" smtClean="0"/>
              <a:t>accesses at runtime not determined by </a:t>
            </a:r>
            <a:r>
              <a:rPr lang="en-US" altLang="en-US" sz="1800" dirty="0"/>
              <a:t>how often </a:t>
            </a:r>
            <a:r>
              <a:rPr lang="en-US" altLang="en-US" sz="1800" dirty="0" smtClean="0"/>
              <a:t>pointer dereferences </a:t>
            </a:r>
            <a:r>
              <a:rPr lang="en-US" altLang="en-US" sz="1800" dirty="0"/>
              <a:t>occur in source code</a:t>
            </a:r>
          </a:p>
        </p:txBody>
      </p:sp>
    </p:spTree>
    <p:extLst>
      <p:ext uri="{BB962C8B-B14F-4D97-AF65-F5344CB8AC3E}">
        <p14:creationId xmlns:p14="http://schemas.microsoft.com/office/powerpoint/2010/main" val="281018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Memory Accesses, Take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838200"/>
            <a:ext cx="4876800" cy="1751762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sp2(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{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57200" y="2743200"/>
            <a:ext cx="6096000" cy="2305759"/>
          </a:xfrm>
          <a:prstGeom prst="rect">
            <a:avLst/>
          </a:prstGeom>
          <a:solidFill>
            <a:srgbClr val="FFCC66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sp2:</a:t>
            </a: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addl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rsi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+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   #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imull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rsi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rcx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   #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5461928" y="981428"/>
            <a:ext cx="26152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6 pointer dereferences</a:t>
            </a:r>
            <a:endParaRPr lang="en-US" altLang="en-US" sz="1800" dirty="0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6629400" y="2895600"/>
            <a:ext cx="22365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6 memory accesses</a:t>
            </a:r>
            <a:endParaRPr lang="en-US" altLang="en-US" sz="1800" dirty="0"/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4038271" y="5618664"/>
            <a:ext cx="4827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… why were *</a:t>
            </a:r>
            <a:r>
              <a:rPr lang="en-US" altLang="en-US" sz="1800" dirty="0" err="1" smtClean="0"/>
              <a:t>px</a:t>
            </a:r>
            <a:r>
              <a:rPr lang="en-US" altLang="en-US" sz="1800" dirty="0" smtClean="0"/>
              <a:t> and *</a:t>
            </a:r>
            <a:r>
              <a:rPr lang="en-US" altLang="en-US" sz="1800" dirty="0" err="1" smtClean="0"/>
              <a:t>py</a:t>
            </a:r>
            <a:r>
              <a:rPr lang="en-US" altLang="en-US" sz="1800" dirty="0" smtClean="0"/>
              <a:t> each loaded </a:t>
            </a:r>
            <a:r>
              <a:rPr lang="en-US" altLang="en-US" sz="1800" u="sng" dirty="0" smtClean="0"/>
              <a:t>twice</a:t>
            </a:r>
            <a:r>
              <a:rPr lang="en-US" altLang="en-US" sz="1800" dirty="0" smtClean="0"/>
              <a:t>?</a:t>
            </a:r>
            <a:endParaRPr lang="en-US" altLang="en-US" sz="1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15897" y="3041218"/>
            <a:ext cx="2053351" cy="2592666"/>
            <a:chOff x="5515897" y="3041218"/>
            <a:chExt cx="2053351" cy="2592666"/>
          </a:xfrm>
        </p:grpSpPr>
        <p:sp>
          <p:nvSpPr>
            <p:cNvPr id="24" name="Freeform 23"/>
            <p:cNvSpPr/>
            <p:nvPr/>
          </p:nvSpPr>
          <p:spPr bwMode="auto">
            <a:xfrm>
              <a:off x="5515897" y="3041218"/>
              <a:ext cx="2053351" cy="2592666"/>
            </a:xfrm>
            <a:custGeom>
              <a:avLst/>
              <a:gdLst>
                <a:gd name="connsiteX0" fmla="*/ 196645 w 2053351"/>
                <a:gd name="connsiteY0" fmla="*/ 2592666 h 2592666"/>
                <a:gd name="connsiteX1" fmla="*/ 1465006 w 2053351"/>
                <a:gd name="connsiteY1" fmla="*/ 2081388 h 2592666"/>
                <a:gd name="connsiteX2" fmla="*/ 2045109 w 2053351"/>
                <a:gd name="connsiteY2" fmla="*/ 1098163 h 2592666"/>
                <a:gd name="connsiteX3" fmla="*/ 1071716 w 2053351"/>
                <a:gd name="connsiteY3" fmla="*/ 85440 h 2592666"/>
                <a:gd name="connsiteX4" fmla="*/ 0 w 2053351"/>
                <a:gd name="connsiteY4" fmla="*/ 124769 h 259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3351" h="2592666">
                  <a:moveTo>
                    <a:pt x="196645" y="2592666"/>
                  </a:moveTo>
                  <a:cubicBezTo>
                    <a:pt x="676787" y="2461569"/>
                    <a:pt x="1156929" y="2330472"/>
                    <a:pt x="1465006" y="2081388"/>
                  </a:cubicBezTo>
                  <a:cubicBezTo>
                    <a:pt x="1773083" y="1832304"/>
                    <a:pt x="2110657" y="1430821"/>
                    <a:pt x="2045109" y="1098163"/>
                  </a:cubicBezTo>
                  <a:cubicBezTo>
                    <a:pt x="1979561" y="765505"/>
                    <a:pt x="1412567" y="247672"/>
                    <a:pt x="1071716" y="85440"/>
                  </a:cubicBezTo>
                  <a:cubicBezTo>
                    <a:pt x="730865" y="-76792"/>
                    <a:pt x="365432" y="23988"/>
                    <a:pt x="0" y="124769"/>
                  </a:cubicBezTo>
                </a:path>
              </a:pathLst>
            </a:custGeom>
            <a:noFill/>
            <a:ln w="254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5525729" y="3937346"/>
              <a:ext cx="1812088" cy="1067273"/>
            </a:xfrm>
            <a:custGeom>
              <a:avLst/>
              <a:gdLst>
                <a:gd name="connsiteX0" fmla="*/ 1602658 w 1812088"/>
                <a:gd name="connsiteY0" fmla="*/ 1067273 h 1067273"/>
                <a:gd name="connsiteX1" fmla="*/ 1809136 w 1812088"/>
                <a:gd name="connsiteY1" fmla="*/ 467506 h 1067273"/>
                <a:gd name="connsiteX2" fmla="*/ 1465006 w 1812088"/>
                <a:gd name="connsiteY2" fmla="*/ 25054 h 1067273"/>
                <a:gd name="connsiteX3" fmla="*/ 0 w 1812088"/>
                <a:gd name="connsiteY3" fmla="*/ 93880 h 106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2088" h="1067273">
                  <a:moveTo>
                    <a:pt x="1602658" y="1067273"/>
                  </a:moveTo>
                  <a:cubicBezTo>
                    <a:pt x="1717368" y="854241"/>
                    <a:pt x="1832078" y="641209"/>
                    <a:pt x="1809136" y="467506"/>
                  </a:cubicBezTo>
                  <a:cubicBezTo>
                    <a:pt x="1786194" y="293803"/>
                    <a:pt x="1766529" y="87325"/>
                    <a:pt x="1465006" y="25054"/>
                  </a:cubicBezTo>
                  <a:cubicBezTo>
                    <a:pt x="1163483" y="-37217"/>
                    <a:pt x="581741" y="28331"/>
                    <a:pt x="0" y="93880"/>
                  </a:cubicBezTo>
                </a:path>
              </a:pathLst>
            </a:custGeom>
            <a:noFill/>
            <a:ln w="254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51639" y="3335174"/>
            <a:ext cx="2269330" cy="2328207"/>
            <a:chOff x="6351639" y="3335174"/>
            <a:chExt cx="2269330" cy="2328207"/>
          </a:xfrm>
        </p:grpSpPr>
        <p:sp>
          <p:nvSpPr>
            <p:cNvPr id="27" name="Freeform 26"/>
            <p:cNvSpPr/>
            <p:nvPr/>
          </p:nvSpPr>
          <p:spPr bwMode="auto">
            <a:xfrm>
              <a:off x="6361471" y="3335174"/>
              <a:ext cx="2259498" cy="2328207"/>
            </a:xfrm>
            <a:custGeom>
              <a:avLst/>
              <a:gdLst>
                <a:gd name="connsiteX0" fmla="*/ 206477 w 2259498"/>
                <a:gd name="connsiteY0" fmla="*/ 2328207 h 2328207"/>
                <a:gd name="connsiteX1" fmla="*/ 2074606 w 2259498"/>
                <a:gd name="connsiteY1" fmla="*/ 1335149 h 2328207"/>
                <a:gd name="connsiteX2" fmla="*/ 1956619 w 2259498"/>
                <a:gd name="connsiteY2" fmla="*/ 106116 h 2328207"/>
                <a:gd name="connsiteX3" fmla="*/ 0 w 2259498"/>
                <a:gd name="connsiteY3" fmla="*/ 145445 h 232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498" h="2328207">
                  <a:moveTo>
                    <a:pt x="206477" y="2328207"/>
                  </a:moveTo>
                  <a:cubicBezTo>
                    <a:pt x="994696" y="2016852"/>
                    <a:pt x="1782916" y="1705497"/>
                    <a:pt x="2074606" y="1335149"/>
                  </a:cubicBezTo>
                  <a:cubicBezTo>
                    <a:pt x="2366296" y="964801"/>
                    <a:pt x="2302387" y="304400"/>
                    <a:pt x="1956619" y="106116"/>
                  </a:cubicBezTo>
                  <a:cubicBezTo>
                    <a:pt x="1610851" y="-92168"/>
                    <a:pt x="805425" y="26638"/>
                    <a:pt x="0" y="145445"/>
                  </a:cubicBezTo>
                </a:path>
              </a:pathLst>
            </a:cu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6351639" y="4473677"/>
              <a:ext cx="598016" cy="1130710"/>
            </a:xfrm>
            <a:custGeom>
              <a:avLst/>
              <a:gdLst>
                <a:gd name="connsiteX0" fmla="*/ 393290 w 598016"/>
                <a:gd name="connsiteY0" fmla="*/ 1130710 h 1130710"/>
                <a:gd name="connsiteX1" fmla="*/ 580103 w 598016"/>
                <a:gd name="connsiteY1" fmla="*/ 707923 h 1130710"/>
                <a:gd name="connsiteX2" fmla="*/ 0 w 598016"/>
                <a:gd name="connsiteY2" fmla="*/ 0 h 1130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8016" h="1130710">
                  <a:moveTo>
                    <a:pt x="393290" y="1130710"/>
                  </a:moveTo>
                  <a:cubicBezTo>
                    <a:pt x="519470" y="1013542"/>
                    <a:pt x="645651" y="896375"/>
                    <a:pt x="580103" y="707923"/>
                  </a:cubicBezTo>
                  <a:cubicBezTo>
                    <a:pt x="514555" y="519471"/>
                    <a:pt x="257277" y="259735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49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Blocker:  Pointer Aliasing</a:t>
            </a:r>
            <a:endParaRPr lang="en-US" dirty="0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57200" y="2729146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The compiler cannot assume that the value of *</a:t>
            </a:r>
            <a:r>
              <a:rPr lang="en-US" altLang="en-US" sz="1800" dirty="0" err="1" smtClean="0"/>
              <a:t>px</a:t>
            </a:r>
            <a:r>
              <a:rPr lang="en-US" altLang="en-US" sz="1800" dirty="0" smtClean="0"/>
              <a:t> does not change between</a:t>
            </a:r>
            <a:endParaRPr lang="en-US" alt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838200"/>
            <a:ext cx="4953000" cy="1751762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sp2(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{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71600" y="3249637"/>
            <a:ext cx="3429000" cy="1474763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. . .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endParaRPr lang="fr-FR" altLang="en-US" sz="1800" b="1" dirty="0" smtClean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" name="Freeform 15"/>
          <p:cNvSpPr/>
          <p:nvPr/>
        </p:nvSpPr>
        <p:spPr bwMode="auto">
          <a:xfrm>
            <a:off x="3305908" y="3042138"/>
            <a:ext cx="4378569" cy="509954"/>
          </a:xfrm>
          <a:custGeom>
            <a:avLst/>
            <a:gdLst>
              <a:gd name="connsiteX0" fmla="*/ 4378569 w 4378569"/>
              <a:gd name="connsiteY0" fmla="*/ 0 h 509954"/>
              <a:gd name="connsiteX1" fmla="*/ 3683977 w 4378569"/>
              <a:gd name="connsiteY1" fmla="*/ 457200 h 509954"/>
              <a:gd name="connsiteX2" fmla="*/ 2198077 w 4378569"/>
              <a:gd name="connsiteY2" fmla="*/ 298939 h 509954"/>
              <a:gd name="connsiteX3" fmla="*/ 633046 w 4378569"/>
              <a:gd name="connsiteY3" fmla="*/ 298939 h 509954"/>
              <a:gd name="connsiteX4" fmla="*/ 0 w 4378569"/>
              <a:gd name="connsiteY4" fmla="*/ 509954 h 50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69" h="509954">
                <a:moveTo>
                  <a:pt x="4378569" y="0"/>
                </a:moveTo>
                <a:cubicBezTo>
                  <a:pt x="4212980" y="203688"/>
                  <a:pt x="4047392" y="407377"/>
                  <a:pt x="3683977" y="457200"/>
                </a:cubicBezTo>
                <a:cubicBezTo>
                  <a:pt x="3320562" y="507023"/>
                  <a:pt x="2706566" y="325316"/>
                  <a:pt x="2198077" y="298939"/>
                </a:cubicBezTo>
                <a:cubicBezTo>
                  <a:pt x="1689588" y="272562"/>
                  <a:pt x="999392" y="263770"/>
                  <a:pt x="633046" y="298939"/>
                </a:cubicBezTo>
                <a:cubicBezTo>
                  <a:pt x="266700" y="334108"/>
                  <a:pt x="133350" y="422031"/>
                  <a:pt x="0" y="509954"/>
                </a:cubicBezTo>
              </a:path>
            </a:pathLst>
          </a:custGeom>
          <a:noFill/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3593068"/>
            <a:ext cx="2649794" cy="585642"/>
            <a:chOff x="457200" y="3593068"/>
            <a:chExt cx="2649794" cy="585642"/>
          </a:xfrm>
        </p:grpSpPr>
        <p:sp>
          <p:nvSpPr>
            <p:cNvPr id="14" name="TextBox 9"/>
            <p:cNvSpPr txBox="1">
              <a:spLocks noChangeArrowheads="1"/>
            </p:cNvSpPr>
            <p:nvPr/>
          </p:nvSpPr>
          <p:spPr bwMode="auto">
            <a:xfrm>
              <a:off x="457200" y="3593068"/>
              <a:ext cx="685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 dirty="0" smtClean="0"/>
                <a:t>and</a:t>
              </a:r>
              <a:endParaRPr lang="en-US" altLang="en-US" sz="1800" dirty="0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042219" y="3795252"/>
              <a:ext cx="2064775" cy="383458"/>
            </a:xfrm>
            <a:custGeom>
              <a:avLst/>
              <a:gdLst>
                <a:gd name="connsiteX0" fmla="*/ 0 w 2064775"/>
                <a:gd name="connsiteY0" fmla="*/ 0 h 383458"/>
                <a:gd name="connsiteX1" fmla="*/ 324465 w 2064775"/>
                <a:gd name="connsiteY1" fmla="*/ 127819 h 383458"/>
                <a:gd name="connsiteX2" fmla="*/ 1651820 w 2064775"/>
                <a:gd name="connsiteY2" fmla="*/ 206477 h 383458"/>
                <a:gd name="connsiteX3" fmla="*/ 2064775 w 2064775"/>
                <a:gd name="connsiteY3" fmla="*/ 383458 h 38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775" h="383458">
                  <a:moveTo>
                    <a:pt x="0" y="0"/>
                  </a:moveTo>
                  <a:cubicBezTo>
                    <a:pt x="24581" y="46703"/>
                    <a:pt x="49162" y="93406"/>
                    <a:pt x="324465" y="127819"/>
                  </a:cubicBezTo>
                  <a:cubicBezTo>
                    <a:pt x="599768" y="162232"/>
                    <a:pt x="1361768" y="163871"/>
                    <a:pt x="1651820" y="206477"/>
                  </a:cubicBezTo>
                  <a:cubicBezTo>
                    <a:pt x="1941872" y="249084"/>
                    <a:pt x="2003323" y="316271"/>
                    <a:pt x="2064775" y="383458"/>
                  </a:cubicBezTo>
                </a:path>
              </a:pathLst>
            </a:cu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57200" y="4964668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How could that happen?</a:t>
            </a:r>
            <a:endParaRPr lang="en-US" altLang="en-US" sz="1800" dirty="0"/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457200" y="5486400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What if </a:t>
            </a:r>
            <a:r>
              <a:rPr lang="en-US" altLang="en-US" sz="1800" dirty="0" err="1" smtClean="0"/>
              <a:t>px</a:t>
            </a:r>
            <a:r>
              <a:rPr lang="en-US" altLang="en-US" sz="1800" dirty="0" smtClean="0"/>
              <a:t> and </a:t>
            </a:r>
            <a:r>
              <a:rPr lang="en-US" altLang="en-US" sz="1800" dirty="0" err="1" smtClean="0"/>
              <a:t>psum</a:t>
            </a:r>
            <a:r>
              <a:rPr lang="en-US" altLang="en-US" sz="1800" dirty="0" smtClean="0"/>
              <a:t> pointed to the same variable in the caller's code?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3013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6" grpId="0" animBg="1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Blocker:  Pointer Aliasing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57200" y="2729146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Suppose the compiler tried to eliminate memory accesses by doing this:</a:t>
            </a:r>
            <a:endParaRPr lang="en-US" alt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838200"/>
            <a:ext cx="4953000" cy="1751762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sp2(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{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3256841"/>
            <a:ext cx="6553200" cy="2305759"/>
          </a:xfrm>
          <a:prstGeom prst="rect">
            <a:avLst/>
          </a:prstGeom>
          <a:solidFill>
            <a:srgbClr val="FFCC66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sp2: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edi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 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edi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rsi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 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leal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rax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esi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esi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 +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imull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edi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      #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edi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 *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esi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rdx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       #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esi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eax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(%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rcx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5461928" y="981428"/>
            <a:ext cx="26152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6 pointer dereferences</a:t>
            </a:r>
            <a:endParaRPr lang="en-US" altLang="en-US" sz="1800" dirty="0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7010401" y="3256841"/>
            <a:ext cx="18833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4 memory accesses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572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Erroneous Optimization</a:t>
            </a:r>
            <a:endParaRPr lang="en-US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81000" y="721534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The compiler translation shown on the previous slide is equivalent to this:</a:t>
            </a:r>
            <a:endParaRPr lang="en-US" alt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1171639"/>
            <a:ext cx="8001000" cy="2305759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sp2(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xtmp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ytmp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endParaRPr lang="fr-FR" altLang="en-US" sz="1800" b="1" dirty="0" smtClean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9600" y="4191000"/>
            <a:ext cx="3657600" cy="2028761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. . . 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X = 10;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Y = 20;</a:t>
            </a:r>
          </a:p>
          <a:p>
            <a:pPr eaLnBrk="1" hangingPunct="1"/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sp2(&amp;X, &amp;Y, &amp;X, &amp;Y);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. . .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81000" y="3593068"/>
            <a:ext cx="320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Suppose the caller wrote this:</a:t>
            </a:r>
            <a:endParaRPr lang="en-US" altLang="en-US" sz="1800" dirty="0"/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4495800" y="4267200"/>
            <a:ext cx="266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Code above:</a:t>
            </a:r>
          </a:p>
          <a:p>
            <a:pPr eaLnBrk="1" hangingPunct="1"/>
            <a:r>
              <a:rPr lang="en-US" altLang="en-US" sz="1800" dirty="0" smtClean="0"/>
              <a:t>    X = 10 and Y = 20</a:t>
            </a:r>
            <a:endParaRPr lang="en-US" altLang="en-US" sz="1800" dirty="0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4495800" y="5144869"/>
            <a:ext cx="266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Original translation:</a:t>
            </a:r>
          </a:p>
          <a:p>
            <a:pPr eaLnBrk="1" hangingPunct="1"/>
            <a:r>
              <a:rPr lang="en-US" altLang="en-US" sz="1800" dirty="0" smtClean="0"/>
              <a:t>    X = 30 and Y = 300</a:t>
            </a:r>
            <a:endParaRPr lang="en-US" altLang="en-US" sz="1800" dirty="0"/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492868" y="6022538"/>
            <a:ext cx="44225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Which is correct?  Which was intended?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003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 animBg="1"/>
      <p:bldP spid="14" grpId="0"/>
      <p:bldP spid="15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Optimizing Compilers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Fundamentally, must emit code that implements specified semantics under </a:t>
            </a:r>
            <a:r>
              <a:rPr lang="en-US" i="1" dirty="0" smtClean="0"/>
              <a:t>all </a:t>
            </a:r>
            <a:r>
              <a:rPr lang="en-US" dirty="0" smtClean="0"/>
              <a:t>conditions</a:t>
            </a:r>
          </a:p>
          <a:p>
            <a:pPr lvl="1">
              <a:defRPr/>
            </a:pPr>
            <a:r>
              <a:rPr lang="en-US" dirty="0" smtClean="0"/>
              <a:t>Can’t apply optimizations even if they would only change behavior in corner case a programmer may not think of</a:t>
            </a:r>
          </a:p>
          <a:p>
            <a:pPr lvl="1">
              <a:defRPr/>
            </a:pPr>
            <a:r>
              <a:rPr lang="en-US" dirty="0" smtClean="0"/>
              <a:t>Due to memory aliasing</a:t>
            </a:r>
          </a:p>
          <a:p>
            <a:pPr lvl="1">
              <a:defRPr/>
            </a:pPr>
            <a:r>
              <a:rPr lang="en-US" dirty="0" smtClean="0"/>
              <a:t>Due to unseen procedure side-effects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Do not see beyond current compilation unit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Intraprocedural</a:t>
            </a:r>
            <a:r>
              <a:rPr lang="en-US" dirty="0" smtClean="0"/>
              <a:t> analysis typically more extensive (since cheaper) than </a:t>
            </a:r>
            <a:r>
              <a:rPr lang="en-US" dirty="0" err="1" smtClean="0"/>
              <a:t>interprocedural</a:t>
            </a:r>
            <a:r>
              <a:rPr lang="en-US" dirty="0" smtClean="0"/>
              <a:t> analysis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Usually base decisions on static information</a:t>
            </a:r>
          </a:p>
        </p:txBody>
      </p:sp>
    </p:spTree>
    <p:extLst>
      <p:ext uri="{BB962C8B-B14F-4D97-AF65-F5344CB8AC3E}">
        <p14:creationId xmlns:p14="http://schemas.microsoft.com/office/powerpoint/2010/main" val="2660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Erroneous Optimization</a:t>
            </a:r>
            <a:endParaRPr lang="en-US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81000" y="721534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This code:</a:t>
            </a:r>
            <a:endParaRPr lang="en-US" alt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1171639"/>
            <a:ext cx="7315200" cy="2305759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sp2(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xtmp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*px;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ytmp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endParaRPr lang="fr-FR" altLang="en-US" sz="1800" b="1" dirty="0" smtClean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81000" y="3593068"/>
            <a:ext cx="8436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… is NOT logically equivalent to this code:</a:t>
            </a:r>
            <a:endParaRPr lang="en-US" alt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8200" y="4095041"/>
            <a:ext cx="7315200" cy="1474763"/>
          </a:xfrm>
          <a:prstGeom prst="rect">
            <a:avLst/>
          </a:prstGeom>
          <a:solidFill>
            <a:srgbClr val="FFFFCC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sp2(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*px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fr-FR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endParaRPr lang="fr-FR" altLang="en-US" sz="1800" b="1" dirty="0" smtClean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psum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pprod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*px 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 </a:t>
            </a:r>
            <a:r>
              <a:rPr lang="fr-FR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fr-FR" altLang="en-US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py</a:t>
            </a:r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84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Complexity</a:t>
            </a:r>
            <a:endParaRPr lang="en-US" dirty="0"/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“Big-O” O(…), </a:t>
            </a:r>
            <a:r>
              <a:rPr lang="el-GR" dirty="0" smtClean="0">
                <a:cs typeface="Arial" panose="020B0604020202020204" pitchFamily="34" charset="0"/>
              </a:rPr>
              <a:t>Θ</a:t>
            </a:r>
            <a:r>
              <a:rPr lang="en-US" dirty="0" smtClean="0">
                <a:cs typeface="Arial" panose="020B0604020202020204" pitchFamily="34" charset="0"/>
              </a:rPr>
              <a:t>(…)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Describes asymptotic behavior of time or space cost function of an algorithm as input size grows</a:t>
            </a:r>
          </a:p>
          <a:p>
            <a:pPr lvl="1">
              <a:defRPr/>
            </a:pPr>
            <a:r>
              <a:rPr lang="en-US" dirty="0" smtClean="0"/>
              <a:t>Subject of complexity analysis (CS 3114)</a:t>
            </a:r>
          </a:p>
          <a:p>
            <a:pPr lvl="1">
              <a:defRPr/>
            </a:pPr>
            <a:r>
              <a:rPr lang="en-US" dirty="0" smtClean="0"/>
              <a:t>Determine if a problem is tractable or not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lvl="1">
              <a:defRPr/>
            </a:pPr>
            <a:r>
              <a:rPr lang="en-US" dirty="0" err="1" smtClean="0"/>
              <a:t>Quicksort</a:t>
            </a:r>
            <a:r>
              <a:rPr lang="en-US" dirty="0" smtClean="0"/>
              <a:t> – O(n log n) average case</a:t>
            </a:r>
          </a:p>
          <a:p>
            <a:pPr lvl="1">
              <a:defRPr/>
            </a:pPr>
            <a:r>
              <a:rPr lang="en-US" dirty="0" smtClean="0"/>
              <a:t>Bubble Sort – O(n^2) average case</a:t>
            </a:r>
          </a:p>
          <a:p>
            <a:pPr lvl="2">
              <a:defRPr/>
            </a:pPr>
            <a:r>
              <a:rPr lang="en-US" dirty="0" smtClean="0"/>
              <a:t>Actual cost may be C</a:t>
            </a:r>
            <a:r>
              <a:rPr lang="en-US" baseline="-25000" dirty="0" smtClean="0"/>
              <a:t>1</a:t>
            </a:r>
            <a:r>
              <a:rPr lang="en-US" dirty="0" smtClean="0"/>
              <a:t> * N^2 + C</a:t>
            </a:r>
            <a:r>
              <a:rPr lang="en-US" baseline="-25000" dirty="0" smtClean="0"/>
              <a:t>2</a:t>
            </a:r>
            <a:r>
              <a:rPr lang="en-US" dirty="0" smtClean="0"/>
              <a:t> * N + C</a:t>
            </a:r>
            <a:r>
              <a:rPr lang="en-US" baseline="-25000" dirty="0" smtClean="0"/>
              <a:t>3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These constants can matter and optimization can reduce them</a:t>
            </a:r>
          </a:p>
          <a:p>
            <a:pPr lvl="1">
              <a:defRPr/>
            </a:pPr>
            <a:r>
              <a:rPr lang="en-US" dirty="0" smtClean="0"/>
              <a:t>Determine how big of a problem a tractable algorithm can handle in a concrete implementation on a given machine</a:t>
            </a:r>
          </a:p>
        </p:txBody>
      </p:sp>
    </p:spTree>
    <p:extLst>
      <p:ext uri="{BB962C8B-B14F-4D97-AF65-F5344CB8AC3E}">
        <p14:creationId xmlns:p14="http://schemas.microsoft.com/office/powerpoint/2010/main" val="14046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Programmer vs Compiler</a:t>
            </a:r>
            <a:endParaRPr lang="en-US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733800" y="1066800"/>
            <a:ext cx="141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High-Level</a:t>
            </a:r>
            <a:endParaRPr lang="en-US" altLang="en-US" sz="2000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657600" y="5334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Low-Level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4267200" y="1600200"/>
            <a:ext cx="1447800" cy="3733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Compiler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3352800" y="1600200"/>
            <a:ext cx="1447800" cy="3733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Programmer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920868" y="1265237"/>
            <a:ext cx="2994532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Optimizing Compiler</a:t>
            </a:r>
          </a:p>
          <a:p>
            <a:pPr lvl="1">
              <a:defRPr/>
            </a:pPr>
            <a:r>
              <a:rPr lang="en-US" dirty="0" smtClean="0"/>
              <a:t>Applies transformations that preserve semantics, but reduce amount of, or time spent in computations</a:t>
            </a:r>
          </a:p>
          <a:p>
            <a:pPr lvl="1">
              <a:defRPr/>
            </a:pPr>
            <a:r>
              <a:rPr lang="en-US" dirty="0" smtClean="0"/>
              <a:t>Provides efficient mapping of code to machine:</a:t>
            </a:r>
          </a:p>
          <a:p>
            <a:pPr lvl="2">
              <a:defRPr/>
            </a:pPr>
            <a:r>
              <a:rPr lang="en-US" dirty="0" smtClean="0"/>
              <a:t>Selects and orders code</a:t>
            </a:r>
          </a:p>
          <a:p>
            <a:pPr lvl="2">
              <a:defRPr/>
            </a:pPr>
            <a:r>
              <a:rPr lang="en-US" dirty="0" smtClean="0"/>
              <a:t>Performs register allocation</a:t>
            </a:r>
          </a:p>
          <a:p>
            <a:pPr lvl="1">
              <a:defRPr/>
            </a:pPr>
            <a:r>
              <a:rPr lang="en-US" dirty="0" smtClean="0"/>
              <a:t>Usually consists of multiple stages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1265237"/>
            <a:ext cx="281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>
                <a:latin typeface="Arial" panose="020B0604020202020204" pitchFamily="34" charset="0"/>
              </a:rPr>
              <a:t>Programmer:</a:t>
            </a:r>
          </a:p>
          <a:p>
            <a:pPr lvl="1"/>
            <a:r>
              <a:rPr lang="en-US" altLang="en-US" sz="1800" kern="0" dirty="0" smtClean="0">
                <a:latin typeface="Arial" panose="020B0604020202020204" pitchFamily="34" charset="0"/>
              </a:rPr>
              <a:t>Choice of algorithm, Big-O</a:t>
            </a:r>
          </a:p>
          <a:p>
            <a:pPr lvl="1"/>
            <a:r>
              <a:rPr lang="en-US" altLang="en-US" sz="1800" kern="0" dirty="0" smtClean="0">
                <a:latin typeface="Arial" panose="020B0604020202020204" pitchFamily="34" charset="0"/>
              </a:rPr>
              <a:t>Manual application of some optimizations</a:t>
            </a:r>
          </a:p>
          <a:p>
            <a:pPr lvl="1"/>
            <a:r>
              <a:rPr lang="en-US" altLang="en-US" sz="1800" kern="0" dirty="0" smtClean="0">
                <a:latin typeface="Arial" panose="020B0604020202020204" pitchFamily="34" charset="0"/>
              </a:rPr>
              <a:t>Choice of program structure that’s amenable to optimization</a:t>
            </a:r>
          </a:p>
          <a:p>
            <a:pPr lvl="1"/>
            <a:r>
              <a:rPr lang="en-US" altLang="en-US" sz="1800" kern="0" dirty="0" smtClean="0">
                <a:latin typeface="Arial" panose="020B0604020202020204" pitchFamily="34" charset="0"/>
              </a:rPr>
              <a:t>Avoidance of “optimization blockers”</a:t>
            </a:r>
          </a:p>
        </p:txBody>
      </p:sp>
    </p:spTree>
    <p:extLst>
      <p:ext uri="{BB962C8B-B14F-4D97-AF65-F5344CB8AC3E}">
        <p14:creationId xmlns:p14="http://schemas.microsoft.com/office/powerpoint/2010/main" val="15796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9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Optimization with </a:t>
            </a:r>
            <a:r>
              <a:rPr lang="en-US" dirty="0" err="1" smtClean="0"/>
              <a:t>gcc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 smtClean="0">
                <a:cs typeface="Courier New" pitchFamily="49" charset="0"/>
              </a:rPr>
              <a:t>-O0</a:t>
            </a:r>
            <a:r>
              <a:rPr lang="en-US" b="1" dirty="0" smtClean="0"/>
              <a:t> </a:t>
            </a:r>
            <a:r>
              <a:rPr lang="en-US" dirty="0" smtClean="0"/>
              <a:t>(“O zero”)</a:t>
            </a:r>
          </a:p>
          <a:p>
            <a:pPr lvl="1">
              <a:defRPr/>
            </a:pPr>
            <a:r>
              <a:rPr lang="en-US" dirty="0" smtClean="0"/>
              <a:t>This is the default: minimal optimizations</a:t>
            </a:r>
          </a:p>
          <a:p>
            <a:pPr>
              <a:defRPr/>
            </a:pPr>
            <a:r>
              <a:rPr lang="en-US" b="1" dirty="0" smtClean="0">
                <a:cs typeface="Courier New" pitchFamily="49" charset="0"/>
              </a:rPr>
              <a:t>-O1</a:t>
            </a:r>
          </a:p>
          <a:p>
            <a:pPr lvl="1">
              <a:defRPr/>
            </a:pPr>
            <a:r>
              <a:rPr lang="en-US" dirty="0" smtClean="0">
                <a:cs typeface="Courier New" pitchFamily="49" charset="0"/>
              </a:rPr>
              <a:t>Apply optimizations that can be done quickly</a:t>
            </a:r>
          </a:p>
          <a:p>
            <a:pPr>
              <a:defRPr/>
            </a:pPr>
            <a:r>
              <a:rPr lang="en-US" b="1" dirty="0" smtClean="0">
                <a:cs typeface="Courier New" pitchFamily="49" charset="0"/>
              </a:rPr>
              <a:t>-O2</a:t>
            </a:r>
          </a:p>
          <a:p>
            <a:pPr lvl="1">
              <a:defRPr/>
            </a:pPr>
            <a:r>
              <a:rPr lang="en-US" dirty="0" smtClean="0">
                <a:cs typeface="Courier New" pitchFamily="49" charset="0"/>
              </a:rPr>
              <a:t>Apply more expensive optimizations. That’s a reasonable default for running production code. Typical ratio between –O2 and –O0 is 5-20.</a:t>
            </a:r>
          </a:p>
          <a:p>
            <a:pPr>
              <a:defRPr/>
            </a:pPr>
            <a:r>
              <a:rPr lang="en-US" b="1" dirty="0" smtClean="0">
                <a:cs typeface="Courier New" pitchFamily="49" charset="0"/>
              </a:rPr>
              <a:t>-O3</a:t>
            </a:r>
          </a:p>
          <a:p>
            <a:pPr lvl="1">
              <a:defRPr/>
            </a:pPr>
            <a:r>
              <a:rPr lang="en-US" dirty="0" smtClean="0">
                <a:cs typeface="Courier New" pitchFamily="49" charset="0"/>
              </a:rPr>
              <a:t>Apply even more expensive optimizations</a:t>
            </a:r>
          </a:p>
          <a:p>
            <a:pPr>
              <a:defRPr/>
            </a:pPr>
            <a:r>
              <a:rPr lang="en-US" b="1" dirty="0" smtClean="0">
                <a:cs typeface="Courier New" pitchFamily="49" charset="0"/>
              </a:rPr>
              <a:t>-Os</a:t>
            </a:r>
          </a:p>
          <a:p>
            <a:pPr lvl="1">
              <a:defRPr/>
            </a:pPr>
            <a:r>
              <a:rPr lang="en-US" dirty="0" smtClean="0">
                <a:cs typeface="Courier New" pitchFamily="49" charset="0"/>
              </a:rPr>
              <a:t>Optimize for code size</a:t>
            </a:r>
          </a:p>
          <a:p>
            <a:pPr>
              <a:defRPr/>
            </a:pPr>
            <a:endParaRPr lang="en-US" dirty="0" smtClean="0"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cs typeface="Courier New" pitchFamily="49" charset="0"/>
              </a:rPr>
              <a:t>See ‘info </a:t>
            </a:r>
            <a:r>
              <a:rPr lang="en-US" dirty="0" err="1" smtClean="0">
                <a:cs typeface="Courier New" pitchFamily="49" charset="0"/>
              </a:rPr>
              <a:t>gcc</a:t>
            </a:r>
            <a:r>
              <a:rPr lang="en-US" dirty="0" smtClean="0">
                <a:cs typeface="Courier New" pitchFamily="49" charset="0"/>
              </a:rPr>
              <a:t>’ for list which optimizations are enabled when; note that –f switches may enable additional optimizations that are not included in –O</a:t>
            </a:r>
          </a:p>
          <a:p>
            <a:pPr>
              <a:defRPr/>
            </a:pPr>
            <a:endParaRPr lang="en-US" dirty="0" smtClean="0"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cs typeface="Courier New" pitchFamily="49" charset="0"/>
              </a:rPr>
              <a:t>Note: ability to debug code symbolically under </a:t>
            </a:r>
            <a:r>
              <a:rPr lang="en-US" dirty="0" err="1" smtClean="0">
                <a:cs typeface="Courier New" pitchFamily="49" charset="0"/>
              </a:rPr>
              <a:t>gdb</a:t>
            </a:r>
            <a:r>
              <a:rPr lang="en-US" dirty="0" smtClean="0">
                <a:cs typeface="Courier New" pitchFamily="49" charset="0"/>
              </a:rPr>
              <a:t> decreases with optimization level; usually use –O0 –g or –O1 –g or –ggdb3</a:t>
            </a:r>
          </a:p>
        </p:txBody>
      </p:sp>
    </p:spTree>
    <p:extLst>
      <p:ext uri="{BB962C8B-B14F-4D97-AF65-F5344CB8AC3E}">
        <p14:creationId xmlns:p14="http://schemas.microsoft.com/office/powerpoint/2010/main" val="2460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Optimizing Compilers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Fundamentally, must emit code that implements specified semantics under </a:t>
            </a:r>
            <a:r>
              <a:rPr lang="en-US" i="1" dirty="0" smtClean="0"/>
              <a:t>all </a:t>
            </a:r>
            <a:r>
              <a:rPr lang="en-US" dirty="0" smtClean="0"/>
              <a:t>conditions</a:t>
            </a:r>
          </a:p>
          <a:p>
            <a:pPr lvl="1">
              <a:defRPr/>
            </a:pPr>
            <a:r>
              <a:rPr lang="en-US" dirty="0" smtClean="0"/>
              <a:t>Can’t apply optimizations even if they would only change behavior in corner case a programmer may not think of</a:t>
            </a:r>
          </a:p>
          <a:p>
            <a:pPr lvl="1">
              <a:defRPr/>
            </a:pPr>
            <a:r>
              <a:rPr lang="en-US" dirty="0" smtClean="0"/>
              <a:t>Due to memory aliasing</a:t>
            </a:r>
          </a:p>
          <a:p>
            <a:pPr lvl="1">
              <a:defRPr/>
            </a:pPr>
            <a:r>
              <a:rPr lang="en-US" dirty="0" smtClean="0"/>
              <a:t>Due to unseen procedure side-effects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Do not see beyond current compilation unit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Intraprocedural</a:t>
            </a:r>
            <a:r>
              <a:rPr lang="en-US" dirty="0" smtClean="0"/>
              <a:t> analysis typically more extensive (since cheaper) than </a:t>
            </a:r>
            <a:r>
              <a:rPr lang="en-US" dirty="0" err="1" smtClean="0"/>
              <a:t>interprocedural</a:t>
            </a:r>
            <a:r>
              <a:rPr lang="en-US" dirty="0" smtClean="0"/>
              <a:t> analysis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Usually base decisions on static information</a:t>
            </a:r>
          </a:p>
        </p:txBody>
      </p:sp>
    </p:spTree>
    <p:extLst>
      <p:ext uri="{BB962C8B-B14F-4D97-AF65-F5344CB8AC3E}">
        <p14:creationId xmlns:p14="http://schemas.microsoft.com/office/powerpoint/2010/main" val="5810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Optimizations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4525963"/>
          </a:xfrm>
        </p:spPr>
        <p:txBody>
          <a:bodyPr/>
          <a:lstStyle/>
          <a:p>
            <a:r>
              <a:rPr lang="en-US" altLang="en-US" dirty="0" smtClean="0"/>
              <a:t>Copy Propagation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Code Motion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Strength Reduction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Common Subexpression Elimination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Eliminating Memory Accesses</a:t>
            </a:r>
          </a:p>
          <a:p>
            <a:pPr lvl="1"/>
            <a:r>
              <a:rPr lang="en-US" altLang="en-US" dirty="0" smtClean="0"/>
              <a:t>Through use of registers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Inlining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4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Propagation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668337"/>
            <a:ext cx="4996560" cy="3536866"/>
          </a:xfrm>
          <a:prstGeom prst="rect">
            <a:avLst/>
          </a:prstGeom>
          <a:solidFill>
            <a:srgbClr val="FFFFCC"/>
          </a:solidFill>
          <a:ln w="222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arith1(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x,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y,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z)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x_plus_y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x + y;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x_minus_y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x - y;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x_plus_z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x + z;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x_minus_z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x - z;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y_plus_z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y + z;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y_minus_z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y - z;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xy_prod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x_plus_y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*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x_minus_y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xz_prod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x_plus_z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*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x_minus_z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yz_prod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y_plus_z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*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y_minus_z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endParaRPr lang="en-US" altLang="en-US" sz="16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xy_prod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+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xz_prod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 + </a:t>
            </a:r>
            <a:r>
              <a:rPr lang="en-US" alt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yz_prod</a:t>
            </a:r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495800"/>
            <a:ext cx="4495800" cy="1751762"/>
          </a:xfrm>
          <a:prstGeom prst="rect">
            <a:avLst/>
          </a:prstGeom>
          <a:solidFill>
            <a:srgbClr val="FFCC66"/>
          </a:solidFill>
          <a:ln w="190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int arith2(int x, int y, int z)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    return (x + y) * (x - y)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         + (x + z) * (x - z)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         + (y + z) * (y - z);</a:t>
            </a:r>
          </a:p>
          <a:p>
            <a:pPr eaLnBrk="1" hangingPunct="1"/>
            <a:r>
              <a:rPr lang="en-US" altLang="en-US" sz="1800" b="1">
                <a:solidFill>
                  <a:srgbClr val="00206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5334000" y="4359190"/>
            <a:ext cx="3505200" cy="533400"/>
          </a:xfrm>
        </p:spPr>
        <p:txBody>
          <a:bodyPr/>
          <a:lstStyle/>
          <a:p>
            <a:r>
              <a:rPr lang="en-US" altLang="en-US" dirty="0" smtClean="0"/>
              <a:t>Which produces faster code?</a:t>
            </a:r>
          </a:p>
        </p:txBody>
      </p:sp>
    </p:spTree>
    <p:extLst>
      <p:ext uri="{BB962C8B-B14F-4D97-AF65-F5344CB8AC3E}">
        <p14:creationId xmlns:p14="http://schemas.microsoft.com/office/powerpoint/2010/main" val="66107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Propagation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762000"/>
            <a:ext cx="4180631" cy="4521751"/>
          </a:xfrm>
          <a:prstGeom prst="rect">
            <a:avLst/>
          </a:prstGeom>
          <a:solidFill>
            <a:srgbClr val="FFFFCC"/>
          </a:solidFill>
          <a:ln w="190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arith1: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leal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(%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rdx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rdi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),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subl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imull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subl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imull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subl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imull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ret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1752600"/>
            <a:ext cx="4267200" cy="4521751"/>
          </a:xfrm>
          <a:prstGeom prst="rect">
            <a:avLst/>
          </a:prstGeom>
          <a:solidFill>
            <a:srgbClr val="FFCC66"/>
          </a:solidFill>
          <a:ln w="190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arith2: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leal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(%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rdx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rdi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),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subl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imull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subl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imull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subl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imull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esi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addl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eax</a:t>
            </a:r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154808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685800"/>
            <a:ext cx="6799937" cy="4798750"/>
          </a:xfrm>
          <a:prstGeom prst="rect">
            <a:avLst/>
          </a:prstGeom>
          <a:solidFill>
            <a:srgbClr val="FFFFCC"/>
          </a:solidFill>
          <a:ln w="190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/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sum(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a[],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n)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, s = 0;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for (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= 0;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&lt; n;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++)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    s += a[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];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return s;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main()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v[] = { 1, 2, 3, 4, 5, 6, 7, 8, 9, 10 };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s = sum(v, 10);</a:t>
            </a:r>
          </a:p>
          <a:p>
            <a:pPr eaLnBrk="1" hangingPunct="1"/>
            <a:endParaRPr lang="en-US" altLang="en-US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("Sum is %d\n", s);</a:t>
            </a:r>
          </a:p>
          <a:p>
            <a:pPr eaLnBrk="1" hangingPunct="1"/>
            <a:r>
              <a:rPr lang="en-US" altLang="en-US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43400" y="1447800"/>
            <a:ext cx="4572000" cy="2028761"/>
          </a:xfrm>
          <a:prstGeom prst="rect">
            <a:avLst/>
          </a:prstGeom>
          <a:solidFill>
            <a:srgbClr val="FFCC66"/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.LC0:</a:t>
            </a:r>
          </a:p>
          <a:p>
            <a:pPr eaLnBrk="1" hangingPunct="1"/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    .string "Sum is %d\n" </a:t>
            </a:r>
            <a:endParaRPr lang="en-US" altLang="en-US" sz="1800" b="1" smtClean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800" b="1" smtClean="0">
                <a:solidFill>
                  <a:schemeClr val="accent2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…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$55, 4(%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esp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movl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$.LC0, (%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esp</a:t>
            </a: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call 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endParaRPr lang="fr-FR" altLang="en-US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986</TotalTime>
  <Words>2009</Words>
  <Application>Microsoft Office PowerPoint</Application>
  <PresentationFormat>Overhead</PresentationFormat>
  <Paragraphs>312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Courier New</vt:lpstr>
      <vt:lpstr>Helvetica</vt:lpstr>
      <vt:lpstr>Monotype Sorts</vt:lpstr>
      <vt:lpstr>Times New Roman</vt:lpstr>
      <vt:lpstr>Professional</vt:lpstr>
      <vt:lpstr> </vt:lpstr>
      <vt:lpstr>Asymptotic Complexity</vt:lpstr>
      <vt:lpstr>Roles of Programmer vs Compiler</vt:lpstr>
      <vt:lpstr>Controlling Optimization with gcc</vt:lpstr>
      <vt:lpstr>Limitations of Optimizing Compilers</vt:lpstr>
      <vt:lpstr>Types of Optimizations</vt:lpstr>
      <vt:lpstr>Copy Propagation</vt:lpstr>
      <vt:lpstr>Copy Propagation</vt:lpstr>
      <vt:lpstr>Constant Propagation</vt:lpstr>
      <vt:lpstr>Code Motion</vt:lpstr>
      <vt:lpstr>Strength Reduction</vt:lpstr>
      <vt:lpstr>Common Subexpression Elimination</vt:lpstr>
      <vt:lpstr>Eliminating Memory Accesses, Take 1</vt:lpstr>
      <vt:lpstr>Eliminating Memory Accesses, Take 2</vt:lpstr>
      <vt:lpstr>Optimization Blocker:  Pointer Aliasing</vt:lpstr>
      <vt:lpstr>Optimization Blocker:  Pointer Aliasing</vt:lpstr>
      <vt:lpstr>Erroneous Optimization</vt:lpstr>
      <vt:lpstr>Limitations of Optimizing Compilers</vt:lpstr>
      <vt:lpstr>Erroneous Optimization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119</cp:revision>
  <cp:lastPrinted>1998-08-23T21:44:04Z</cp:lastPrinted>
  <dcterms:created xsi:type="dcterms:W3CDTF">1998-08-05T19:51:03Z</dcterms:created>
  <dcterms:modified xsi:type="dcterms:W3CDTF">2020-04-13T18:33:01Z</dcterms:modified>
</cp:coreProperties>
</file>