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22" r:id="rId2"/>
    <p:sldId id="363" r:id="rId3"/>
    <p:sldId id="346" r:id="rId4"/>
    <p:sldId id="372" r:id="rId5"/>
    <p:sldId id="384" r:id="rId6"/>
    <p:sldId id="374" r:id="rId7"/>
    <p:sldId id="375" r:id="rId8"/>
    <p:sldId id="364" r:id="rId9"/>
    <p:sldId id="385" r:id="rId10"/>
    <p:sldId id="383" r:id="rId11"/>
    <p:sldId id="369" r:id="rId12"/>
    <p:sldId id="376" r:id="rId13"/>
    <p:sldId id="378" r:id="rId14"/>
    <p:sldId id="377" r:id="rId15"/>
    <p:sldId id="365" r:id="rId16"/>
    <p:sldId id="386" r:id="rId17"/>
    <p:sldId id="379" r:id="rId18"/>
    <p:sldId id="338" r:id="rId19"/>
    <p:sldId id="344" r:id="rId20"/>
    <p:sldId id="345" r:id="rId21"/>
    <p:sldId id="347" r:id="rId22"/>
    <p:sldId id="349" r:id="rId23"/>
    <p:sldId id="351" r:id="rId24"/>
    <p:sldId id="353" r:id="rId25"/>
    <p:sldId id="354" r:id="rId26"/>
    <p:sldId id="387" r:id="rId27"/>
    <p:sldId id="388" r:id="rId28"/>
    <p:sldId id="389" r:id="rId29"/>
    <p:sldId id="362" r:id="rId30"/>
  </p:sldIdLst>
  <p:sldSz cx="9144000" cy="6858000" type="overhead"/>
  <p:notesSz cx="7077075" cy="93630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FFDEAD"/>
    <a:srgbClr val="FF3300"/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4" autoAdjust="0"/>
    <p:restoredTop sz="86401" autoAdjust="0"/>
  </p:normalViewPr>
  <p:slideViewPr>
    <p:cSldViewPr>
      <p:cViewPr varScale="1">
        <p:scale>
          <a:sx n="109" d="100"/>
          <a:sy n="109" d="100"/>
        </p:scale>
        <p:origin x="4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50" y="202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CB-432B-8D64-FA697DF4D75A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CB-432B-8D64-FA697DF4D75A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B-432B-8D64-FA697DF4D75A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CB-432B-8D64-FA697DF4D75A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B-432B-8D64-FA697DF4D75A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CB-432B-8D64-FA697DF4D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"/>
        <c:auto val="1"/>
        <c:lblAlgn val="ctr"/>
        <c:lblOffset val="100"/>
        <c:noMultiLvlLbl val="0"/>
      </c:catAx>
      <c:valAx>
        <c:axId val="-212372405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CB-432B-8D64-FA697DF4D75A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CB-432B-8D64-FA697DF4D75A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B-432B-8D64-FA697DF4D75A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CB-432B-8D64-FA697DF4D75A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B-432B-8D64-FA697DF4D75A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CB-432B-8D64-FA697DF4D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"/>
        <c:auto val="1"/>
        <c:lblAlgn val="ctr"/>
        <c:lblOffset val="100"/>
        <c:noMultiLvlLbl val="0"/>
      </c:catAx>
      <c:valAx>
        <c:axId val="-212372405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CB-432B-8D64-FA697DF4D75A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CB-432B-8D64-FA697DF4D75A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B-432B-8D64-FA697DF4D75A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CB-432B-8D64-FA697DF4D75A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B-432B-8D64-FA697DF4D75A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CB-432B-8D64-FA697DF4D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"/>
        <c:auto val="1"/>
        <c:lblAlgn val="ctr"/>
        <c:lblOffset val="100"/>
        <c:noMultiLvlLbl val="0"/>
      </c:catAx>
      <c:valAx>
        <c:axId val="-212372405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CB-432B-8D64-FA697DF4D75A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CB-432B-8D64-FA697DF4D75A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B-432B-8D64-FA697DF4D75A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CB-432B-8D64-FA697DF4D75A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B-432B-8D64-FA697DF4D75A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CB-432B-8D64-FA697DF4D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702472"/>
        <c:axId val="-2123724056"/>
      </c:lineChart>
      <c:catAx>
        <c:axId val="-212370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3724056"/>
        <c:crossesAt val="0"/>
        <c:auto val="1"/>
        <c:lblAlgn val="ctr"/>
        <c:lblOffset val="100"/>
        <c:noMultiLvlLbl val="0"/>
      </c:catAx>
      <c:valAx>
        <c:axId val="-212372405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-212370247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3803" cy="48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3818" y="0"/>
            <a:ext cx="3093803" cy="48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8" tIns="44504" rIns="89008" bIns="44504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2783"/>
            <a:ext cx="3093803" cy="48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©CS:APP &amp; 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McQuain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2005-2013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3818" y="8892783"/>
            <a:ext cx="3093803" cy="48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008" tIns="44504" rIns="89008" bIns="44504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E16F39D-8AFD-4215-8EC0-56B92173FCCF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7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850" cy="46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l" defTabSz="939526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25" y="1"/>
            <a:ext cx="3066850" cy="46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>
            <a:lvl1pPr algn="r" defTabSz="939526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701675"/>
            <a:ext cx="4683125" cy="3513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268" y="716635"/>
            <a:ext cx="4121555" cy="798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0" tIns="46965" rIns="93930" bIns="46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820"/>
            <a:ext cx="3066850" cy="46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l" defTabSz="939526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25" y="8894820"/>
            <a:ext cx="3066850" cy="468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0" tIns="46965" rIns="93930" bIns="46965" numCol="1" anchor="b" anchorCtr="0" compatLnSpc="1">
            <a:prstTxWarp prst="textNoShape">
              <a:avLst/>
            </a:prstTxWarp>
          </a:bodyPr>
          <a:lstStyle>
            <a:lvl1pPr algn="r" defTabSz="939526">
              <a:defRPr sz="1000">
                <a:latin typeface="Arial" panose="020B0604020202020204" pitchFamily="34" charset="0"/>
              </a:defRPr>
            </a:lvl1pPr>
          </a:lstStyle>
          <a:p>
            <a:fld id="{3E9D3B53-E262-4C1A-B58F-C79D1214A6F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7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654192" y="177574"/>
            <a:ext cx="2032608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 smtClean="0">
                <a:latin typeface="Helvetica" pitchFamily="34" charset="0"/>
              </a:rPr>
              <a:t>Code and Caches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CD332F7-E14B-4545-9282-15866D5B6652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553200" y="6553200"/>
            <a:ext cx="251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CS:APP &amp;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droh" TargetMode="External"/><Relationship Id="rId2" Type="http://schemas.openxmlformats.org/officeDocument/2006/relationships/hyperlink" Target="http://www.cs.cmu.edu/~brya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app.cs.cmu.edu/public/lecture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r>
              <a:rPr lang="en-US" baseline="0" dirty="0" smtClean="0"/>
              <a:t> Memory and Performance</a:t>
            </a:r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57200" y="762000"/>
            <a:ext cx="8458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800" dirty="0" smtClean="0"/>
              <a:t>Many </a:t>
            </a:r>
            <a:r>
              <a:rPr lang="en-US" altLang="en-US" sz="1800" dirty="0"/>
              <a:t>of the following slides are taken with permission from 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b="1" dirty="0"/>
              <a:t>Complete </a:t>
            </a:r>
            <a:r>
              <a:rPr lang="en-US" altLang="en-US" sz="1800" b="1" dirty="0" err="1"/>
              <a:t>Powerpoint</a:t>
            </a:r>
            <a:r>
              <a:rPr lang="en-US" altLang="en-US" sz="1800" b="1" dirty="0"/>
              <a:t> Lecture Notes for</a:t>
            </a:r>
            <a:br>
              <a:rPr lang="en-US" altLang="en-US" sz="1800" b="1" dirty="0"/>
            </a:br>
            <a:r>
              <a:rPr lang="en-US" altLang="en-US" sz="1800" b="1" dirty="0"/>
              <a:t>Computer Systems: A Programmer's Perspective (CS:APP)</a:t>
            </a:r>
            <a:br>
              <a:rPr lang="en-US" altLang="en-US" sz="1800" b="1" dirty="0"/>
            </a:br>
            <a:endParaRPr lang="en-US" altLang="en-US" sz="1800" b="1" dirty="0"/>
          </a:p>
          <a:p>
            <a:pPr algn="l" eaLnBrk="1" hangingPunct="1"/>
            <a:r>
              <a:rPr lang="en-US" altLang="en-US" sz="1800" i="1" dirty="0">
                <a:hlinkClick r:id="rId2"/>
              </a:rPr>
              <a:t>Randal E. Bryant</a:t>
            </a:r>
            <a:r>
              <a:rPr lang="en-US" altLang="en-US" sz="1800" i="1" dirty="0"/>
              <a:t> and </a:t>
            </a:r>
            <a:r>
              <a:rPr lang="en-US" altLang="en-US" sz="1800" i="1" dirty="0">
                <a:hlinkClick r:id="rId3"/>
              </a:rPr>
              <a:t>David R. </a:t>
            </a:r>
            <a:r>
              <a:rPr lang="en-US" altLang="en-US" sz="1800" i="1" dirty="0" err="1">
                <a:hlinkClick r:id="rId3"/>
              </a:rPr>
              <a:t>O'Hallaron</a:t>
            </a:r>
            <a:r>
              <a:rPr lang="en-US" altLang="en-US" sz="1800" i="1" dirty="0"/>
              <a:t> </a:t>
            </a:r>
          </a:p>
          <a:p>
            <a:pPr algn="l" eaLnBrk="1" hangingPunct="1"/>
            <a:endParaRPr lang="en-US" altLang="en-US" sz="1800" i="1" dirty="0"/>
          </a:p>
          <a:p>
            <a:pPr algn="l" eaLnBrk="1" hangingPunct="1"/>
            <a:r>
              <a:rPr lang="en-US" altLang="en-US" sz="1800" dirty="0">
                <a:hlinkClick r:id="rId4"/>
              </a:rPr>
              <a:t>http://</a:t>
            </a:r>
            <a:r>
              <a:rPr lang="en-US" altLang="en-US" sz="1800" dirty="0" smtClean="0">
                <a:hlinkClick r:id="rId4"/>
              </a:rPr>
              <a:t>csapp.cs.cmu.edu/public/lectures.html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dirty="0" smtClean="0"/>
              <a:t>The book is used explicitly in CS 2505 and CS 3214 and as a reference in CS 2506.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34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791200" cy="462307"/>
          </a:xfrm>
        </p:spPr>
        <p:txBody>
          <a:bodyPr wrap="square">
            <a:spAutoFit/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Writing Cache Friendly Code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16522" y="5500687"/>
            <a:ext cx="15135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Helvetica" pitchFamily="34" charset="0"/>
              </a:rPr>
              <a:t>Miss rate = 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2959100" y="5527675"/>
            <a:ext cx="2070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square" lIns="45720" r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Helvetica" pitchFamily="34" charset="0"/>
              </a:rPr>
              <a:t>1/16 = </a:t>
            </a:r>
            <a:r>
              <a:rPr lang="en-US" altLang="en-US" sz="2000" dirty="0" smtClean="0">
                <a:solidFill>
                  <a:srgbClr val="FF0000"/>
                </a:solidFill>
                <a:latin typeface="Helvetica" pitchFamily="34" charset="0"/>
              </a:rPr>
              <a:t>6.25</a:t>
            </a:r>
            <a:r>
              <a:rPr lang="en-US" altLang="en-US" sz="2000" dirty="0">
                <a:solidFill>
                  <a:srgbClr val="FF0000"/>
                </a:solidFill>
                <a:latin typeface="Helvetica" pitchFamily="34" charset="0"/>
              </a:rPr>
              <a:t>%</a:t>
            </a:r>
          </a:p>
        </p:txBody>
      </p:sp>
      <p:sp>
        <p:nvSpPr>
          <p:cNvPr id="16" name="Rectangle 9"/>
          <p:cNvSpPr txBox="1">
            <a:spLocks noChangeArrowheads="1"/>
          </p:cNvSpPr>
          <p:nvPr/>
        </p:nvSpPr>
        <p:spPr bwMode="auto">
          <a:xfrm>
            <a:off x="457200" y="727163"/>
            <a:ext cx="60960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Consider the previous slide, but assume that the cache  uses a </a:t>
            </a:r>
            <a:r>
              <a:rPr lang="en-US" sz="1800" kern="0" dirty="0">
                <a:latin typeface="Arial" panose="020B0604020202020204" pitchFamily="34" charset="0"/>
              </a:rPr>
              <a:t>block size of </a:t>
            </a:r>
            <a:r>
              <a:rPr lang="en-US" sz="1800" kern="0" dirty="0" smtClean="0">
                <a:latin typeface="Arial" panose="020B0604020202020204" pitchFamily="34" charset="0"/>
              </a:rPr>
              <a:t>64 bytes instead </a:t>
            </a:r>
            <a:r>
              <a:rPr lang="en-US" sz="1800" kern="0" dirty="0">
                <a:latin typeface="Arial" panose="020B0604020202020204" pitchFamily="34" charset="0"/>
              </a:rPr>
              <a:t>of 16 </a:t>
            </a:r>
            <a:r>
              <a:rPr lang="en-US" sz="1800" kern="0" dirty="0" smtClean="0">
                <a:latin typeface="Arial" panose="020B0604020202020204" pitchFamily="34" charset="0"/>
              </a:rPr>
              <a:t>bytes..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41710"/>
              </p:ext>
            </p:extLst>
          </p:nvPr>
        </p:nvGraphicFramePr>
        <p:xfrm>
          <a:off x="7848600" y="727161"/>
          <a:ext cx="609601" cy="565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633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53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07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729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6019800" y="2977731"/>
            <a:ext cx="1600200" cy="7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0, j = 0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</a:t>
            </a:r>
          </a:p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3, j = 1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7673340" y="762000"/>
            <a:ext cx="99060" cy="5181600"/>
          </a:xfrm>
          <a:prstGeom prst="lef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9600" y="2873276"/>
            <a:ext cx="45720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sumarrayrows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a[M][N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]) {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row, col,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M;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N;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+=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a[row][col];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return sum;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305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160778" grpId="0"/>
      <p:bldP spid="8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791200" cy="462307"/>
          </a:xfrm>
        </p:spPr>
        <p:txBody>
          <a:bodyPr wrap="square">
            <a:spAutoFit/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Writing Cache Friendly Code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551572" y="4800600"/>
            <a:ext cx="15135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Helvetica" pitchFamily="34" charset="0"/>
              </a:rPr>
              <a:t>Miss rate = 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4174484" y="4847950"/>
            <a:ext cx="747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Helvetica" pitchFamily="34" charset="0"/>
              </a:rPr>
              <a:t>100%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8828" y="1828800"/>
            <a:ext cx="4678572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sumarraycols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a[M][N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]) {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row, col,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N;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M;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+=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a[row][col];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return sum;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13" name="Rectangle 9"/>
          <p:cNvSpPr txBox="1">
            <a:spLocks noChangeArrowheads="1"/>
          </p:cNvSpPr>
          <p:nvPr/>
        </p:nvSpPr>
        <p:spPr bwMode="auto">
          <a:xfrm>
            <a:off x="457200" y="727163"/>
            <a:ext cx="8229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"Skipping" accesses down the rows of a column do not provide good locality: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457200" y="5802226"/>
            <a:ext cx="8229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(That's actually somewhat pessimistic... depending on cache geometry.) </a:t>
            </a:r>
            <a:endParaRPr lang="en-US" sz="16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160779" grpId="0" autoUpdateAnimBg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Layout of C Arrays in Memory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961535" y="1343561"/>
            <a:ext cx="351731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BR" sz="1600" dirty="0" smtClean="0">
                <a:latin typeface="Courier New" pitchFamily="49" charset="0"/>
                <a:ea typeface="Arial" charset="0"/>
                <a:cs typeface="Arial" charset="0"/>
              </a:rPr>
              <a:t>int </a:t>
            </a: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A[5] = {0, 1, 2, 3, 4};</a:t>
            </a:r>
          </a:p>
          <a:p>
            <a:pPr algn="l">
              <a:defRPr/>
            </a:pPr>
            <a:endParaRPr lang="pt-BR" sz="1600" dirty="0" smtClean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pt-BR" sz="1600" dirty="0" smtClean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(i = 0; i &lt; 5; i++)</a:t>
            </a:r>
          </a:p>
          <a:p>
            <a:pPr algn="l">
              <a:defRPr/>
            </a:pPr>
            <a:r>
              <a:rPr lang="pt-BR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printf("%d:  </a:t>
            </a:r>
            <a:r>
              <a:rPr lang="pt-BR" sz="1600" dirty="0" smtClean="0">
                <a:latin typeface="Courier New" pitchFamily="49" charset="0"/>
                <a:ea typeface="Arial" charset="0"/>
                <a:cs typeface="Arial" charset="0"/>
              </a:rPr>
              <a:t>%p\n</a:t>
            </a: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", </a:t>
            </a:r>
            <a:endParaRPr lang="pt-BR" sz="1600" dirty="0" smtClean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pt-BR" sz="1600" dirty="0" smtClean="0">
                <a:latin typeface="Courier New" pitchFamily="49" charset="0"/>
                <a:ea typeface="Arial" charset="0"/>
                <a:cs typeface="Arial" charset="0"/>
              </a:rPr>
              <a:t>           i</a:t>
            </a: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, </a:t>
            </a:r>
            <a:r>
              <a:rPr lang="pt-BR" sz="1600" dirty="0" smtClean="0">
                <a:latin typeface="Courier New" pitchFamily="49" charset="0"/>
                <a:ea typeface="Arial" charset="0"/>
                <a:cs typeface="Arial" charset="0"/>
              </a:rPr>
              <a:t> &amp;</a:t>
            </a:r>
            <a:r>
              <a:rPr lang="pt-BR" sz="1600" dirty="0">
                <a:latin typeface="Courier New" pitchFamily="49" charset="0"/>
                <a:ea typeface="Arial" charset="0"/>
                <a:cs typeface="Arial" charset="0"/>
              </a:rPr>
              <a:t>A[i]);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1800" y="3581400"/>
            <a:ext cx="1676400" cy="1815882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  address</a:t>
            </a: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0: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28ABE0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28ABE4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28ABE8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28ABEC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28ABF0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2895599"/>
            <a:ext cx="8229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We see there that for a 1D array, the index varies in a stride-1 pattern.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4453467" y="4230910"/>
            <a:ext cx="76200" cy="228600"/>
          </a:xfrm>
          <a:prstGeom prst="rightBrac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572000" y="4191000"/>
            <a:ext cx="40386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801688" indent="-801688">
              <a:tabLst>
                <a:tab pos="801688" algn="l"/>
              </a:tabLst>
              <a:defRPr/>
            </a:pPr>
            <a:r>
              <a:rPr lang="en-US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stride-1 :	addresses differ by the size of an array cell (4 bytes, here)</a:t>
            </a: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522110" y="705534"/>
            <a:ext cx="8240889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It's easy to write an array traversal and see the addresses at which the array elements are stored:</a:t>
            </a:r>
          </a:p>
        </p:txBody>
      </p:sp>
    </p:spTree>
    <p:extLst>
      <p:ext uri="{BB962C8B-B14F-4D97-AF65-F5344CB8AC3E}">
        <p14:creationId xmlns:p14="http://schemas.microsoft.com/office/powerpoint/2010/main" val="25645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Layout of C Arrays in Memory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4257897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dirty="0" err="1" smtClean="0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B[3][5] =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{ ...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};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= 0;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&lt; 3;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++)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(j = 0; j &lt; 5; j++)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printf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("%d %3d: 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%p\n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", </a:t>
            </a:r>
            <a:endParaRPr lang="en-US" sz="1600" dirty="0" smtClean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        </a:t>
            </a:r>
            <a:r>
              <a:rPr lang="en-US" sz="1600" dirty="0" err="1" smtClean="0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, j,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&amp;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B[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][j]);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3352800"/>
            <a:ext cx="2362200" cy="304698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i-j order:</a:t>
            </a:r>
          </a:p>
          <a:p>
            <a:pPr algn="l"/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  j    address</a:t>
            </a: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0   0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28ABA4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1: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28ABA8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0   2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28ABAC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3: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28ABB0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0   4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28ABB4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0: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28ABB8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1   1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28ABBC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2: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28ABC0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57200" y="2286000"/>
            <a:ext cx="2855343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600" kern="0" dirty="0" smtClean="0">
                <a:latin typeface="Arial" panose="020B0604020202020204" pitchFamily="34" charset="0"/>
              </a:rPr>
              <a:t>We see that for a 2D array, the </a:t>
            </a:r>
            <a:r>
              <a:rPr lang="en-US" sz="1600" u="sng" kern="0" dirty="0" smtClean="0">
                <a:latin typeface="Arial" panose="020B0604020202020204" pitchFamily="34" charset="0"/>
              </a:rPr>
              <a:t>second</a:t>
            </a:r>
            <a:r>
              <a:rPr lang="en-US" sz="1600" kern="0" dirty="0" smtClean="0">
                <a:latin typeface="Arial" panose="020B0604020202020204" pitchFamily="34" charset="0"/>
              </a:rPr>
              <a:t> index varies in a stride-1 pattern.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3209972"/>
            <a:ext cx="2362200" cy="304698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j-i order:</a:t>
            </a:r>
          </a:p>
          <a:p>
            <a:pPr algn="l"/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  j    address</a:t>
            </a: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0:  28CC9C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0:  28CCB0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  0:  28CCC4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1:  28CCA0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1:  28CCB4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  1:  28CCC8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 2:  28CCA4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 2: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28CCB8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724400" y="2286000"/>
            <a:ext cx="2855343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600" kern="0" dirty="0" smtClean="0">
                <a:latin typeface="Arial" panose="020B0604020202020204" pitchFamily="34" charset="0"/>
              </a:rPr>
              <a:t>But the </a:t>
            </a:r>
            <a:r>
              <a:rPr lang="en-US" sz="1600" u="sng" kern="0" dirty="0" smtClean="0">
                <a:latin typeface="Arial" panose="020B0604020202020204" pitchFamily="34" charset="0"/>
              </a:rPr>
              <a:t>first</a:t>
            </a:r>
            <a:r>
              <a:rPr lang="en-US" sz="1600" kern="0" dirty="0" smtClean="0">
                <a:latin typeface="Arial" panose="020B0604020202020204" pitchFamily="34" charset="0"/>
              </a:rPr>
              <a:t> index does not vary in a stride-1 pattern.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7315200" y="4343400"/>
            <a:ext cx="76200" cy="228600"/>
          </a:xfrm>
          <a:prstGeom prst="rightBrac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7391400" y="4303490"/>
            <a:ext cx="152400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stride-5 (0x14/4)</a:t>
            </a: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3101622" y="4484511"/>
            <a:ext cx="76200" cy="228600"/>
          </a:xfrm>
          <a:prstGeom prst="rightBrac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3177822" y="4444601"/>
            <a:ext cx="860778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stride-1</a:t>
            </a: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6" grpId="0" animBg="1"/>
      <p:bldP spid="8" grpId="0"/>
      <p:bldP spid="3" grpId="0" animBg="1"/>
      <p:bldP spid="9" grpId="0"/>
      <p:bldP spid="10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3D Arrays in C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38100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int32_t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A[2][3][5] = {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{ { 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0,   1,   2,   3,   4},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  {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10,  11,  12,  13,  14}, 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{ 20,  21,  22,  23,  24}},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{ { 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0,   1,   2,   3,   4},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{110, 111, 112, 113, 114}, 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{220, 221, 222, 223, 224}}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};</a:t>
            </a:r>
            <a:endParaRPr lang="en-US" sz="1400" dirty="0">
              <a:latin typeface="Courier New" pitchFamily="49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288" y="2057400"/>
            <a:ext cx="4563112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8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Locality Example (2)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609600" y="1862078"/>
            <a:ext cx="6324600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sumarray3d(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a[N][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N][N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]) {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row, col, page,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N; row++)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    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N;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        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(page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page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N;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page++)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            sum +=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a[page][row][col];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return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sum;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57200" y="685800"/>
            <a:ext cx="82296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33463" indent="-1033463">
              <a:defRPr/>
            </a:pPr>
            <a:r>
              <a:rPr lang="en-US" sz="1800" kern="0" dirty="0" smtClean="0">
                <a:solidFill>
                  <a:srgbClr val="FF0000"/>
                </a:solidFill>
                <a:latin typeface="Arial" panose="020B0604020202020204" pitchFamily="34" charset="0"/>
              </a:rPr>
              <a:t>Question:</a:t>
            </a:r>
            <a:r>
              <a:rPr lang="en-US" sz="1800" kern="0" dirty="0" smtClean="0">
                <a:latin typeface="Arial" panose="020B0604020202020204" pitchFamily="34" charset="0"/>
              </a:rPr>
              <a:t>	Can you permute the loops so that the function scans the 3D array </a:t>
            </a:r>
            <a:r>
              <a:rPr lang="en-US" sz="1800" kern="0" dirty="0" smtClean="0">
                <a:latin typeface="Courier New" pitchFamily="49" charset="0"/>
              </a:rPr>
              <a:t>a[][][]</a:t>
            </a:r>
            <a:r>
              <a:rPr lang="en-US" sz="1800" kern="0" dirty="0" smtClean="0">
                <a:latin typeface="Arial" panose="020B0604020202020204" pitchFamily="34" charset="0"/>
              </a:rPr>
              <a:t> with a stride-1 reference pattern (and thus has good spatial locality)?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Layout of C Arrays in Memory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4695516" cy="160043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400" dirty="0" err="1" smtClean="0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C[2][3][5] = { </a:t>
            </a: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... };</a:t>
            </a:r>
            <a:endParaRPr lang="en-US" sz="14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endParaRPr lang="en-US" sz="1400" dirty="0" smtClean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4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 = 0; </a:t>
            </a:r>
            <a:r>
              <a:rPr lang="en-US" sz="14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 &lt; 2; </a:t>
            </a:r>
            <a:r>
              <a:rPr lang="en-US" sz="14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++)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for (j = 0; j &lt; 3; j++)</a:t>
            </a:r>
          </a:p>
          <a:p>
            <a:pPr algn="l">
              <a:defRPr/>
            </a:pP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for (k = 0; k &lt; 5; k++)</a:t>
            </a:r>
          </a:p>
          <a:p>
            <a:pPr algn="l">
              <a:defRPr/>
            </a:pP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         </a:t>
            </a:r>
            <a:r>
              <a:rPr lang="en-US" sz="1400" dirty="0" err="1">
                <a:latin typeface="Courier New" pitchFamily="49" charset="0"/>
                <a:ea typeface="Arial" charset="0"/>
                <a:cs typeface="Arial" charset="0"/>
              </a:rPr>
              <a:t>printf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("%3d  %3d  %3d: </a:t>
            </a: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%p\n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", </a:t>
            </a:r>
            <a:endParaRPr lang="en-US" sz="1400" dirty="0" smtClean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                  </a:t>
            </a:r>
            <a:r>
              <a:rPr lang="en-US" sz="1400" dirty="0" err="1" smtClean="0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, j, k, </a:t>
            </a:r>
            <a:r>
              <a:rPr lang="en-US" sz="1400" dirty="0" smtClean="0">
                <a:latin typeface="Courier New" pitchFamily="49" charset="0"/>
                <a:ea typeface="Arial" charset="0"/>
                <a:cs typeface="Arial" charset="0"/>
              </a:rPr>
              <a:t>&amp;C[</a:t>
            </a:r>
            <a:r>
              <a:rPr lang="en-US" sz="1400" dirty="0" err="1" smtClean="0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400" dirty="0">
                <a:latin typeface="Courier New" pitchFamily="49" charset="0"/>
                <a:ea typeface="Arial" charset="0"/>
                <a:cs typeface="Arial" charset="0"/>
              </a:rPr>
              <a:t>][j][k]);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318570"/>
            <a:ext cx="2551043" cy="304698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i-j-k order:</a:t>
            </a:r>
          </a:p>
          <a:p>
            <a:pPr algn="l"/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 j  k    address</a:t>
            </a: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0:   28CC1C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1:   28CC20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2:   28CC24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3:   28CC28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4:   28CC2C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0:   28CC30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1:   28CC34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2: 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28CC38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6035" y="2362200"/>
            <a:ext cx="2822228" cy="83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600" kern="0" dirty="0" smtClean="0">
                <a:latin typeface="Arial" panose="020B0604020202020204" pitchFamily="34" charset="0"/>
              </a:rPr>
              <a:t>We see that for a 3D array, the </a:t>
            </a:r>
            <a:r>
              <a:rPr lang="en-US" sz="1600" u="sng" kern="0" dirty="0" smtClean="0">
                <a:latin typeface="Arial" panose="020B0604020202020204" pitchFamily="34" charset="0"/>
              </a:rPr>
              <a:t>third</a:t>
            </a:r>
            <a:r>
              <a:rPr lang="en-US" sz="1600" kern="0" dirty="0" smtClean="0">
                <a:latin typeface="Arial" panose="020B0604020202020204" pitchFamily="34" charset="0"/>
              </a:rPr>
              <a:t> index varies in a stride-1 pattern: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353812"/>
            <a:ext cx="2551043" cy="304698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k-j-i order:</a:t>
            </a:r>
          </a:p>
          <a:p>
            <a:pPr algn="l"/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 j  k    address</a:t>
            </a: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0:   28CC24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0  0:   28CC60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0:   28CC38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1  0:   28CC74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2  0:   28CC4C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2  0:   28CC88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1:   28CC28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0  1:   28CC64</a:t>
            </a:r>
          </a:p>
        </p:txBody>
      </p:sp>
      <p:sp>
        <p:nvSpPr>
          <p:cNvPr id="8" name="Rectangle 7"/>
          <p:cNvSpPr/>
          <p:nvPr/>
        </p:nvSpPr>
        <p:spPr>
          <a:xfrm>
            <a:off x="6364357" y="3352800"/>
            <a:ext cx="2551043" cy="304698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i-k-j order:</a:t>
            </a:r>
          </a:p>
          <a:p>
            <a:pPr algn="l"/>
            <a:endParaRPr lang="de-DE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 j  k    address</a:t>
            </a:r>
          </a:p>
          <a:p>
            <a:pPr algn="l"/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0:   28CC24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0:   28CC38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2  0:   28CC4C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1:   28CC28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1:   28CC3C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2  1:   28CC50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0  2:   28CC2C</a:t>
            </a:r>
          </a:p>
          <a:p>
            <a:pPr algn="l"/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  1  2:  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28CC40</a:t>
            </a:r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3514035" y="2362200"/>
            <a:ext cx="4125843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600" kern="0" dirty="0" smtClean="0">
                <a:latin typeface="Arial" panose="020B0604020202020204" pitchFamily="34" charset="0"/>
              </a:rPr>
              <a:t>But… if we change the order of access, we no longer have a stride-1 pattern: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3200" y="4409021"/>
            <a:ext cx="560070" cy="307777"/>
            <a:chOff x="2743200" y="4409021"/>
            <a:chExt cx="560070" cy="307777"/>
          </a:xfrm>
        </p:grpSpPr>
        <p:sp>
          <p:nvSpPr>
            <p:cNvPr id="10" name="Right Brace 9"/>
            <p:cNvSpPr/>
            <p:nvPr/>
          </p:nvSpPr>
          <p:spPr bwMode="auto">
            <a:xfrm>
              <a:off x="2743200" y="4444941"/>
              <a:ext cx="76200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69870" y="4409021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43200" y="4678680"/>
            <a:ext cx="560070" cy="307777"/>
            <a:chOff x="2743200" y="4409021"/>
            <a:chExt cx="560070" cy="307777"/>
          </a:xfrm>
        </p:grpSpPr>
        <p:sp>
          <p:nvSpPr>
            <p:cNvPr id="15" name="Right Brace 14"/>
            <p:cNvSpPr/>
            <p:nvPr/>
          </p:nvSpPr>
          <p:spPr bwMode="auto">
            <a:xfrm>
              <a:off x="2743200" y="4444941"/>
              <a:ext cx="76200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69870" y="4409021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43200" y="4946213"/>
            <a:ext cx="560070" cy="307777"/>
            <a:chOff x="2743200" y="4409021"/>
            <a:chExt cx="560070" cy="307777"/>
          </a:xfrm>
        </p:grpSpPr>
        <p:sp>
          <p:nvSpPr>
            <p:cNvPr id="18" name="Right Brace 17"/>
            <p:cNvSpPr/>
            <p:nvPr/>
          </p:nvSpPr>
          <p:spPr bwMode="auto">
            <a:xfrm>
              <a:off x="2743200" y="4444941"/>
              <a:ext cx="76200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69870" y="4409021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568690" y="4452561"/>
            <a:ext cx="651510" cy="307777"/>
            <a:chOff x="8568690" y="4452561"/>
            <a:chExt cx="651510" cy="307777"/>
          </a:xfrm>
        </p:grpSpPr>
        <p:sp>
          <p:nvSpPr>
            <p:cNvPr id="21" name="Right Brace 20"/>
            <p:cNvSpPr/>
            <p:nvPr/>
          </p:nvSpPr>
          <p:spPr bwMode="auto">
            <a:xfrm>
              <a:off x="8568690" y="4488481"/>
              <a:ext cx="78273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96086" y="4452561"/>
              <a:ext cx="624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0x14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568690" y="4721423"/>
            <a:ext cx="651510" cy="307777"/>
            <a:chOff x="8568690" y="4452561"/>
            <a:chExt cx="651510" cy="307777"/>
          </a:xfrm>
        </p:grpSpPr>
        <p:sp>
          <p:nvSpPr>
            <p:cNvPr id="25" name="Right Brace 24"/>
            <p:cNvSpPr/>
            <p:nvPr/>
          </p:nvSpPr>
          <p:spPr bwMode="auto">
            <a:xfrm>
              <a:off x="8568690" y="4488481"/>
              <a:ext cx="78273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96086" y="4452561"/>
              <a:ext cx="624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0x14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568690" y="4995743"/>
            <a:ext cx="651510" cy="307777"/>
            <a:chOff x="8568690" y="4452561"/>
            <a:chExt cx="651510" cy="307777"/>
          </a:xfrm>
        </p:grpSpPr>
        <p:sp>
          <p:nvSpPr>
            <p:cNvPr id="28" name="Right Brace 27"/>
            <p:cNvSpPr/>
            <p:nvPr/>
          </p:nvSpPr>
          <p:spPr bwMode="auto">
            <a:xfrm>
              <a:off x="8568690" y="4488481"/>
              <a:ext cx="78273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596086" y="4452561"/>
              <a:ext cx="624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0x14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607050" y="4452561"/>
            <a:ext cx="651510" cy="307777"/>
            <a:chOff x="8568690" y="4452561"/>
            <a:chExt cx="651510" cy="307777"/>
          </a:xfrm>
        </p:grpSpPr>
        <p:sp>
          <p:nvSpPr>
            <p:cNvPr id="31" name="Right Brace 30"/>
            <p:cNvSpPr/>
            <p:nvPr/>
          </p:nvSpPr>
          <p:spPr bwMode="auto">
            <a:xfrm>
              <a:off x="8568690" y="4488481"/>
              <a:ext cx="78273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596086" y="4452561"/>
              <a:ext cx="624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0x3C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13400" y="4726503"/>
            <a:ext cx="651510" cy="307777"/>
            <a:chOff x="8568690" y="4452561"/>
            <a:chExt cx="651510" cy="307777"/>
          </a:xfrm>
        </p:grpSpPr>
        <p:sp>
          <p:nvSpPr>
            <p:cNvPr id="34" name="Right Brace 33"/>
            <p:cNvSpPr/>
            <p:nvPr/>
          </p:nvSpPr>
          <p:spPr bwMode="auto">
            <a:xfrm>
              <a:off x="8568690" y="4488481"/>
              <a:ext cx="78273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596086" y="4452561"/>
              <a:ext cx="624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0x28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07050" y="4990663"/>
            <a:ext cx="651510" cy="307777"/>
            <a:chOff x="8568690" y="4452561"/>
            <a:chExt cx="651510" cy="307777"/>
          </a:xfrm>
        </p:grpSpPr>
        <p:sp>
          <p:nvSpPr>
            <p:cNvPr id="37" name="Right Brace 36"/>
            <p:cNvSpPr/>
            <p:nvPr/>
          </p:nvSpPr>
          <p:spPr bwMode="auto">
            <a:xfrm>
              <a:off x="8568690" y="4488481"/>
              <a:ext cx="78273" cy="228600"/>
            </a:xfrm>
            <a:prstGeom prst="righ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596086" y="4452561"/>
              <a:ext cx="6241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0x3C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01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6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Locality Example (2)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533400" y="1712655"/>
            <a:ext cx="4953000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sumarray3d(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a[N][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N][N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]) {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, j, k, 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for 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= 0;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&lt;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N;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++)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    for (j = 0; j &lt; N; j++)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        for (k = 0; k &lt; N; k++)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            sum += a[k][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][j];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   return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sum;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57200" y="685800"/>
            <a:ext cx="8229600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33463" indent="-1033463">
              <a:defRPr/>
            </a:pPr>
            <a:r>
              <a:rPr lang="en-US" sz="1800" kern="0" dirty="0" smtClean="0">
                <a:solidFill>
                  <a:srgbClr val="FF0000"/>
                </a:solidFill>
                <a:latin typeface="Arial" panose="020B0604020202020204" pitchFamily="34" charset="0"/>
              </a:rPr>
              <a:t>Question:</a:t>
            </a:r>
            <a:r>
              <a:rPr lang="en-US" sz="1800" kern="0" dirty="0" smtClean="0">
                <a:latin typeface="Arial" panose="020B0604020202020204" pitchFamily="34" charset="0"/>
              </a:rPr>
              <a:t>	Can you permute the loops so that the function scans the 3D array </a:t>
            </a:r>
            <a:r>
              <a:rPr lang="en-US" sz="1800" kern="0" dirty="0" smtClean="0">
                <a:latin typeface="Courier New" pitchFamily="49" charset="0"/>
              </a:rPr>
              <a:t>a[]</a:t>
            </a:r>
            <a:r>
              <a:rPr lang="en-US" sz="1800" kern="0" dirty="0" smtClean="0">
                <a:latin typeface="Arial" panose="020B0604020202020204" pitchFamily="34" charset="0"/>
              </a:rPr>
              <a:t> with a stride-1 reference pattern (and thus has good spatial locality)?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143086" y="4648200"/>
            <a:ext cx="5543713" cy="103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This code does not yield good locality at all.</a:t>
            </a:r>
          </a:p>
          <a:p>
            <a:pPr marL="0" indent="0">
              <a:defRPr/>
            </a:pPr>
            <a:endParaRPr lang="en-US" sz="1800" kern="0" dirty="0">
              <a:latin typeface="Arial" panose="020B0604020202020204" pitchFamily="34" charset="0"/>
            </a:endParaRPr>
          </a:p>
          <a:p>
            <a:pPr marL="0" indent="0"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The inner loop is varying the </a:t>
            </a:r>
            <a:r>
              <a:rPr lang="en-US" sz="1800" u="sng" kern="0" dirty="0" smtClean="0">
                <a:latin typeface="Arial" panose="020B0604020202020204" pitchFamily="34" charset="0"/>
              </a:rPr>
              <a:t>first</a:t>
            </a:r>
            <a:r>
              <a:rPr lang="en-US" sz="1800" kern="0" dirty="0" smtClean="0">
                <a:latin typeface="Arial" panose="020B0604020202020204" pitchFamily="34" charset="0"/>
              </a:rPr>
              <a:t> index, worst case!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Cache Friendly Code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303693"/>
            <a:ext cx="851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Key idea: Our qualitative notion of locality is quantified through our understanding of cache memories.</a:t>
            </a: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57200" y="706565"/>
            <a:ext cx="8289925" cy="1884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Make the common case go fast</a:t>
            </a:r>
          </a:p>
          <a:p>
            <a:pPr lvl="1"/>
            <a:r>
              <a:rPr lang="en-US" sz="1600" kern="0" dirty="0" smtClean="0">
                <a:latin typeface="Arial" panose="020B0604020202020204" pitchFamily="34" charset="0"/>
              </a:rPr>
              <a:t>Focus on the inner loops of the core functions</a:t>
            </a:r>
          </a:p>
          <a:p>
            <a:pPr lvl="1"/>
            <a:endParaRPr lang="en-US" sz="1600" kern="0" dirty="0" smtClean="0">
              <a:latin typeface="Arial" panose="020B0604020202020204" pitchFamily="34" charset="0"/>
            </a:endParaRPr>
          </a:p>
          <a:p>
            <a:r>
              <a:rPr lang="en-US" sz="1800" kern="0" dirty="0" smtClean="0">
                <a:latin typeface="Arial" panose="020B0604020202020204" pitchFamily="34" charset="0"/>
              </a:rPr>
              <a:t>Minimize the misses in the inner loops</a:t>
            </a:r>
          </a:p>
          <a:p>
            <a:pPr lvl="1"/>
            <a:r>
              <a:rPr lang="en-US" sz="1600" kern="0" dirty="0" smtClean="0">
                <a:latin typeface="Arial" panose="020B0604020202020204" pitchFamily="34" charset="0"/>
              </a:rPr>
              <a:t>Repeated references to variables are good (</a:t>
            </a:r>
            <a:r>
              <a:rPr lang="en-US" sz="1600" kern="0" dirty="0" smtClean="0">
                <a:solidFill>
                  <a:srgbClr val="FF0000"/>
                </a:solidFill>
                <a:latin typeface="Arial" panose="020B0604020202020204" pitchFamily="34" charset="0"/>
              </a:rPr>
              <a:t>temporal locality</a:t>
            </a:r>
            <a:r>
              <a:rPr lang="en-US" sz="1600" kern="0" dirty="0" smtClean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sz="1600" kern="0" dirty="0" smtClean="0">
                <a:latin typeface="Arial" panose="020B0604020202020204" pitchFamily="34" charset="0"/>
              </a:rPr>
              <a:t>Stride-1 reference patterns are good (</a:t>
            </a:r>
            <a:r>
              <a:rPr lang="en-US" sz="1600" kern="0" dirty="0" smtClean="0">
                <a:solidFill>
                  <a:srgbClr val="FF0000"/>
                </a:solidFill>
                <a:latin typeface="Arial" panose="020B0604020202020204" pitchFamily="34" charset="0"/>
              </a:rPr>
              <a:t>spatial locality</a:t>
            </a:r>
            <a:r>
              <a:rPr lang="en-US" sz="1600" kern="0" dirty="0" smtClean="0">
                <a:latin typeface="Arial" panose="020B0604020202020204" pitchFamily="34" charset="0"/>
              </a:rPr>
              <a:t>)</a:t>
            </a:r>
            <a:endParaRPr lang="en-US" sz="16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Rate Analysis for Matrix Multiply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828800" y="38100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41177" y="38100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13450" y="38100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6" name="Rectangle 32"/>
          <p:cNvSpPr txBox="1">
            <a:spLocks noChangeArrowheads="1"/>
          </p:cNvSpPr>
          <p:nvPr/>
        </p:nvSpPr>
        <p:spPr bwMode="auto">
          <a:xfrm>
            <a:off x="457200" y="685800"/>
            <a:ext cx="8458200" cy="16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Assume: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Line size = 32B (big enough for four 64-bit words)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Matrix dimension (N) is very large</a:t>
            </a:r>
          </a:p>
          <a:p>
            <a:pPr marL="914400" lvl="2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Approximate 1/N as 0.0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Cache is not even big enough to hold multiple rows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25" name="Rectangle 32"/>
          <p:cNvSpPr txBox="1">
            <a:spLocks noChangeArrowheads="1"/>
          </p:cNvSpPr>
          <p:nvPr/>
        </p:nvSpPr>
        <p:spPr bwMode="auto">
          <a:xfrm>
            <a:off x="457200" y="2667000"/>
            <a:ext cx="84582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Analysis Method: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Look at access pattern of inner loop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49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5715000" cy="462307"/>
          </a:xfrm>
        </p:spPr>
        <p:txBody>
          <a:bodyPr wrap="square">
            <a:spAutoFit/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Locality Example (1)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871532" y="3482876"/>
            <a:ext cx="3764172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sumarraycols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a[M][N])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{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, j, 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(j = 0; j &lt; N; j++)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= 0;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&lt; M;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++)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+= a[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][j];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return sum;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0967" y="2209800"/>
            <a:ext cx="3764172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sumarrayrows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a[M][N])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{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, j, 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= 0;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&lt; M;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++)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(j = 0; j &lt; N; j++)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+= a[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][j];</a:t>
            </a: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return sum;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200" y="703928"/>
            <a:ext cx="8458200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033463" indent="-1033463">
              <a:lnSpc>
                <a:spcPct val="90000"/>
              </a:lnSpc>
            </a:pPr>
            <a:r>
              <a:rPr lang="en-US" altLang="en-US" sz="1800" kern="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</a:rPr>
              <a:t>Claim:</a:t>
            </a:r>
            <a:r>
              <a:rPr lang="en-US" altLang="en-US" sz="1800" kern="0" dirty="0" smtClean="0">
                <a:latin typeface="Arial" panose="020B0604020202020204" pitchFamily="34" charset="0"/>
                <a:ea typeface="ＭＳ Ｐゴシック" pitchFamily="34" charset="-128"/>
              </a:rPr>
              <a:t>	Being able to look at code and get a qualitative sense of its locality is a key skill for a professional programmer.</a:t>
            </a:r>
          </a:p>
          <a:p>
            <a:pPr marL="1033463" indent="-1033463">
              <a:lnSpc>
                <a:spcPct val="90000"/>
              </a:lnSpc>
            </a:pPr>
            <a:endParaRPr lang="en-US" altLang="en-US" sz="1800" kern="0" dirty="0" smtClean="0">
              <a:latin typeface="Arial" panose="020B0604020202020204" pitchFamily="34" charset="0"/>
              <a:ea typeface="ＭＳ Ｐゴシック" pitchFamily="34" charset="-128"/>
            </a:endParaRPr>
          </a:p>
          <a:p>
            <a:pPr marL="1033463" indent="-1033463">
              <a:lnSpc>
                <a:spcPct val="90000"/>
              </a:lnSpc>
            </a:pPr>
            <a:r>
              <a:rPr lang="en-US" altLang="en-US" sz="1800" kern="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</a:rPr>
              <a:t>Question:</a:t>
            </a:r>
            <a:r>
              <a:rPr lang="en-US" altLang="en-US" sz="1800" kern="0" dirty="0" smtClean="0">
                <a:latin typeface="Arial" panose="020B0604020202020204" pitchFamily="34" charset="0"/>
                <a:ea typeface="ＭＳ Ｐゴシック" pitchFamily="34" charset="-128"/>
              </a:rPr>
              <a:t>	Which of these functions has good locality?</a:t>
            </a:r>
          </a:p>
        </p:txBody>
      </p:sp>
    </p:spTree>
    <p:extLst>
      <p:ext uri="{BB962C8B-B14F-4D97-AF65-F5344CB8AC3E}">
        <p14:creationId xmlns:p14="http://schemas.microsoft.com/office/powerpoint/2010/main" val="35018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 Example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3991857" y="3070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884282" y="2819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69895" y="3457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" name="Rectangle 9"/>
          <p:cNvSpPr txBox="1">
            <a:spLocks noChangeArrowheads="1"/>
          </p:cNvSpPr>
          <p:nvPr/>
        </p:nvSpPr>
        <p:spPr bwMode="auto">
          <a:xfrm>
            <a:off x="396875" y="651368"/>
            <a:ext cx="5241925" cy="169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Description: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Multiply N x N matrices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O(N</a:t>
            </a:r>
            <a:r>
              <a:rPr lang="en-US" sz="1800" kern="0" baseline="30000" dirty="0" smtClean="0">
                <a:latin typeface="Arial" panose="020B0604020202020204" pitchFamily="34" charset="0"/>
              </a:rPr>
              <a:t>3</a:t>
            </a:r>
            <a:r>
              <a:rPr lang="en-US" sz="1800" kern="0" dirty="0" smtClean="0">
                <a:latin typeface="Arial" panose="020B0604020202020204" pitchFamily="34" charset="0"/>
              </a:rPr>
              <a:t>) total operations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N reads per source element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N values summed per destination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11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 (</a:t>
            </a:r>
            <a:r>
              <a:rPr lang="en-US" dirty="0" err="1" smtClean="0"/>
              <a:t>ijk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41337" y="7620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 smtClean="0">
                <a:latin typeface="Courier New" charset="0"/>
              </a:rPr>
              <a:t>i</a:t>
            </a:r>
            <a:r>
              <a:rPr lang="en-US" sz="1800" dirty="0" smtClean="0">
                <a:latin typeface="Courier New" charset="0"/>
              </a:rPr>
              <a:t>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 smtClean="0">
                <a:latin typeface="Courier New" charset="0"/>
              </a:rPr>
              <a:t>i</a:t>
            </a:r>
            <a:r>
              <a:rPr lang="en-US" sz="1800" dirty="0" smtClean="0">
                <a:latin typeface="Courier New" charset="0"/>
              </a:rPr>
              <a:t> &lt; 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smtClean="0">
                <a:latin typeface="Courier New" charset="0"/>
              </a:rPr>
              <a:t>j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smtClean="0">
                <a:latin typeface="Courier New" charset="0"/>
              </a:rPr>
              <a:t>j &lt; 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j++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smtClean="0">
                <a:latin typeface="Courier New" charset="0"/>
              </a:rPr>
              <a:t>k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smtClean="0">
                <a:latin typeface="Courier New" charset="0"/>
              </a:rPr>
              <a:t>k &lt; n</a:t>
            </a:r>
            <a:r>
              <a:rPr lang="en-US" sz="1800" dirty="0">
                <a:latin typeface="Courier New" charset="0"/>
              </a:rPr>
              <a:t>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07037" y="1584325"/>
            <a:ext cx="1177840" cy="978570"/>
            <a:chOff x="5507037" y="1584325"/>
            <a:chExt cx="1177840" cy="978570"/>
          </a:xfrm>
        </p:grpSpPr>
        <p:sp>
          <p:nvSpPr>
            <p:cNvPr id="171012" name="Rectangle 4"/>
            <p:cNvSpPr>
              <a:spLocks noChangeArrowheads="1"/>
            </p:cNvSpPr>
            <p:nvPr/>
          </p:nvSpPr>
          <p:spPr bwMode="auto">
            <a:xfrm>
              <a:off x="5507037" y="158432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1015" name="Rectangle 7"/>
            <p:cNvSpPr>
              <a:spLocks noChangeArrowheads="1"/>
            </p:cNvSpPr>
            <p:nvPr/>
          </p:nvSpPr>
          <p:spPr bwMode="auto">
            <a:xfrm>
              <a:off x="5638800" y="216535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71019" name="Line 11"/>
            <p:cNvSpPr>
              <a:spLocks noChangeShapeType="1"/>
            </p:cNvSpPr>
            <p:nvPr/>
          </p:nvSpPr>
          <p:spPr bwMode="auto">
            <a:xfrm>
              <a:off x="5513387" y="195897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1020" name="Rectangle 12"/>
            <p:cNvSpPr>
              <a:spLocks noChangeArrowheads="1"/>
            </p:cNvSpPr>
            <p:nvPr/>
          </p:nvSpPr>
          <p:spPr bwMode="auto">
            <a:xfrm>
              <a:off x="6096000" y="1784350"/>
              <a:ext cx="5888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(i,*)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05600" y="1250950"/>
            <a:ext cx="617537" cy="1311945"/>
            <a:chOff x="6705600" y="1250950"/>
            <a:chExt cx="617537" cy="1311945"/>
          </a:xfrm>
        </p:grpSpPr>
        <p:sp>
          <p:nvSpPr>
            <p:cNvPr id="171013" name="Rectangle 5"/>
            <p:cNvSpPr>
              <a:spLocks noChangeArrowheads="1"/>
            </p:cNvSpPr>
            <p:nvPr/>
          </p:nvSpPr>
          <p:spPr bwMode="auto">
            <a:xfrm>
              <a:off x="6726237" y="158432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1016" name="Rectangle 8"/>
            <p:cNvSpPr>
              <a:spLocks noChangeArrowheads="1"/>
            </p:cNvSpPr>
            <p:nvPr/>
          </p:nvSpPr>
          <p:spPr bwMode="auto">
            <a:xfrm>
              <a:off x="6858000" y="216535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71018" name="Line 10"/>
            <p:cNvSpPr>
              <a:spLocks noChangeShapeType="1"/>
            </p:cNvSpPr>
            <p:nvPr/>
          </p:nvSpPr>
          <p:spPr bwMode="auto">
            <a:xfrm>
              <a:off x="6948487" y="1590675"/>
              <a:ext cx="0" cy="5080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1021" name="Rectangle 13"/>
            <p:cNvSpPr>
              <a:spLocks noChangeArrowheads="1"/>
            </p:cNvSpPr>
            <p:nvPr/>
          </p:nvSpPr>
          <p:spPr bwMode="auto">
            <a:xfrm>
              <a:off x="6705600" y="1250950"/>
              <a:ext cx="591382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(*,j)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848600" y="1555750"/>
            <a:ext cx="617537" cy="1007145"/>
            <a:chOff x="7848600" y="1555750"/>
            <a:chExt cx="617537" cy="1007145"/>
          </a:xfrm>
        </p:grpSpPr>
        <p:sp>
          <p:nvSpPr>
            <p:cNvPr id="171014" name="Rectangle 6"/>
            <p:cNvSpPr>
              <a:spLocks noChangeArrowheads="1"/>
            </p:cNvSpPr>
            <p:nvPr/>
          </p:nvSpPr>
          <p:spPr bwMode="auto">
            <a:xfrm>
              <a:off x="7869237" y="158432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8001000" y="216535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171022" name="Rectangle 14"/>
            <p:cNvSpPr>
              <a:spLocks noChangeArrowheads="1"/>
            </p:cNvSpPr>
            <p:nvPr/>
          </p:nvSpPr>
          <p:spPr bwMode="auto">
            <a:xfrm>
              <a:off x="8027987" y="1895475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1023" name="Rectangle 15"/>
            <p:cNvSpPr>
              <a:spLocks noChangeArrowheads="1"/>
            </p:cNvSpPr>
            <p:nvPr/>
          </p:nvSpPr>
          <p:spPr bwMode="auto">
            <a:xfrm>
              <a:off x="7848600" y="1555750"/>
              <a:ext cx="52250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</a:t>
              </a:r>
              <a:r>
                <a:rPr lang="en-US" sz="2000" b="0" dirty="0" err="1">
                  <a:latin typeface="Calibri"/>
                  <a:cs typeface="Calibri"/>
                </a:rPr>
                <a:t>i,j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</p:grp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410200" y="7937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48425" y="2589213"/>
            <a:ext cx="1067599" cy="1368896"/>
            <a:chOff x="6448425" y="2589213"/>
            <a:chExt cx="1067599" cy="1368896"/>
          </a:xfrm>
        </p:grpSpPr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6448425" y="3252788"/>
              <a:ext cx="1067599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171027" name="Line 19"/>
            <p:cNvSpPr>
              <a:spLocks noChangeShapeType="1"/>
            </p:cNvSpPr>
            <p:nvPr/>
          </p:nvSpPr>
          <p:spPr bwMode="auto">
            <a:xfrm flipV="1">
              <a:off x="7005638" y="2589213"/>
              <a:ext cx="0" cy="627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29225" y="2589213"/>
            <a:ext cx="1177605" cy="1061120"/>
            <a:chOff x="5229225" y="2589213"/>
            <a:chExt cx="1177605" cy="1061120"/>
          </a:xfrm>
        </p:grpSpPr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5229225" y="3252788"/>
              <a:ext cx="1177605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29" name="Line 21"/>
            <p:cNvSpPr>
              <a:spLocks noChangeShapeType="1"/>
            </p:cNvSpPr>
            <p:nvPr/>
          </p:nvSpPr>
          <p:spPr bwMode="auto">
            <a:xfrm flipV="1">
              <a:off x="5786437" y="2589213"/>
              <a:ext cx="0" cy="6270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822553" y="2589213"/>
            <a:ext cx="726134" cy="1061120"/>
            <a:chOff x="7822553" y="2589213"/>
            <a:chExt cx="726134" cy="1061120"/>
          </a:xfrm>
        </p:grpSpPr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7822553" y="3252788"/>
              <a:ext cx="72613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32" name="Line 24"/>
            <p:cNvSpPr>
              <a:spLocks noChangeShapeType="1"/>
            </p:cNvSpPr>
            <p:nvPr/>
          </p:nvSpPr>
          <p:spPr bwMode="auto">
            <a:xfrm flipV="1">
              <a:off x="8161338" y="2589213"/>
              <a:ext cx="0" cy="6270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488950" y="4573588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u="sng" dirty="0">
                <a:latin typeface="Calibri"/>
                <a:cs typeface="Calibri"/>
              </a:rPr>
              <a:t>Misses</a:t>
            </a:r>
            <a:r>
              <a:rPr lang="en-US" sz="1800" b="0" u="sng" dirty="0" smtClean="0">
                <a:latin typeface="Calibri"/>
                <a:cs typeface="Calibri"/>
              </a:rPr>
              <a:t> per inner loop iteration:</a:t>
            </a:r>
            <a:endParaRPr lang="en-US" sz="18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dirty="0">
                <a:latin typeface="Calibri"/>
                <a:cs typeface="Calibri"/>
              </a:rPr>
              <a:t>		</a:t>
            </a:r>
            <a:r>
              <a:rPr lang="en-US" sz="1800" b="0" u="sng" dirty="0">
                <a:latin typeface="Calibri"/>
                <a:cs typeface="Calibri"/>
              </a:rPr>
              <a:t>A</a:t>
            </a:r>
            <a:r>
              <a:rPr lang="en-US" sz="1800" b="0" dirty="0">
                <a:latin typeface="Calibri"/>
                <a:cs typeface="Calibri"/>
              </a:rPr>
              <a:t>	</a:t>
            </a:r>
            <a:r>
              <a:rPr lang="en-US" sz="1800" b="0" u="sng" dirty="0">
                <a:latin typeface="Calibri"/>
                <a:cs typeface="Calibri"/>
              </a:rPr>
              <a:t>B</a:t>
            </a:r>
            <a:r>
              <a:rPr lang="en-US" sz="1800" b="0" dirty="0">
                <a:latin typeface="Calibri"/>
                <a:cs typeface="Calibri"/>
              </a:rPr>
              <a:t>	</a:t>
            </a:r>
            <a:r>
              <a:rPr lang="en-US" sz="1800" b="0" u="sng" dirty="0">
                <a:latin typeface="Calibri"/>
                <a:cs typeface="Calibri"/>
              </a:rPr>
              <a:t>C</a:t>
            </a:r>
            <a:endParaRPr lang="en-US" sz="18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dirty="0">
                <a:latin typeface="Calibri"/>
                <a:cs typeface="Calibri"/>
              </a:rPr>
              <a:t>		0.25	1.0	0.0</a:t>
            </a:r>
          </a:p>
        </p:txBody>
      </p:sp>
    </p:spTree>
    <p:extLst>
      <p:ext uri="{BB962C8B-B14F-4D97-AF65-F5344CB8AC3E}">
        <p14:creationId xmlns:p14="http://schemas.microsoft.com/office/powerpoint/2010/main" val="1064103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4" grpId="0"/>
      <p:bldP spid="1710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kij</a:t>
            </a:r>
            <a:r>
              <a:rPr lang="en-US" dirty="0"/>
              <a:t>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538248" y="762000"/>
            <a:ext cx="42640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smtClean="0">
                <a:latin typeface="Courier New" charset="0"/>
              </a:rPr>
              <a:t>k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smtClean="0">
                <a:latin typeface="Courier New" charset="0"/>
              </a:rPr>
              <a:t>k &lt; n</a:t>
            </a:r>
            <a:r>
              <a:rPr lang="en-US" sz="1800" dirty="0">
                <a:latin typeface="Courier New" charset="0"/>
              </a:rPr>
              <a:t>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 smtClean="0">
                <a:latin typeface="Courier New" charset="0"/>
              </a:rPr>
              <a:t>i</a:t>
            </a:r>
            <a:r>
              <a:rPr lang="en-US" sz="1800" dirty="0" smtClean="0">
                <a:latin typeface="Courier New" charset="0"/>
              </a:rPr>
              <a:t>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 smtClean="0">
                <a:latin typeface="Courier New" charset="0"/>
              </a:rPr>
              <a:t>i</a:t>
            </a:r>
            <a:r>
              <a:rPr lang="en-US" sz="1800" dirty="0" smtClean="0">
                <a:latin typeface="Courier New" charset="0"/>
              </a:rPr>
              <a:t> &lt; 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smtClean="0">
                <a:latin typeface="Courier New" charset="0"/>
              </a:rPr>
              <a:t>j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smtClean="0">
                <a:latin typeface="Courier New" charset="0"/>
              </a:rPr>
              <a:t>j &lt; 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j++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800" dirty="0">
              <a:latin typeface="Courier New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813760" y="1370012"/>
            <a:ext cx="1177840" cy="978570"/>
            <a:chOff x="7813760" y="1370012"/>
            <a:chExt cx="1177840" cy="978570"/>
          </a:xfrm>
        </p:grpSpPr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7813760" y="1370012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>
              <a:off x="7934410" y="1951037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8402723" y="1570037"/>
              <a:ext cx="5888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(i,*)</a:t>
              </a:r>
            </a:p>
          </p:txBody>
        </p:sp>
        <p:sp>
          <p:nvSpPr>
            <p:cNvPr id="173067" name="Line 11"/>
            <p:cNvSpPr>
              <a:spLocks noChangeShapeType="1"/>
            </p:cNvSpPr>
            <p:nvPr/>
          </p:nvSpPr>
          <p:spPr bwMode="auto">
            <a:xfrm>
              <a:off x="7820110" y="1744662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75479" y="1341437"/>
            <a:ext cx="647581" cy="1007145"/>
            <a:chOff x="5375479" y="1341437"/>
            <a:chExt cx="647581" cy="1007145"/>
          </a:xfrm>
        </p:grpSpPr>
        <p:sp>
          <p:nvSpPr>
            <p:cNvPr id="173060" name="Rectangle 4"/>
            <p:cNvSpPr>
              <a:spLocks noChangeArrowheads="1"/>
            </p:cNvSpPr>
            <p:nvPr/>
          </p:nvSpPr>
          <p:spPr bwMode="auto">
            <a:xfrm>
              <a:off x="5426160" y="1370012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5557923" y="1951037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>
              <a:off x="5508710" y="1757362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5375479" y="1341437"/>
              <a:ext cx="57773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</a:t>
              </a:r>
              <a:r>
                <a:rPr lang="en-US" sz="2000" b="0" dirty="0" err="1">
                  <a:latin typeface="Calibri"/>
                  <a:cs typeface="Calibri"/>
                </a:rPr>
                <a:t>i,k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645360" y="1341437"/>
            <a:ext cx="1235573" cy="1007145"/>
            <a:chOff x="6645360" y="1341437"/>
            <a:chExt cx="1235573" cy="1007145"/>
          </a:xfrm>
        </p:grpSpPr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6645360" y="1370012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6777123" y="1951037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73070" name="Rectangle 14"/>
            <p:cNvSpPr>
              <a:spLocks noChangeArrowheads="1"/>
            </p:cNvSpPr>
            <p:nvPr/>
          </p:nvSpPr>
          <p:spPr bwMode="auto">
            <a:xfrm>
              <a:off x="7234323" y="1341437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(k,*)</a:t>
              </a:r>
            </a:p>
          </p:txBody>
        </p:sp>
        <p:sp>
          <p:nvSpPr>
            <p:cNvPr id="173071" name="Line 15"/>
            <p:cNvSpPr>
              <a:spLocks noChangeShapeType="1"/>
            </p:cNvSpPr>
            <p:nvPr/>
          </p:nvSpPr>
          <p:spPr bwMode="auto">
            <a:xfrm>
              <a:off x="6651710" y="1516062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257800" y="808037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410410" y="2344737"/>
            <a:ext cx="1177605" cy="908720"/>
            <a:chOff x="6410410" y="2344737"/>
            <a:chExt cx="1177605" cy="908720"/>
          </a:xfrm>
        </p:grpSpPr>
        <p:sp>
          <p:nvSpPr>
            <p:cNvPr id="173074" name="Rectangle 18"/>
            <p:cNvSpPr>
              <a:spLocks noChangeArrowheads="1"/>
            </p:cNvSpPr>
            <p:nvPr/>
          </p:nvSpPr>
          <p:spPr bwMode="auto">
            <a:xfrm>
              <a:off x="6410410" y="2855912"/>
              <a:ext cx="1177605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3075" name="Line 19"/>
            <p:cNvSpPr>
              <a:spLocks noChangeShapeType="1"/>
            </p:cNvSpPr>
            <p:nvPr/>
          </p:nvSpPr>
          <p:spPr bwMode="auto">
            <a:xfrm flipV="1">
              <a:off x="6967623" y="2344737"/>
              <a:ext cx="0" cy="627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553410" y="2344737"/>
            <a:ext cx="1177605" cy="908720"/>
            <a:chOff x="7553410" y="2344737"/>
            <a:chExt cx="1177605" cy="908720"/>
          </a:xfrm>
        </p:grpSpPr>
        <p:sp>
          <p:nvSpPr>
            <p:cNvPr id="173077" name="Rectangle 21"/>
            <p:cNvSpPr>
              <a:spLocks noChangeArrowheads="1"/>
            </p:cNvSpPr>
            <p:nvPr/>
          </p:nvSpPr>
          <p:spPr bwMode="auto">
            <a:xfrm>
              <a:off x="7553410" y="2855912"/>
              <a:ext cx="1177605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3078" name="Line 22"/>
            <p:cNvSpPr>
              <a:spLocks noChangeShapeType="1"/>
            </p:cNvSpPr>
            <p:nvPr/>
          </p:nvSpPr>
          <p:spPr bwMode="auto">
            <a:xfrm flipV="1">
              <a:off x="8110623" y="2344737"/>
              <a:ext cx="0" cy="627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79476" y="2352675"/>
            <a:ext cx="726134" cy="908720"/>
            <a:chOff x="5379476" y="2352675"/>
            <a:chExt cx="726134" cy="908720"/>
          </a:xfrm>
        </p:grpSpPr>
        <p:sp>
          <p:nvSpPr>
            <p:cNvPr id="173080" name="Rectangle 24"/>
            <p:cNvSpPr>
              <a:spLocks noChangeArrowheads="1"/>
            </p:cNvSpPr>
            <p:nvPr/>
          </p:nvSpPr>
          <p:spPr bwMode="auto">
            <a:xfrm>
              <a:off x="5379476" y="2863850"/>
              <a:ext cx="72613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3081" name="Line 25"/>
            <p:cNvSpPr>
              <a:spLocks noChangeShapeType="1"/>
            </p:cNvSpPr>
            <p:nvPr/>
          </p:nvSpPr>
          <p:spPr bwMode="auto">
            <a:xfrm flipV="1">
              <a:off x="5718261" y="2352675"/>
              <a:ext cx="0" cy="6270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530310" y="47926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u="sng" dirty="0">
                <a:latin typeface="Calibri"/>
                <a:cs typeface="Calibri"/>
              </a:rPr>
              <a:t>Misses per</a:t>
            </a:r>
            <a:r>
              <a:rPr lang="en-US" sz="1800" b="0" u="sng" dirty="0" smtClean="0">
                <a:latin typeface="Calibri"/>
                <a:cs typeface="Calibri"/>
              </a:rPr>
              <a:t> inner loop iteration:</a:t>
            </a:r>
            <a:endParaRPr lang="en-US" sz="18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dirty="0">
                <a:latin typeface="Calibri"/>
                <a:cs typeface="Calibri"/>
              </a:rPr>
              <a:t>		</a:t>
            </a:r>
            <a:r>
              <a:rPr lang="en-US" sz="1800" b="0" u="sng" dirty="0">
                <a:latin typeface="Calibri"/>
                <a:cs typeface="Calibri"/>
              </a:rPr>
              <a:t>A</a:t>
            </a:r>
            <a:r>
              <a:rPr lang="en-US" sz="1800" b="0" dirty="0">
                <a:latin typeface="Calibri"/>
                <a:cs typeface="Calibri"/>
              </a:rPr>
              <a:t>	</a:t>
            </a:r>
            <a:r>
              <a:rPr lang="en-US" sz="1800" b="0" u="sng" dirty="0">
                <a:latin typeface="Calibri"/>
                <a:cs typeface="Calibri"/>
              </a:rPr>
              <a:t>B</a:t>
            </a:r>
            <a:r>
              <a:rPr lang="en-US" sz="1800" b="0" dirty="0">
                <a:latin typeface="Calibri"/>
                <a:cs typeface="Calibri"/>
              </a:rPr>
              <a:t>	</a:t>
            </a:r>
            <a:r>
              <a:rPr lang="en-US" sz="1800" b="0" u="sng" dirty="0">
                <a:latin typeface="Calibri"/>
                <a:cs typeface="Calibri"/>
              </a:rPr>
              <a:t>C</a:t>
            </a:r>
            <a:endParaRPr lang="en-US" sz="18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dirty="0">
                <a:latin typeface="Calibri"/>
                <a:cs typeface="Calibri"/>
              </a:rPr>
              <a:t>		0.0	0.25	0.25</a:t>
            </a:r>
          </a:p>
        </p:txBody>
      </p:sp>
    </p:spTree>
    <p:extLst>
      <p:ext uri="{BB962C8B-B14F-4D97-AF65-F5344CB8AC3E}">
        <p14:creationId xmlns:p14="http://schemas.microsoft.com/office/powerpoint/2010/main" val="61522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72" grpId="0"/>
      <p:bldP spid="1730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jki</a:t>
            </a:r>
            <a:r>
              <a:rPr lang="en-US" dirty="0"/>
              <a:t>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8524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smtClean="0">
                <a:latin typeface="Courier New" charset="0"/>
              </a:rPr>
              <a:t>j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smtClean="0">
                <a:latin typeface="Courier New" charset="0"/>
              </a:rPr>
              <a:t>j &lt; 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j++</a:t>
            </a:r>
            <a:r>
              <a:rPr lang="en-US" sz="1800" dirty="0">
                <a:latin typeface="Courier New" charset="0"/>
              </a:rPr>
              <a:t>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smtClean="0">
                <a:latin typeface="Courier New" charset="0"/>
              </a:rPr>
              <a:t>k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smtClean="0">
                <a:latin typeface="Courier New" charset="0"/>
              </a:rPr>
              <a:t>k &lt; n</a:t>
            </a:r>
            <a:r>
              <a:rPr lang="en-US" sz="1800" dirty="0">
                <a:latin typeface="Courier New" charset="0"/>
              </a:rPr>
              <a:t>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 smtClean="0">
                <a:latin typeface="Courier New" charset="0"/>
              </a:rPr>
              <a:t>i</a:t>
            </a:r>
            <a:r>
              <a:rPr lang="en-US" sz="1800" dirty="0" smtClean="0">
                <a:latin typeface="Courier New" charset="0"/>
              </a:rPr>
              <a:t> = 0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 smtClean="0">
                <a:latin typeface="Courier New" charset="0"/>
              </a:rPr>
              <a:t>i</a:t>
            </a:r>
            <a:r>
              <a:rPr lang="en-US" sz="1800" dirty="0" smtClean="0">
                <a:latin typeface="Courier New" charset="0"/>
              </a:rPr>
              <a:t> &lt; 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75413" y="1501775"/>
            <a:ext cx="681037" cy="940470"/>
            <a:chOff x="6475413" y="1501775"/>
            <a:chExt cx="681037" cy="940470"/>
          </a:xfrm>
        </p:grpSpPr>
        <p:sp>
          <p:nvSpPr>
            <p:cNvPr id="175109" name="Rectangle 5"/>
            <p:cNvSpPr>
              <a:spLocks noChangeArrowheads="1"/>
            </p:cNvSpPr>
            <p:nvPr/>
          </p:nvSpPr>
          <p:spPr bwMode="auto">
            <a:xfrm>
              <a:off x="6559550" y="15176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5112" name="Rectangle 8"/>
            <p:cNvSpPr>
              <a:spLocks noChangeArrowheads="1"/>
            </p:cNvSpPr>
            <p:nvPr/>
          </p:nvSpPr>
          <p:spPr bwMode="auto">
            <a:xfrm>
              <a:off x="6691313" y="20447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75115" name="Rectangle 11"/>
            <p:cNvSpPr>
              <a:spLocks noChangeArrowheads="1"/>
            </p:cNvSpPr>
            <p:nvPr/>
          </p:nvSpPr>
          <p:spPr bwMode="auto">
            <a:xfrm>
              <a:off x="6692900" y="1917700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5116" name="Rectangle 12"/>
            <p:cNvSpPr>
              <a:spLocks noChangeArrowheads="1"/>
            </p:cNvSpPr>
            <p:nvPr/>
          </p:nvSpPr>
          <p:spPr bwMode="auto">
            <a:xfrm>
              <a:off x="6475413" y="1501775"/>
              <a:ext cx="58023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(k,j)</a:t>
              </a:r>
            </a:p>
          </p:txBody>
        </p:sp>
      </p:grp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181600" y="685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56513" y="1143000"/>
            <a:ext cx="668337" cy="1299245"/>
            <a:chOff x="7656513" y="1143000"/>
            <a:chExt cx="668337" cy="1299245"/>
          </a:xfrm>
        </p:grpSpPr>
        <p:sp>
          <p:nvSpPr>
            <p:cNvPr id="175110" name="Rectangle 6"/>
            <p:cNvSpPr>
              <a:spLocks noChangeArrowheads="1"/>
            </p:cNvSpPr>
            <p:nvPr/>
          </p:nvSpPr>
          <p:spPr bwMode="auto">
            <a:xfrm>
              <a:off x="7727950" y="15176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7848600" y="20447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175114" name="Rectangle 10"/>
            <p:cNvSpPr>
              <a:spLocks noChangeArrowheads="1"/>
            </p:cNvSpPr>
            <p:nvPr/>
          </p:nvSpPr>
          <p:spPr bwMode="auto">
            <a:xfrm>
              <a:off x="7656513" y="1143000"/>
              <a:ext cx="591382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j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75119" name="Line 15"/>
            <p:cNvSpPr>
              <a:spLocks noChangeShapeType="1"/>
            </p:cNvSpPr>
            <p:nvPr/>
          </p:nvSpPr>
          <p:spPr bwMode="auto">
            <a:xfrm flipV="1">
              <a:off x="7886700" y="15240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40350" y="1143000"/>
            <a:ext cx="829173" cy="1299245"/>
            <a:chOff x="5340350" y="1143000"/>
            <a:chExt cx="829173" cy="1299245"/>
          </a:xfrm>
        </p:grpSpPr>
        <p:sp>
          <p:nvSpPr>
            <p:cNvPr id="175108" name="Rectangle 4"/>
            <p:cNvSpPr>
              <a:spLocks noChangeArrowheads="1"/>
            </p:cNvSpPr>
            <p:nvPr/>
          </p:nvSpPr>
          <p:spPr bwMode="auto">
            <a:xfrm>
              <a:off x="5340350" y="15176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5472113" y="20447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75118" name="Line 14"/>
            <p:cNvSpPr>
              <a:spLocks noChangeShapeType="1"/>
            </p:cNvSpPr>
            <p:nvPr/>
          </p:nvSpPr>
          <p:spPr bwMode="auto">
            <a:xfrm flipV="1">
              <a:off x="5803900" y="15113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5522913" y="11430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33853" y="2421583"/>
            <a:ext cx="1067599" cy="1236017"/>
            <a:chOff x="5133853" y="2421583"/>
            <a:chExt cx="1067599" cy="1236017"/>
          </a:xfrm>
        </p:grpSpPr>
        <p:sp>
          <p:nvSpPr>
            <p:cNvPr id="175122" name="Rectangle 18"/>
            <p:cNvSpPr>
              <a:spLocks noChangeArrowheads="1"/>
            </p:cNvSpPr>
            <p:nvPr/>
          </p:nvSpPr>
          <p:spPr bwMode="auto">
            <a:xfrm>
              <a:off x="5133853" y="2952279"/>
              <a:ext cx="1067599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 smtClean="0">
                  <a:latin typeface="Calibri"/>
                  <a:cs typeface="Calibri"/>
                </a:rPr>
                <a:t>Column-</a:t>
              </a:r>
              <a:endParaRPr lang="en-US" sz="2000" b="0" dirty="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175123" name="Line 19"/>
            <p:cNvSpPr>
              <a:spLocks noChangeShapeType="1"/>
            </p:cNvSpPr>
            <p:nvPr/>
          </p:nvSpPr>
          <p:spPr bwMode="auto">
            <a:xfrm flipV="1">
              <a:off x="5638800" y="2421583"/>
              <a:ext cx="0" cy="627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467600" y="2421583"/>
            <a:ext cx="1067599" cy="1236017"/>
            <a:chOff x="7467600" y="2421583"/>
            <a:chExt cx="1067599" cy="1236017"/>
          </a:xfrm>
        </p:grpSpPr>
        <p:sp>
          <p:nvSpPr>
            <p:cNvPr id="175125" name="Rectangle 21"/>
            <p:cNvSpPr>
              <a:spLocks noChangeArrowheads="1"/>
            </p:cNvSpPr>
            <p:nvPr/>
          </p:nvSpPr>
          <p:spPr bwMode="auto">
            <a:xfrm>
              <a:off x="7467600" y="2952279"/>
              <a:ext cx="1067599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Column-</a:t>
              </a:r>
            </a:p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175126" name="Line 22"/>
            <p:cNvSpPr>
              <a:spLocks noChangeShapeType="1"/>
            </p:cNvSpPr>
            <p:nvPr/>
          </p:nvSpPr>
          <p:spPr bwMode="auto">
            <a:xfrm flipV="1">
              <a:off x="8024813" y="2421583"/>
              <a:ext cx="0" cy="627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477000" y="2429521"/>
            <a:ext cx="726134" cy="920303"/>
            <a:chOff x="6477000" y="2429521"/>
            <a:chExt cx="726134" cy="920303"/>
          </a:xfrm>
        </p:grpSpPr>
        <p:sp>
          <p:nvSpPr>
            <p:cNvPr id="175128" name="Rectangle 24"/>
            <p:cNvSpPr>
              <a:spLocks noChangeArrowheads="1"/>
            </p:cNvSpPr>
            <p:nvPr/>
          </p:nvSpPr>
          <p:spPr bwMode="auto">
            <a:xfrm>
              <a:off x="6477000" y="2952279"/>
              <a:ext cx="726134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5129" name="Line 25"/>
            <p:cNvSpPr>
              <a:spLocks noChangeShapeType="1"/>
            </p:cNvSpPr>
            <p:nvPr/>
          </p:nvSpPr>
          <p:spPr bwMode="auto">
            <a:xfrm flipV="1">
              <a:off x="6815785" y="2429521"/>
              <a:ext cx="0" cy="6270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60325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u="sng" dirty="0">
                <a:latin typeface="Calibri"/>
                <a:cs typeface="Calibri"/>
              </a:rPr>
              <a:t>Misses per</a:t>
            </a:r>
            <a:r>
              <a:rPr lang="en-US" sz="18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dirty="0">
                <a:latin typeface="Calibri"/>
                <a:cs typeface="Calibri"/>
              </a:rPr>
              <a:t>		</a:t>
            </a:r>
            <a:r>
              <a:rPr lang="en-US" sz="1800" b="0" u="sng" dirty="0">
                <a:latin typeface="Calibri"/>
                <a:cs typeface="Calibri"/>
              </a:rPr>
              <a:t>A</a:t>
            </a:r>
            <a:r>
              <a:rPr lang="en-US" sz="1800" b="0" dirty="0">
                <a:latin typeface="Calibri"/>
                <a:cs typeface="Calibri"/>
              </a:rPr>
              <a:t>	</a:t>
            </a:r>
            <a:r>
              <a:rPr lang="en-US" sz="1800" b="0" u="sng" dirty="0">
                <a:latin typeface="Calibri"/>
                <a:cs typeface="Calibri"/>
              </a:rPr>
              <a:t>B</a:t>
            </a:r>
            <a:r>
              <a:rPr lang="en-US" sz="1800" b="0" dirty="0">
                <a:latin typeface="Calibri"/>
                <a:cs typeface="Calibri"/>
              </a:rPr>
              <a:t>	</a:t>
            </a:r>
            <a:r>
              <a:rPr lang="en-US" sz="1800" b="0" u="sng" dirty="0">
                <a:latin typeface="Calibri"/>
                <a:cs typeface="Calibri"/>
              </a:rPr>
              <a:t>C</a:t>
            </a:r>
            <a:endParaRPr lang="en-US" sz="18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1800" b="0" dirty="0">
                <a:latin typeface="Calibri"/>
                <a:cs typeface="Calibri"/>
              </a:rPr>
              <a:t>		1.0	0.0	1.0</a:t>
            </a:r>
          </a:p>
        </p:txBody>
      </p:sp>
    </p:spTree>
    <p:extLst>
      <p:ext uri="{BB962C8B-B14F-4D97-AF65-F5344CB8AC3E}">
        <p14:creationId xmlns:p14="http://schemas.microsoft.com/office/powerpoint/2010/main" val="1559034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7" grpId="0"/>
      <p:bldP spid="1751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510382" cy="462307"/>
          </a:xfrm>
        </p:spPr>
        <p:txBody>
          <a:bodyPr wrap="square">
            <a:spAutoFit/>
          </a:bodyPr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181600" y="1143000"/>
            <a:ext cx="3657600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tabLst>
                <a:tab pos="1828800" algn="l"/>
              </a:tabLst>
            </a:pPr>
            <a:r>
              <a:rPr lang="en-US" sz="2000" b="0" dirty="0" smtClean="0">
                <a:latin typeface="Calibri"/>
                <a:cs typeface="Calibri"/>
              </a:rPr>
              <a:t>2 </a:t>
            </a:r>
            <a:r>
              <a:rPr lang="en-US" sz="2000" b="0" dirty="0">
                <a:latin typeface="Calibri"/>
                <a:cs typeface="Calibri"/>
              </a:rPr>
              <a:t>loads, 0 stores</a:t>
            </a:r>
          </a:p>
          <a:p>
            <a:pPr marL="114300" lvl="1" algn="l">
              <a:lnSpc>
                <a:spcPct val="100000"/>
              </a:lnSpc>
              <a:tabLst>
                <a:tab pos="1600200" algn="l"/>
              </a:tabLst>
            </a:pPr>
            <a:r>
              <a:rPr lang="en-US" sz="2000" b="0" dirty="0" smtClean="0">
                <a:latin typeface="Calibri"/>
                <a:cs typeface="Calibri"/>
              </a:rPr>
              <a:t>misses/</a:t>
            </a:r>
            <a:r>
              <a:rPr lang="en-US" sz="2000" b="0" dirty="0" err="1" smtClean="0">
                <a:latin typeface="Calibri"/>
                <a:cs typeface="Calibri"/>
              </a:rPr>
              <a:t>iter</a:t>
            </a:r>
            <a:r>
              <a:rPr lang="en-US" sz="2000" b="0" dirty="0" smtClean="0">
                <a:latin typeface="Calibri"/>
                <a:cs typeface="Calibri"/>
              </a:rPr>
              <a:t> =	</a:t>
            </a:r>
            <a:r>
              <a:rPr lang="en-US" sz="2000" dirty="0" smtClean="0">
                <a:latin typeface="Calibri"/>
                <a:cs typeface="Calibri"/>
              </a:rPr>
              <a:t>A  0.25</a:t>
            </a:r>
          </a:p>
          <a:p>
            <a:pPr marL="114300" lvl="1" algn="l">
              <a:lnSpc>
                <a:spcPct val="100000"/>
              </a:lnSpc>
              <a:tabLst>
                <a:tab pos="1600200" algn="l"/>
              </a:tabLst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B 1.00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181600" y="3084513"/>
            <a:ext cx="3276600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 defTabSz="800100">
              <a:lnSpc>
                <a:spcPct val="100000"/>
              </a:lnSpc>
              <a:tabLst>
                <a:tab pos="16002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=	</a:t>
            </a:r>
            <a:r>
              <a:rPr lang="en-US" sz="2000" dirty="0" smtClean="0">
                <a:latin typeface="Calibri"/>
                <a:cs typeface="Calibri"/>
              </a:rPr>
              <a:t>A  1.00</a:t>
            </a:r>
          </a:p>
          <a:p>
            <a:pPr marL="114300" lvl="1" algn="l" defTabSz="800100">
              <a:lnSpc>
                <a:spcPct val="100000"/>
              </a:lnSpc>
              <a:tabLst>
                <a:tab pos="1600200" algn="l"/>
              </a:tabLst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dirty="0" smtClean="0">
                <a:latin typeface="Calibri"/>
                <a:cs typeface="Calibri"/>
              </a:rPr>
              <a:t>C  1.00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181600" y="4956175"/>
            <a:ext cx="2971800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tabLst>
                <a:tab pos="16002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tabLst>
                <a:tab pos="16002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</a:t>
            </a:r>
            <a:r>
              <a:rPr lang="en-US" sz="2000" b="0" dirty="0" smtClean="0">
                <a:latin typeface="Calibri"/>
                <a:cs typeface="Calibri"/>
              </a:rPr>
              <a:t>=	</a:t>
            </a:r>
            <a:r>
              <a:rPr lang="en-US" sz="2000" dirty="0" smtClean="0">
                <a:latin typeface="Calibri"/>
                <a:cs typeface="Calibri"/>
              </a:rPr>
              <a:t>B  0.25</a:t>
            </a:r>
          </a:p>
          <a:p>
            <a:pPr marL="114300" lvl="1" algn="l">
              <a:lnSpc>
                <a:spcPct val="100000"/>
              </a:lnSpc>
              <a:tabLst>
                <a:tab pos="1600200" algn="l"/>
              </a:tabLst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dirty="0" smtClean="0">
                <a:latin typeface="Calibri"/>
                <a:cs typeface="Calibri"/>
              </a:rPr>
              <a:t>C  0.25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481012" y="685800"/>
            <a:ext cx="39385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(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 smtClean="0">
                <a:latin typeface="Courier New" charset="0"/>
              </a:rPr>
              <a:t>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 smtClean="0">
                <a:latin typeface="Courier New" charset="0"/>
              </a:rPr>
              <a:t> &lt; 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</a:t>
            </a:r>
            <a:r>
              <a:rPr lang="en-US" sz="1400" dirty="0" smtClean="0">
                <a:latin typeface="Courier New" charset="0"/>
              </a:rPr>
              <a:t> 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smtClean="0">
                <a:latin typeface="Courier New" charset="0"/>
              </a:rPr>
              <a:t>j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smtClean="0">
                <a:latin typeface="Courier New" charset="0"/>
              </a:rPr>
              <a:t>j &lt; 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sum </a:t>
            </a:r>
            <a:r>
              <a:rPr lang="en-US" sz="1400" dirty="0">
                <a:latin typeface="Courier New" charset="0"/>
              </a:rPr>
              <a:t>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smtClean="0">
                <a:latin typeface="Courier New" charset="0"/>
              </a:rPr>
              <a:t>k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smtClean="0">
                <a:latin typeface="Courier New" charset="0"/>
              </a:rPr>
              <a:t>k &lt; n</a:t>
            </a:r>
            <a:r>
              <a:rPr lang="en-US" sz="1400" dirty="0">
                <a:latin typeface="Courier New" charset="0"/>
              </a:rPr>
              <a:t>; k++)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</a:t>
            </a:r>
            <a:r>
              <a:rPr lang="en-US" sz="1400" dirty="0" smtClean="0">
                <a:latin typeface="Courier New" charset="0"/>
              </a:rPr>
              <a:t>    sum </a:t>
            </a:r>
            <a:r>
              <a:rPr lang="en-US" sz="1400" dirty="0">
                <a:latin typeface="Courier New" charset="0"/>
              </a:rPr>
              <a:t>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c[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 }</a:t>
            </a:r>
            <a:endParaRPr lang="en-US" sz="1400" dirty="0">
              <a:latin typeface="Courier New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81012" y="2847975"/>
            <a:ext cx="3938588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smtClean="0">
                <a:latin typeface="Courier New" charset="0"/>
              </a:rPr>
              <a:t>k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smtClean="0">
                <a:latin typeface="Courier New" charset="0"/>
              </a:rPr>
              <a:t>k &lt; n</a:t>
            </a:r>
            <a:r>
              <a:rPr lang="en-US" sz="1400" dirty="0">
                <a:latin typeface="Courier New" charset="0"/>
              </a:rPr>
              <a:t>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 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 smtClean="0">
                <a:latin typeface="Courier New" charset="0"/>
              </a:rPr>
              <a:t>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 smtClean="0">
                <a:latin typeface="Courier New" charset="0"/>
              </a:rPr>
              <a:t> &lt; 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</a:t>
            </a:r>
            <a:r>
              <a:rPr lang="en-US" sz="1400" dirty="0" smtClean="0">
                <a:latin typeface="Courier New" charset="0"/>
              </a:rPr>
              <a:t>    r </a:t>
            </a:r>
            <a:r>
              <a:rPr lang="en-US" sz="1400" dirty="0">
                <a:latin typeface="Courier New" charset="0"/>
              </a:rPr>
              <a:t>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</a:t>
            </a:r>
            <a:r>
              <a:rPr lang="en-US" sz="1400" dirty="0" smtClean="0">
                <a:latin typeface="Courier New" charset="0"/>
              </a:rPr>
              <a:t>    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smtClean="0">
                <a:latin typeface="Courier New" charset="0"/>
              </a:rPr>
              <a:t>j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smtClean="0">
                <a:latin typeface="Courier New" charset="0"/>
              </a:rPr>
              <a:t>j &lt; 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   c[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 }</a:t>
            </a:r>
            <a:endParaRPr lang="en-US" sz="1400" dirty="0">
              <a:latin typeface="Courier New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81012" y="4700587"/>
            <a:ext cx="3938588" cy="18079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smtClean="0">
                <a:latin typeface="Courier New" charset="0"/>
              </a:rPr>
              <a:t>j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smtClean="0">
                <a:latin typeface="Courier New" charset="0"/>
              </a:rPr>
              <a:t>j &lt; 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j++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 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smtClean="0">
                <a:latin typeface="Courier New" charset="0"/>
              </a:rPr>
              <a:t>k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smtClean="0">
                <a:latin typeface="Courier New" charset="0"/>
              </a:rPr>
              <a:t>k &lt; n</a:t>
            </a:r>
            <a:r>
              <a:rPr lang="en-US" sz="1400" dirty="0">
                <a:latin typeface="Courier New" charset="0"/>
              </a:rPr>
              <a:t>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r </a:t>
            </a:r>
            <a:r>
              <a:rPr lang="en-US" sz="1400" dirty="0">
                <a:latin typeface="Courier New" charset="0"/>
              </a:rPr>
              <a:t>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 smtClean="0">
                <a:latin typeface="Courier New" charset="0"/>
              </a:rPr>
              <a:t> = 0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 smtClean="0">
                <a:latin typeface="Courier New" charset="0"/>
              </a:rPr>
              <a:t>i</a:t>
            </a:r>
            <a:r>
              <a:rPr lang="en-US" sz="1400" dirty="0" smtClean="0">
                <a:latin typeface="Courier New" charset="0"/>
              </a:rPr>
              <a:t> &lt; 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smtClean="0">
                <a:latin typeface="Courier New" charset="0"/>
              </a:rPr>
              <a:t>      </a:t>
            </a:r>
            <a:r>
              <a:rPr lang="en-US" sz="1400" dirty="0">
                <a:latin typeface="Courier New" charset="0"/>
              </a:rPr>
              <a:t>c[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][j] +=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 }</a:t>
            </a:r>
            <a:endParaRPr lang="en-US" sz="1400" dirty="0">
              <a:latin typeface="Courier New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0665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823772"/>
              </p:ext>
            </p:extLst>
          </p:nvPr>
        </p:nvGraphicFramePr>
        <p:xfrm>
          <a:off x="304800" y="6096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762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4384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47244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5878426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Be careful of the vertical scale here… it's actually rather messy.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520583"/>
              </p:ext>
            </p:extLst>
          </p:nvPr>
        </p:nvGraphicFramePr>
        <p:xfrm>
          <a:off x="304800" y="838201"/>
          <a:ext cx="5867400" cy="354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5072" y="1143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981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8956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4504595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1.	for large n, the </a:t>
            </a:r>
            <a:r>
              <a:rPr lang="en-US" sz="1800" kern="0" dirty="0" err="1" smtClean="0">
                <a:latin typeface="Arial" panose="020B0604020202020204" pitchFamily="34" charset="0"/>
              </a:rPr>
              <a:t>kij</a:t>
            </a:r>
            <a:r>
              <a:rPr lang="en-US" sz="1800" kern="0" dirty="0" smtClean="0">
                <a:latin typeface="Arial" panose="020B0604020202020204" pitchFamily="34" charset="0"/>
              </a:rPr>
              <a:t>/</a:t>
            </a:r>
            <a:r>
              <a:rPr lang="en-US" sz="1800" kern="0" dirty="0" err="1" smtClean="0">
                <a:latin typeface="Arial" panose="020B0604020202020204" pitchFamily="34" charset="0"/>
              </a:rPr>
              <a:t>ikj</a:t>
            </a:r>
            <a:r>
              <a:rPr lang="en-US" sz="1800" kern="0" dirty="0" smtClean="0">
                <a:latin typeface="Arial" panose="020B0604020202020204" pitchFamily="34" charset="0"/>
              </a:rPr>
              <a:t> versions run about 40 times faster than the </a:t>
            </a:r>
            <a:r>
              <a:rPr lang="en-US" sz="1800" kern="0" dirty="0" err="1" smtClean="0">
                <a:latin typeface="Arial" panose="020B0604020202020204" pitchFamily="34" charset="0"/>
              </a:rPr>
              <a:t>jki</a:t>
            </a:r>
            <a:r>
              <a:rPr lang="en-US" sz="1800" kern="0" dirty="0" smtClean="0">
                <a:latin typeface="Arial" panose="020B0604020202020204" pitchFamily="34" charset="0"/>
              </a:rPr>
              <a:t>/</a:t>
            </a:r>
            <a:r>
              <a:rPr lang="en-US" sz="1800" kern="0" dirty="0" err="1" smtClean="0">
                <a:latin typeface="Arial" panose="020B0604020202020204" pitchFamily="34" charset="0"/>
              </a:rPr>
              <a:t>kji</a:t>
            </a:r>
            <a:r>
              <a:rPr lang="en-US" sz="1800" kern="0" dirty="0" smtClean="0">
                <a:latin typeface="Arial" panose="020B0604020202020204" pitchFamily="34" charset="0"/>
              </a:rPr>
              <a:t> versions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4887826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	even though each version performs the same number of arithmetic operations!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520583"/>
              </p:ext>
            </p:extLst>
          </p:nvPr>
        </p:nvGraphicFramePr>
        <p:xfrm>
          <a:off x="304800" y="838201"/>
          <a:ext cx="5867400" cy="354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5072" y="1143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981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8956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4504595"/>
            <a:ext cx="84582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2.	pairs with the same miss count per iteration have essentially identical performance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5068027"/>
            <a:ext cx="84582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	miss rate is a better predictor of performance than the number of memory accesses, at least in this example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520583"/>
              </p:ext>
            </p:extLst>
          </p:nvPr>
        </p:nvGraphicFramePr>
        <p:xfrm>
          <a:off x="304800" y="838201"/>
          <a:ext cx="5867400" cy="354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5072" y="1143000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981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8956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4504595"/>
            <a:ext cx="8458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3.	for the fastest pair, the cycle count is essentially constant as n increases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457200" y="4887826"/>
            <a:ext cx="84582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	the Intel cache </a:t>
            </a:r>
            <a:r>
              <a:rPr lang="en-US" sz="1800" kern="0" dirty="0" err="1" smtClean="0">
                <a:latin typeface="Arial" panose="020B0604020202020204" pitchFamily="34" charset="0"/>
              </a:rPr>
              <a:t>prefetches</a:t>
            </a:r>
            <a:r>
              <a:rPr lang="en-US" sz="1800" kern="0" dirty="0" smtClean="0">
                <a:latin typeface="Arial" panose="020B0604020202020204" pitchFamily="34" charset="0"/>
              </a:rPr>
              <a:t> intelligently, reacting to the stride-1 pattern quickly enough to keep up, even though the inner loop body is tight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Observations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685800"/>
            <a:ext cx="8458200" cy="402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Programmer can optimize for cache performance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How data structures are organized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How data are accessed</a:t>
            </a:r>
          </a:p>
          <a:p>
            <a:pPr marL="914400" lvl="2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Nested loop structure</a:t>
            </a:r>
          </a:p>
          <a:p>
            <a:pPr marL="914400" lvl="2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Blocking is a general technique</a:t>
            </a:r>
          </a:p>
          <a:p>
            <a:pPr marL="0" indent="0"/>
            <a:endParaRPr lang="en-US" sz="1800" kern="0" dirty="0" smtClean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All systems favor “cache friendly code”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Getting absolute optimum performance is very platform specific</a:t>
            </a:r>
          </a:p>
          <a:p>
            <a:pPr marL="914400" lvl="2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Cache sizes, line sizes, </a:t>
            </a:r>
            <a:r>
              <a:rPr lang="en-US" sz="1800" kern="0" dirty="0" err="1" smtClean="0">
                <a:latin typeface="Arial" panose="020B0604020202020204" pitchFamily="34" charset="0"/>
              </a:rPr>
              <a:t>associativities</a:t>
            </a:r>
            <a:r>
              <a:rPr lang="en-US" sz="1800" kern="0" dirty="0" smtClean="0">
                <a:latin typeface="Arial" panose="020B0604020202020204" pitchFamily="34" charset="0"/>
              </a:rPr>
              <a:t>, etc.</a:t>
            </a:r>
          </a:p>
          <a:p>
            <a:pPr marL="457200" lvl="1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Can get most of the advantage with generic code</a:t>
            </a:r>
          </a:p>
          <a:p>
            <a:pPr marL="914400" lvl="2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Keep working set reasonably small (temporal locality)</a:t>
            </a:r>
          </a:p>
          <a:p>
            <a:pPr marL="914400" lvl="2" indent="0"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Use small strides (spatial locality)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of C Arrays in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5181600" cy="79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C arrays allocated in contiguous memory locations with addresses ascending with the array index: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1831337"/>
            <a:ext cx="5562600" cy="30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 A[10] = {0, 1, 2, 3, 4, ..., 8, 9};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43868"/>
              </p:ext>
            </p:extLst>
          </p:nvPr>
        </p:nvGraphicFramePr>
        <p:xfrm>
          <a:off x="6324600" y="838200"/>
          <a:ext cx="24384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7FFF99702328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7FFF9970232C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7FFF99702330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7FFF99702340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7FFF99702344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23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171254"/>
            <a:ext cx="5791200" cy="342900"/>
          </a:xfrm>
        </p:spPr>
        <p:txBody>
          <a:bodyPr/>
          <a:lstStyle/>
          <a:p>
            <a:r>
              <a:rPr lang="en-US" dirty="0" smtClean="0"/>
              <a:t>Two-dimensional Arrays in C</a:t>
            </a:r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8305800" cy="3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In C, a two-dimensional array is an array of arrays: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876800" y="1175180"/>
            <a:ext cx="3733800" cy="1491820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 A[3][5] = {</a:t>
            </a:r>
          </a:p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 0,  1,  2,  3,  4},</a:t>
            </a:r>
          </a:p>
          <a:p>
            <a:pPr>
              <a:lnSpc>
                <a:spcPct val="85000"/>
              </a:lnSpc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{10, 11, 12, 13, 14},</a:t>
            </a:r>
          </a:p>
          <a:p>
            <a:pPr>
              <a:lnSpc>
                <a:spcPct val="85000"/>
              </a:lnSpc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{20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24}</a:t>
            </a:r>
          </a:p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};</a:t>
            </a: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3446282" y="1556180"/>
            <a:ext cx="762000" cy="1491820"/>
          </a:xfrm>
          <a:prstGeom prst="rect">
            <a:avLst/>
          </a:prstGeom>
          <a:solidFill>
            <a:srgbClr val="FFDEAD"/>
          </a:solidFill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A[0]</a:t>
            </a:r>
          </a:p>
          <a:p>
            <a:pPr>
              <a:lnSpc>
                <a:spcPct val="85000"/>
              </a:lnSpc>
            </a:pP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A[1]</a:t>
            </a:r>
          </a:p>
          <a:p>
            <a:pPr>
              <a:lnSpc>
                <a:spcPct val="85000"/>
              </a:lnSpc>
            </a:pPr>
            <a:endParaRPr lang="en-US" sz="18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A[2]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120299" y="1548552"/>
            <a:ext cx="1517715" cy="167098"/>
          </a:xfrm>
          <a:custGeom>
            <a:avLst/>
            <a:gdLst>
              <a:gd name="connsiteX0" fmla="*/ 0 w 1517715"/>
              <a:gd name="connsiteY0" fmla="*/ 167098 h 167098"/>
              <a:gd name="connsiteX1" fmla="*/ 867266 w 1517715"/>
              <a:gd name="connsiteY1" fmla="*/ 6842 h 167098"/>
              <a:gd name="connsiteX2" fmla="*/ 1517715 w 1517715"/>
              <a:gd name="connsiteY2" fmla="*/ 44550 h 16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7715" h="167098">
                <a:moveTo>
                  <a:pt x="0" y="167098"/>
                </a:moveTo>
                <a:cubicBezTo>
                  <a:pt x="307157" y="97182"/>
                  <a:pt x="614314" y="27267"/>
                  <a:pt x="867266" y="6842"/>
                </a:cubicBezTo>
                <a:cubicBezTo>
                  <a:pt x="1120218" y="-13583"/>
                  <a:pt x="1318966" y="15483"/>
                  <a:pt x="1517715" y="44550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101445" y="1904186"/>
            <a:ext cx="1517716" cy="386499"/>
          </a:xfrm>
          <a:custGeom>
            <a:avLst/>
            <a:gdLst>
              <a:gd name="connsiteX0" fmla="*/ 0 w 1517716"/>
              <a:gd name="connsiteY0" fmla="*/ 386499 h 386499"/>
              <a:gd name="connsiteX1" fmla="*/ 490194 w 1517716"/>
              <a:gd name="connsiteY1" fmla="*/ 141402 h 386499"/>
              <a:gd name="connsiteX2" fmla="*/ 1517716 w 1517716"/>
              <a:gd name="connsiteY2" fmla="*/ 0 h 38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7716" h="386499">
                <a:moveTo>
                  <a:pt x="0" y="386499"/>
                </a:moveTo>
                <a:cubicBezTo>
                  <a:pt x="118620" y="296159"/>
                  <a:pt x="237241" y="205819"/>
                  <a:pt x="490194" y="141402"/>
                </a:cubicBezTo>
                <a:cubicBezTo>
                  <a:pt x="743147" y="76985"/>
                  <a:pt x="1130431" y="38492"/>
                  <a:pt x="1517716" y="0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4139153" y="2193571"/>
            <a:ext cx="1498861" cy="700430"/>
          </a:xfrm>
          <a:custGeom>
            <a:avLst/>
            <a:gdLst>
              <a:gd name="connsiteX0" fmla="*/ 0 w 1498861"/>
              <a:gd name="connsiteY0" fmla="*/ 700430 h 700430"/>
              <a:gd name="connsiteX1" fmla="*/ 546754 w 1498861"/>
              <a:gd name="connsiteY1" fmla="*/ 106541 h 700430"/>
              <a:gd name="connsiteX2" fmla="*/ 1498861 w 1498861"/>
              <a:gd name="connsiteY2" fmla="*/ 2846 h 70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8861" h="700430">
                <a:moveTo>
                  <a:pt x="0" y="700430"/>
                </a:moveTo>
                <a:cubicBezTo>
                  <a:pt x="148472" y="461617"/>
                  <a:pt x="296944" y="222805"/>
                  <a:pt x="546754" y="106541"/>
                </a:cubicBezTo>
                <a:cubicBezTo>
                  <a:pt x="796564" y="-9723"/>
                  <a:pt x="1147712" y="-3439"/>
                  <a:pt x="1498861" y="2846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 bwMode="auto">
          <a:xfrm>
            <a:off x="3962400" y="4133029"/>
            <a:ext cx="4191000" cy="207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A:    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0x7fff22e41d30</a:t>
            </a:r>
          </a:p>
          <a:p>
            <a:pPr marL="0" indent="0">
              <a:lnSpc>
                <a:spcPct val="85000"/>
              </a:lnSpc>
            </a:pPr>
            <a:endParaRPr lang="en-US" sz="18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A[0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]:  0x7fff22e41d30</a:t>
            </a:r>
          </a:p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0x14</a:t>
            </a:r>
            <a:endParaRPr lang="en-US" sz="18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A[1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]:  0x7fff22e41d44</a:t>
            </a:r>
          </a:p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0x14</a:t>
            </a:r>
          </a:p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A[2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]:  0x7fff22e41d58</a:t>
            </a:r>
          </a:p>
        </p:txBody>
      </p:sp>
      <p:sp>
        <p:nvSpPr>
          <p:cNvPr id="17" name="Rectangle 7"/>
          <p:cNvSpPr txBox="1">
            <a:spLocks noChangeArrowheads="1"/>
          </p:cNvSpPr>
          <p:nvPr/>
        </p:nvSpPr>
        <p:spPr bwMode="auto">
          <a:xfrm>
            <a:off x="457200" y="3710176"/>
            <a:ext cx="8305800" cy="3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In fact, if we print the values as pointers, we see something like this:</a:t>
            </a:r>
          </a:p>
        </p:txBody>
      </p:sp>
      <p:sp>
        <p:nvSpPr>
          <p:cNvPr id="15" name="Right Brace 14"/>
          <p:cNvSpPr/>
          <p:nvPr/>
        </p:nvSpPr>
        <p:spPr bwMode="auto">
          <a:xfrm>
            <a:off x="6934200" y="4876800"/>
            <a:ext cx="304800" cy="533400"/>
          </a:xfrm>
          <a:prstGeom prst="righ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>
            <a:off x="6934200" y="5476461"/>
            <a:ext cx="304800" cy="533400"/>
          </a:xfrm>
          <a:prstGeom prst="righ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7"/>
          <p:cNvSpPr txBox="1">
            <a:spLocks noChangeArrowheads="1"/>
          </p:cNvSpPr>
          <p:nvPr/>
        </p:nvSpPr>
        <p:spPr bwMode="auto">
          <a:xfrm>
            <a:off x="8001000" y="4979288"/>
            <a:ext cx="685800" cy="3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20</a:t>
            </a:r>
            <a:r>
              <a:rPr lang="en-US" sz="1800" kern="0" baseline="-25000" dirty="0" smtClean="0">
                <a:latin typeface="Arial" panose="020B0604020202020204" pitchFamily="34" charset="0"/>
              </a:rPr>
              <a:t>10</a:t>
            </a:r>
            <a:endParaRPr lang="en-US" sz="1800" kern="0" baseline="-25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55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C Arrays in Memory</a:t>
            </a:r>
            <a:endParaRPr lang="en-US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5486400" cy="5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Two-dimensional C arrays allocated in </a:t>
            </a:r>
            <a:r>
              <a:rPr lang="en-US" sz="1800" i="1" kern="0" dirty="0" smtClean="0">
                <a:latin typeface="Arial" panose="020B0604020202020204" pitchFamily="34" charset="0"/>
              </a:rPr>
              <a:t>row-major order</a:t>
            </a:r>
            <a:r>
              <a:rPr lang="en-US" sz="1800" kern="0" dirty="0" smtClean="0">
                <a:latin typeface="Arial" panose="020B0604020202020204" pitchFamily="34" charset="0"/>
              </a:rPr>
              <a:t> - each row in contiguous memory locations: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1570131"/>
            <a:ext cx="4191000" cy="149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 A[3][5] = </a:t>
            </a:r>
          </a:p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{ 0,  1,  2,  3,  4},</a:t>
            </a:r>
          </a:p>
          <a:p>
            <a:pPr>
              <a:lnSpc>
                <a:spcPct val="85000"/>
              </a:lnSpc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{10, 11, 12, 13, 14},</a:t>
            </a:r>
          </a:p>
          <a:p>
            <a:pPr>
              <a:lnSpc>
                <a:spcPct val="85000"/>
              </a:lnSpc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{20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24}</a:t>
            </a:r>
          </a:p>
          <a:p>
            <a:pPr>
              <a:lnSpc>
                <a:spcPct val="85000"/>
              </a:lnSpc>
            </a:pP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621509"/>
              </p:ext>
            </p:extLst>
          </p:nvPr>
        </p:nvGraphicFramePr>
        <p:xfrm>
          <a:off x="6096000" y="762000"/>
          <a:ext cx="266700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Left Brace 1"/>
          <p:cNvSpPr/>
          <p:nvPr/>
        </p:nvSpPr>
        <p:spPr bwMode="auto">
          <a:xfrm>
            <a:off x="6096000" y="838200"/>
            <a:ext cx="198119" cy="1676400"/>
          </a:xfrm>
          <a:prstGeom prst="lef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6096000" y="2667000"/>
            <a:ext cx="198119" cy="1676400"/>
          </a:xfrm>
          <a:prstGeom prst="lef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6096000" y="4542183"/>
            <a:ext cx="198119" cy="1676400"/>
          </a:xfrm>
          <a:prstGeom prst="lef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906078" y="1610490"/>
            <a:ext cx="2035038" cy="429504"/>
          </a:xfrm>
          <a:custGeom>
            <a:avLst/>
            <a:gdLst>
              <a:gd name="connsiteX0" fmla="*/ 0 w 2693505"/>
              <a:gd name="connsiteY0" fmla="*/ 387275 h 429504"/>
              <a:gd name="connsiteX1" fmla="*/ 944218 w 2693505"/>
              <a:gd name="connsiteY1" fmla="*/ 397214 h 429504"/>
              <a:gd name="connsiteX2" fmla="*/ 1272209 w 2693505"/>
              <a:gd name="connsiteY2" fmla="*/ 29467 h 429504"/>
              <a:gd name="connsiteX3" fmla="*/ 2693505 w 2693505"/>
              <a:gd name="connsiteY3" fmla="*/ 49345 h 42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3505" h="429504">
                <a:moveTo>
                  <a:pt x="0" y="387275"/>
                </a:moveTo>
                <a:cubicBezTo>
                  <a:pt x="366091" y="422062"/>
                  <a:pt x="732183" y="456849"/>
                  <a:pt x="944218" y="397214"/>
                </a:cubicBezTo>
                <a:cubicBezTo>
                  <a:pt x="1156253" y="337579"/>
                  <a:pt x="980661" y="87445"/>
                  <a:pt x="1272209" y="29467"/>
                </a:cubicBezTo>
                <a:cubicBezTo>
                  <a:pt x="1563757" y="-28511"/>
                  <a:pt x="2128631" y="10417"/>
                  <a:pt x="2693505" y="49345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3886201" y="2313616"/>
            <a:ext cx="2057400" cy="1194897"/>
          </a:xfrm>
          <a:custGeom>
            <a:avLst/>
            <a:gdLst>
              <a:gd name="connsiteX0" fmla="*/ 0 w 2683565"/>
              <a:gd name="connsiteY0" fmla="*/ 32019 h 1194897"/>
              <a:gd name="connsiteX1" fmla="*/ 924339 w 2683565"/>
              <a:gd name="connsiteY1" fmla="*/ 111532 h 1194897"/>
              <a:gd name="connsiteX2" fmla="*/ 1172817 w 2683565"/>
              <a:gd name="connsiteY2" fmla="*/ 946419 h 1194897"/>
              <a:gd name="connsiteX3" fmla="*/ 2683565 w 2683565"/>
              <a:gd name="connsiteY3" fmla="*/ 1194897 h 119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3565" h="1194897">
                <a:moveTo>
                  <a:pt x="0" y="32019"/>
                </a:moveTo>
                <a:cubicBezTo>
                  <a:pt x="364435" y="-4425"/>
                  <a:pt x="728870" y="-40868"/>
                  <a:pt x="924339" y="111532"/>
                </a:cubicBezTo>
                <a:cubicBezTo>
                  <a:pt x="1119808" y="263932"/>
                  <a:pt x="879613" y="765858"/>
                  <a:pt x="1172817" y="946419"/>
                </a:cubicBezTo>
                <a:cubicBezTo>
                  <a:pt x="1466021" y="1126980"/>
                  <a:pt x="2074793" y="1160938"/>
                  <a:pt x="2683565" y="1194897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886199" y="2540467"/>
            <a:ext cx="2057401" cy="2846542"/>
          </a:xfrm>
          <a:custGeom>
            <a:avLst/>
            <a:gdLst>
              <a:gd name="connsiteX0" fmla="*/ 0 w 2653748"/>
              <a:gd name="connsiteY0" fmla="*/ 103342 h 2846542"/>
              <a:gd name="connsiteX1" fmla="*/ 487017 w 2653748"/>
              <a:gd name="connsiteY1" fmla="*/ 172916 h 2846542"/>
              <a:gd name="connsiteX2" fmla="*/ 904461 w 2653748"/>
              <a:gd name="connsiteY2" fmla="*/ 1713481 h 2846542"/>
              <a:gd name="connsiteX3" fmla="*/ 1252330 w 2653748"/>
              <a:gd name="connsiteY3" fmla="*/ 2389342 h 2846542"/>
              <a:gd name="connsiteX4" fmla="*/ 2653748 w 2653748"/>
              <a:gd name="connsiteY4" fmla="*/ 2846542 h 284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748" h="2846542">
                <a:moveTo>
                  <a:pt x="0" y="103342"/>
                </a:moveTo>
                <a:cubicBezTo>
                  <a:pt x="168137" y="3950"/>
                  <a:pt x="336274" y="-95441"/>
                  <a:pt x="487017" y="172916"/>
                </a:cubicBezTo>
                <a:cubicBezTo>
                  <a:pt x="637761" y="441273"/>
                  <a:pt x="776909" y="1344077"/>
                  <a:pt x="904461" y="1713481"/>
                </a:cubicBezTo>
                <a:cubicBezTo>
                  <a:pt x="1032013" y="2082885"/>
                  <a:pt x="960782" y="2200499"/>
                  <a:pt x="1252330" y="2389342"/>
                </a:cubicBezTo>
                <a:cubicBezTo>
                  <a:pt x="1543878" y="2578185"/>
                  <a:pt x="2098813" y="2712363"/>
                  <a:pt x="2653748" y="2846542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86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24019"/>
              </p:ext>
            </p:extLst>
          </p:nvPr>
        </p:nvGraphicFramePr>
        <p:xfrm>
          <a:off x="6096000" y="762000"/>
          <a:ext cx="266700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C Arrays in Memory</a:t>
            </a:r>
            <a:endParaRPr lang="en-US" dirty="0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2971800" cy="118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 A[3][5] = 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{ 0,  1,  2,  3,  4},</a:t>
            </a:r>
          </a:p>
          <a:p>
            <a:pPr>
              <a:lnSpc>
                <a:spcPct val="85000"/>
              </a:lnSpc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{10, 11, 12, 13, 14},</a:t>
            </a:r>
          </a:p>
          <a:p>
            <a:pPr>
              <a:lnSpc>
                <a:spcPct val="85000"/>
              </a:lnSpc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{20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24},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381000" y="2209800"/>
            <a:ext cx="5638800" cy="311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Stepping through columns in one row:</a:t>
            </a:r>
          </a:p>
          <a:p>
            <a:pPr marL="0" indent="0">
              <a:lnSpc>
                <a:spcPct val="85000"/>
              </a:lnSpc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Courier New" charset="0"/>
              </a:rPr>
              <a:t>for (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 = 0; 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 &lt; 3; 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++)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Courier New" charset="0"/>
              </a:rPr>
              <a:t>   for (j = 0; j &lt; 5; j++)</a:t>
            </a:r>
          </a:p>
          <a:p>
            <a:pPr marL="914400" lvl="2" indent="0">
              <a:lnSpc>
                <a:spcPct val="97000"/>
              </a:lnSpc>
              <a:buNone/>
            </a:pPr>
            <a:r>
              <a:rPr lang="en-US" sz="1800" kern="0" dirty="0" smtClean="0">
                <a:latin typeface="Courier New" charset="0"/>
              </a:rPr>
              <a:t>   sum += A[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][j];</a:t>
            </a:r>
          </a:p>
          <a:p>
            <a:pPr marL="914400" lvl="2" indent="0">
              <a:lnSpc>
                <a:spcPct val="97000"/>
              </a:lnSpc>
              <a:buNone/>
            </a:pPr>
            <a:endParaRPr lang="en-US" sz="1800" kern="0" dirty="0" smtClean="0">
              <a:latin typeface="Courier New" charset="0"/>
            </a:endParaRPr>
          </a:p>
          <a:p>
            <a:pPr marL="457200" lvl="1" indent="-457200">
              <a:lnSpc>
                <a:spcPct val="90000"/>
              </a:lnSpc>
              <a:buNone/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accesses successive elements in memory</a:t>
            </a:r>
          </a:p>
          <a:p>
            <a:pPr marL="457200" lvl="1" indent="-457200">
              <a:lnSpc>
                <a:spcPct val="90000"/>
              </a:lnSpc>
              <a:buNone/>
              <a:tabLst>
                <a:tab pos="228600" algn="l"/>
              </a:tabLst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-457200">
              <a:lnSpc>
                <a:spcPct val="90000"/>
              </a:lnSpc>
              <a:buNone/>
              <a:tabLst>
                <a:tab pos="228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-	if cache block size B &gt; 4 bytes, exploit spatial</a:t>
            </a:r>
          </a:p>
          <a:p>
            <a:pPr marL="631825" lvl="2" indent="0">
              <a:lnSpc>
                <a:spcPct val="97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locality compulsory miss rate = 4 bytes / B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5536096" y="1534309"/>
            <a:ext cx="864704" cy="28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 bwMode="auto">
          <a:xfrm>
            <a:off x="5536096" y="3373419"/>
            <a:ext cx="864704" cy="28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 bwMode="auto">
          <a:xfrm>
            <a:off x="5536096" y="5278419"/>
            <a:ext cx="864704" cy="28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324600" y="831573"/>
            <a:ext cx="0" cy="1752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324600" y="2667000"/>
            <a:ext cx="0" cy="1752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324600" y="4545495"/>
            <a:ext cx="0" cy="1752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8249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C Arrays in Memory</a:t>
            </a:r>
            <a:endParaRPr lang="en-US" dirty="0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57200" y="685800"/>
            <a:ext cx="2971800" cy="118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 A[3][5] = 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{ 0,  1,  2,  3,  4},</a:t>
            </a:r>
          </a:p>
          <a:p>
            <a:pPr>
              <a:lnSpc>
                <a:spcPct val="85000"/>
              </a:lnSpc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{10, 11, 12, 13, 14},</a:t>
            </a:r>
          </a:p>
          <a:p>
            <a:pPr>
              <a:lnSpc>
                <a:spcPct val="85000"/>
              </a:lnSpc>
            </a:pP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{20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14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24},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4648200" y="801756"/>
            <a:ext cx="864704" cy="28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= 0</a:t>
            </a:r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 bwMode="auto">
          <a:xfrm>
            <a:off x="4648200" y="1176870"/>
            <a:ext cx="864704" cy="28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= 1</a:t>
            </a:r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auto">
          <a:xfrm>
            <a:off x="381000" y="2578928"/>
            <a:ext cx="5029200" cy="309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</a:pPr>
            <a:r>
              <a:rPr lang="en-US" sz="1800" kern="0" dirty="0" smtClean="0">
                <a:latin typeface="Arial" panose="020B0604020202020204" pitchFamily="34" charset="0"/>
              </a:rPr>
              <a:t>Stepping through rows in one column:</a:t>
            </a:r>
          </a:p>
          <a:p>
            <a:pPr marL="0" indent="0">
              <a:lnSpc>
                <a:spcPct val="85000"/>
              </a:lnSpc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kern="0" dirty="0">
                <a:latin typeface="Courier New" charset="0"/>
              </a:rPr>
              <a:t>for </a:t>
            </a:r>
            <a:r>
              <a:rPr lang="en-US" sz="1800" kern="0" dirty="0" smtClean="0">
                <a:latin typeface="Courier New" charset="0"/>
              </a:rPr>
              <a:t>(j </a:t>
            </a:r>
            <a:r>
              <a:rPr lang="en-US" sz="1800" kern="0" dirty="0">
                <a:latin typeface="Courier New" charset="0"/>
              </a:rPr>
              <a:t>= 0; </a:t>
            </a:r>
            <a:r>
              <a:rPr lang="en-US" sz="1800" kern="0" dirty="0" err="1">
                <a:latin typeface="Courier New" charset="0"/>
              </a:rPr>
              <a:t>i</a:t>
            </a:r>
            <a:r>
              <a:rPr lang="en-US" sz="1800" kern="0" dirty="0">
                <a:latin typeface="Courier New" charset="0"/>
              </a:rPr>
              <a:t> &lt; </a:t>
            </a:r>
            <a:r>
              <a:rPr lang="en-US" sz="1800" kern="0" dirty="0" smtClean="0">
                <a:latin typeface="Courier New" charset="0"/>
              </a:rPr>
              <a:t>5; </a:t>
            </a:r>
            <a:r>
              <a:rPr lang="en-US" sz="1800" kern="0" dirty="0" err="1">
                <a:latin typeface="Courier New" charset="0"/>
              </a:rPr>
              <a:t>i</a:t>
            </a:r>
            <a:r>
              <a:rPr lang="en-US" sz="1800" kern="0" dirty="0">
                <a:latin typeface="Courier New" charset="0"/>
              </a:rPr>
              <a:t>++)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Courier New" charset="0"/>
              </a:rPr>
              <a:t>   for (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 = 0; 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 &lt; 3; 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++)</a:t>
            </a:r>
          </a:p>
          <a:p>
            <a:pPr marL="914400" lvl="2" indent="0">
              <a:lnSpc>
                <a:spcPct val="97000"/>
              </a:lnSpc>
              <a:buNone/>
            </a:pPr>
            <a:r>
              <a:rPr lang="en-US" sz="1800" kern="0" dirty="0" smtClean="0">
                <a:latin typeface="Courier New" charset="0"/>
              </a:rPr>
              <a:t>   sum += a[</a:t>
            </a:r>
            <a:r>
              <a:rPr lang="en-US" sz="1800" kern="0" dirty="0" err="1" smtClean="0">
                <a:latin typeface="Courier New" charset="0"/>
              </a:rPr>
              <a:t>i</a:t>
            </a:r>
            <a:r>
              <a:rPr lang="en-US" sz="1800" kern="0" dirty="0" smtClean="0">
                <a:latin typeface="Courier New" charset="0"/>
              </a:rPr>
              <a:t>][j];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accesses distant elements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no spatial locality!</a:t>
            </a:r>
          </a:p>
          <a:p>
            <a:pPr marL="914400" lvl="2" indent="0">
              <a:lnSpc>
                <a:spcPct val="97000"/>
              </a:lnSpc>
              <a:buNone/>
            </a:pPr>
            <a:r>
              <a:rPr lang="en-US" sz="1800" kern="0" dirty="0" smtClean="0">
                <a:latin typeface="Arial" panose="020B0604020202020204" pitchFamily="34" charset="0"/>
              </a:rPr>
              <a:t>compulsory miss rate = 1 (i.e. 100%)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360505" y="914400"/>
            <a:ext cx="10402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reeform 4"/>
          <p:cNvSpPr/>
          <p:nvPr/>
        </p:nvSpPr>
        <p:spPr bwMode="auto">
          <a:xfrm>
            <a:off x="5916770" y="1013791"/>
            <a:ext cx="487343" cy="1669774"/>
          </a:xfrm>
          <a:custGeom>
            <a:avLst/>
            <a:gdLst>
              <a:gd name="connsiteX0" fmla="*/ 427708 w 487343"/>
              <a:gd name="connsiteY0" fmla="*/ 0 h 1669774"/>
              <a:gd name="connsiteX1" fmla="*/ 326 w 487343"/>
              <a:gd name="connsiteY1" fmla="*/ 536713 h 1669774"/>
              <a:gd name="connsiteX2" fmla="*/ 487343 w 487343"/>
              <a:gd name="connsiteY2" fmla="*/ 1669774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343" h="1669774">
                <a:moveTo>
                  <a:pt x="427708" y="0"/>
                </a:moveTo>
                <a:cubicBezTo>
                  <a:pt x="209047" y="129208"/>
                  <a:pt x="-9613" y="258417"/>
                  <a:pt x="326" y="536713"/>
                </a:cubicBezTo>
                <a:cubicBezTo>
                  <a:pt x="10265" y="815009"/>
                  <a:pt x="248804" y="1242391"/>
                  <a:pt x="487343" y="16697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943600" y="2855843"/>
            <a:ext cx="487343" cy="1669774"/>
          </a:xfrm>
          <a:custGeom>
            <a:avLst/>
            <a:gdLst>
              <a:gd name="connsiteX0" fmla="*/ 427708 w 487343"/>
              <a:gd name="connsiteY0" fmla="*/ 0 h 1669774"/>
              <a:gd name="connsiteX1" fmla="*/ 326 w 487343"/>
              <a:gd name="connsiteY1" fmla="*/ 536713 h 1669774"/>
              <a:gd name="connsiteX2" fmla="*/ 487343 w 487343"/>
              <a:gd name="connsiteY2" fmla="*/ 1669774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343" h="1669774">
                <a:moveTo>
                  <a:pt x="427708" y="0"/>
                </a:moveTo>
                <a:cubicBezTo>
                  <a:pt x="209047" y="129208"/>
                  <a:pt x="-9613" y="258417"/>
                  <a:pt x="326" y="536713"/>
                </a:cubicBezTo>
                <a:cubicBezTo>
                  <a:pt x="10265" y="815009"/>
                  <a:pt x="248804" y="1242391"/>
                  <a:pt x="487343" y="16697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366806" y="1295400"/>
            <a:ext cx="1040295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5923071" y="1394791"/>
            <a:ext cx="487343" cy="1669774"/>
          </a:xfrm>
          <a:custGeom>
            <a:avLst/>
            <a:gdLst>
              <a:gd name="connsiteX0" fmla="*/ 427708 w 487343"/>
              <a:gd name="connsiteY0" fmla="*/ 0 h 1669774"/>
              <a:gd name="connsiteX1" fmla="*/ 326 w 487343"/>
              <a:gd name="connsiteY1" fmla="*/ 536713 h 1669774"/>
              <a:gd name="connsiteX2" fmla="*/ 487343 w 487343"/>
              <a:gd name="connsiteY2" fmla="*/ 1669774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343" h="1669774">
                <a:moveTo>
                  <a:pt x="427708" y="0"/>
                </a:moveTo>
                <a:cubicBezTo>
                  <a:pt x="209047" y="129208"/>
                  <a:pt x="-9613" y="258417"/>
                  <a:pt x="326" y="536713"/>
                </a:cubicBezTo>
                <a:cubicBezTo>
                  <a:pt x="10265" y="815009"/>
                  <a:pt x="248804" y="1242391"/>
                  <a:pt x="487343" y="1669774"/>
                </a:cubicBezTo>
              </a:path>
            </a:pathLst>
          </a:custGeom>
          <a:noFill/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5949901" y="3236843"/>
            <a:ext cx="487343" cy="1669774"/>
          </a:xfrm>
          <a:custGeom>
            <a:avLst/>
            <a:gdLst>
              <a:gd name="connsiteX0" fmla="*/ 427708 w 487343"/>
              <a:gd name="connsiteY0" fmla="*/ 0 h 1669774"/>
              <a:gd name="connsiteX1" fmla="*/ 326 w 487343"/>
              <a:gd name="connsiteY1" fmla="*/ 536713 h 1669774"/>
              <a:gd name="connsiteX2" fmla="*/ 487343 w 487343"/>
              <a:gd name="connsiteY2" fmla="*/ 1669774 h 166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343" h="1669774">
                <a:moveTo>
                  <a:pt x="427708" y="0"/>
                </a:moveTo>
                <a:cubicBezTo>
                  <a:pt x="209047" y="129208"/>
                  <a:pt x="-9613" y="258417"/>
                  <a:pt x="326" y="536713"/>
                </a:cubicBezTo>
                <a:cubicBezTo>
                  <a:pt x="10265" y="815009"/>
                  <a:pt x="248804" y="1242391"/>
                  <a:pt x="487343" y="1669774"/>
                </a:cubicBezTo>
              </a:path>
            </a:pathLst>
          </a:custGeom>
          <a:noFill/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08562"/>
              </p:ext>
            </p:extLst>
          </p:nvPr>
        </p:nvGraphicFramePr>
        <p:xfrm>
          <a:off x="6096000" y="762000"/>
          <a:ext cx="266700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663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5" grpId="0" animBg="1"/>
      <p:bldP spid="19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164510"/>
              </p:ext>
            </p:extLst>
          </p:nvPr>
        </p:nvGraphicFramePr>
        <p:xfrm>
          <a:off x="2793920" y="762000"/>
          <a:ext cx="2667001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7FFF22E41D3C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7FFF22E41D4C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7FFF22E41D5C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7FFF22E41D68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9698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791200" cy="462307"/>
          </a:xfrm>
        </p:spPr>
        <p:txBody>
          <a:bodyPr wrap="square">
            <a:spAutoFit/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Stride and Array Accesses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52600" y="866481"/>
            <a:ext cx="1342295" cy="2378699"/>
            <a:chOff x="5054680" y="866481"/>
            <a:chExt cx="1342295" cy="2378699"/>
          </a:xfrm>
        </p:grpSpPr>
        <p:grpSp>
          <p:nvGrpSpPr>
            <p:cNvPr id="6" name="Group 5"/>
            <p:cNvGrpSpPr/>
            <p:nvPr/>
          </p:nvGrpSpPr>
          <p:grpSpPr>
            <a:xfrm>
              <a:off x="6033053" y="914400"/>
              <a:ext cx="339467" cy="771427"/>
              <a:chOff x="6033053" y="914400"/>
              <a:chExt cx="339467" cy="77142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6033053" y="914400"/>
                <a:ext cx="339467" cy="381000"/>
              </a:xfrm>
              <a:custGeom>
                <a:avLst/>
                <a:gdLst>
                  <a:gd name="connsiteX0" fmla="*/ 311186 w 339467"/>
                  <a:gd name="connsiteY0" fmla="*/ 0 h 395926"/>
                  <a:gd name="connsiteX1" fmla="*/ 102 w 339467"/>
                  <a:gd name="connsiteY1" fmla="*/ 160255 h 395926"/>
                  <a:gd name="connsiteX2" fmla="*/ 339467 w 339467"/>
                  <a:gd name="connsiteY2" fmla="*/ 395926 h 39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9467" h="395926">
                    <a:moveTo>
                      <a:pt x="311186" y="0"/>
                    </a:moveTo>
                    <a:cubicBezTo>
                      <a:pt x="153287" y="47133"/>
                      <a:pt x="-4611" y="94267"/>
                      <a:pt x="102" y="160255"/>
                    </a:cubicBezTo>
                    <a:cubicBezTo>
                      <a:pt x="4815" y="226243"/>
                      <a:pt x="172141" y="311084"/>
                      <a:pt x="339467" y="395926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6033053" y="1304827"/>
                <a:ext cx="339467" cy="381000"/>
              </a:xfrm>
              <a:custGeom>
                <a:avLst/>
                <a:gdLst>
                  <a:gd name="connsiteX0" fmla="*/ 311186 w 339467"/>
                  <a:gd name="connsiteY0" fmla="*/ 0 h 395926"/>
                  <a:gd name="connsiteX1" fmla="*/ 102 w 339467"/>
                  <a:gd name="connsiteY1" fmla="*/ 160255 h 395926"/>
                  <a:gd name="connsiteX2" fmla="*/ 339467 w 339467"/>
                  <a:gd name="connsiteY2" fmla="*/ 395926 h 39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9467" h="395926">
                    <a:moveTo>
                      <a:pt x="311186" y="0"/>
                    </a:moveTo>
                    <a:cubicBezTo>
                      <a:pt x="153287" y="47133"/>
                      <a:pt x="-4611" y="94267"/>
                      <a:pt x="102" y="160255"/>
                    </a:cubicBezTo>
                    <a:cubicBezTo>
                      <a:pt x="4815" y="226243"/>
                      <a:pt x="172141" y="311084"/>
                      <a:pt x="339467" y="395926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051906" y="1695254"/>
              <a:ext cx="339467" cy="771427"/>
              <a:chOff x="6033053" y="914400"/>
              <a:chExt cx="339467" cy="771427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6033053" y="914400"/>
                <a:ext cx="339467" cy="381000"/>
              </a:xfrm>
              <a:custGeom>
                <a:avLst/>
                <a:gdLst>
                  <a:gd name="connsiteX0" fmla="*/ 311186 w 339467"/>
                  <a:gd name="connsiteY0" fmla="*/ 0 h 395926"/>
                  <a:gd name="connsiteX1" fmla="*/ 102 w 339467"/>
                  <a:gd name="connsiteY1" fmla="*/ 160255 h 395926"/>
                  <a:gd name="connsiteX2" fmla="*/ 339467 w 339467"/>
                  <a:gd name="connsiteY2" fmla="*/ 395926 h 39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9467" h="395926">
                    <a:moveTo>
                      <a:pt x="311186" y="0"/>
                    </a:moveTo>
                    <a:cubicBezTo>
                      <a:pt x="153287" y="47133"/>
                      <a:pt x="-4611" y="94267"/>
                      <a:pt x="102" y="160255"/>
                    </a:cubicBezTo>
                    <a:cubicBezTo>
                      <a:pt x="4815" y="226243"/>
                      <a:pt x="172141" y="311084"/>
                      <a:pt x="339467" y="395926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6033053" y="1304827"/>
                <a:ext cx="339467" cy="381000"/>
              </a:xfrm>
              <a:custGeom>
                <a:avLst/>
                <a:gdLst>
                  <a:gd name="connsiteX0" fmla="*/ 311186 w 339467"/>
                  <a:gd name="connsiteY0" fmla="*/ 0 h 395926"/>
                  <a:gd name="connsiteX1" fmla="*/ 102 w 339467"/>
                  <a:gd name="connsiteY1" fmla="*/ 160255 h 395926"/>
                  <a:gd name="connsiteX2" fmla="*/ 339467 w 339467"/>
                  <a:gd name="connsiteY2" fmla="*/ 395926 h 39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9467" h="395926">
                    <a:moveTo>
                      <a:pt x="311186" y="0"/>
                    </a:moveTo>
                    <a:cubicBezTo>
                      <a:pt x="153287" y="47133"/>
                      <a:pt x="-4611" y="94267"/>
                      <a:pt x="102" y="160255"/>
                    </a:cubicBezTo>
                    <a:cubicBezTo>
                      <a:pt x="4815" y="226243"/>
                      <a:pt x="172141" y="311084"/>
                      <a:pt x="339467" y="395926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057508" y="2473753"/>
              <a:ext cx="339467" cy="771427"/>
              <a:chOff x="6033053" y="914400"/>
              <a:chExt cx="339467" cy="771427"/>
            </a:xfrm>
          </p:grpSpPr>
          <p:sp>
            <p:nvSpPr>
              <p:cNvPr id="26" name="Freeform 25"/>
              <p:cNvSpPr/>
              <p:nvPr/>
            </p:nvSpPr>
            <p:spPr bwMode="auto">
              <a:xfrm>
                <a:off x="6033053" y="914400"/>
                <a:ext cx="339467" cy="381000"/>
              </a:xfrm>
              <a:custGeom>
                <a:avLst/>
                <a:gdLst>
                  <a:gd name="connsiteX0" fmla="*/ 311186 w 339467"/>
                  <a:gd name="connsiteY0" fmla="*/ 0 h 395926"/>
                  <a:gd name="connsiteX1" fmla="*/ 102 w 339467"/>
                  <a:gd name="connsiteY1" fmla="*/ 160255 h 395926"/>
                  <a:gd name="connsiteX2" fmla="*/ 339467 w 339467"/>
                  <a:gd name="connsiteY2" fmla="*/ 395926 h 39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9467" h="395926">
                    <a:moveTo>
                      <a:pt x="311186" y="0"/>
                    </a:moveTo>
                    <a:cubicBezTo>
                      <a:pt x="153287" y="47133"/>
                      <a:pt x="-4611" y="94267"/>
                      <a:pt x="102" y="160255"/>
                    </a:cubicBezTo>
                    <a:cubicBezTo>
                      <a:pt x="4815" y="226243"/>
                      <a:pt x="172141" y="311084"/>
                      <a:pt x="339467" y="395926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6033053" y="1304827"/>
                <a:ext cx="339467" cy="381000"/>
              </a:xfrm>
              <a:custGeom>
                <a:avLst/>
                <a:gdLst>
                  <a:gd name="connsiteX0" fmla="*/ 311186 w 339467"/>
                  <a:gd name="connsiteY0" fmla="*/ 0 h 395926"/>
                  <a:gd name="connsiteX1" fmla="*/ 102 w 339467"/>
                  <a:gd name="connsiteY1" fmla="*/ 160255 h 395926"/>
                  <a:gd name="connsiteX2" fmla="*/ 339467 w 339467"/>
                  <a:gd name="connsiteY2" fmla="*/ 395926 h 395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9467" h="395926">
                    <a:moveTo>
                      <a:pt x="311186" y="0"/>
                    </a:moveTo>
                    <a:cubicBezTo>
                      <a:pt x="153287" y="47133"/>
                      <a:pt x="-4611" y="94267"/>
                      <a:pt x="102" y="160255"/>
                    </a:cubicBezTo>
                    <a:cubicBezTo>
                      <a:pt x="4815" y="226243"/>
                      <a:pt x="172141" y="311084"/>
                      <a:pt x="339467" y="395926"/>
                    </a:cubicBezTo>
                  </a:path>
                </a:pathLst>
              </a:custGeom>
              <a:noFill/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8" name="Rectangle 9"/>
            <p:cNvSpPr txBox="1">
              <a:spLocks noChangeArrowheads="1"/>
            </p:cNvSpPr>
            <p:nvPr/>
          </p:nvSpPr>
          <p:spPr bwMode="auto">
            <a:xfrm>
              <a:off x="5054680" y="866481"/>
              <a:ext cx="974547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800" kern="0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Stride 1</a:t>
              </a:r>
              <a:endParaRPr lang="en-US" sz="1600" kern="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546889" y="914400"/>
            <a:ext cx="1523658" cy="3024698"/>
            <a:chOff x="4251489" y="914400"/>
            <a:chExt cx="1523658" cy="3024698"/>
          </a:xfrm>
        </p:grpSpPr>
        <p:sp>
          <p:nvSpPr>
            <p:cNvPr id="10" name="Freeform 9"/>
            <p:cNvSpPr/>
            <p:nvPr/>
          </p:nvSpPr>
          <p:spPr bwMode="auto">
            <a:xfrm>
              <a:off x="4251489" y="931417"/>
              <a:ext cx="509047" cy="1500698"/>
            </a:xfrm>
            <a:custGeom>
              <a:avLst/>
              <a:gdLst>
                <a:gd name="connsiteX0" fmla="*/ 0 w 509047"/>
                <a:gd name="connsiteY0" fmla="*/ 11263 h 1500698"/>
                <a:gd name="connsiteX1" fmla="*/ 509047 w 509047"/>
                <a:gd name="connsiteY1" fmla="*/ 218653 h 1500698"/>
                <a:gd name="connsiteX2" fmla="*/ 0 w 509047"/>
                <a:gd name="connsiteY2" fmla="*/ 1500698 h 150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047" h="1500698">
                  <a:moveTo>
                    <a:pt x="0" y="11263"/>
                  </a:moveTo>
                  <a:cubicBezTo>
                    <a:pt x="254523" y="-9162"/>
                    <a:pt x="509047" y="-29586"/>
                    <a:pt x="509047" y="218653"/>
                  </a:cubicBezTo>
                  <a:cubicBezTo>
                    <a:pt x="509047" y="466892"/>
                    <a:pt x="254523" y="983795"/>
                    <a:pt x="0" y="1500698"/>
                  </a:cubicBezTo>
                </a:path>
              </a:pathLst>
            </a:cu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267200" y="2438400"/>
              <a:ext cx="509047" cy="1500698"/>
            </a:xfrm>
            <a:custGeom>
              <a:avLst/>
              <a:gdLst>
                <a:gd name="connsiteX0" fmla="*/ 0 w 509047"/>
                <a:gd name="connsiteY0" fmla="*/ 11263 h 1500698"/>
                <a:gd name="connsiteX1" fmla="*/ 509047 w 509047"/>
                <a:gd name="connsiteY1" fmla="*/ 218653 h 1500698"/>
                <a:gd name="connsiteX2" fmla="*/ 0 w 509047"/>
                <a:gd name="connsiteY2" fmla="*/ 1500698 h 150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047" h="1500698">
                  <a:moveTo>
                    <a:pt x="0" y="11263"/>
                  </a:moveTo>
                  <a:cubicBezTo>
                    <a:pt x="254523" y="-9162"/>
                    <a:pt x="509047" y="-29586"/>
                    <a:pt x="509047" y="218653"/>
                  </a:cubicBezTo>
                  <a:cubicBezTo>
                    <a:pt x="509047" y="466892"/>
                    <a:pt x="254523" y="983795"/>
                    <a:pt x="0" y="1500698"/>
                  </a:cubicBezTo>
                </a:path>
              </a:pathLst>
            </a:cu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9"/>
            <p:cNvSpPr txBox="1">
              <a:spLocks noChangeArrowheads="1"/>
            </p:cNvSpPr>
            <p:nvPr/>
          </p:nvSpPr>
          <p:spPr bwMode="auto">
            <a:xfrm>
              <a:off x="4800600" y="914400"/>
              <a:ext cx="974547" cy="3699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defRPr/>
              </a:pPr>
              <a:r>
                <a:rPr lang="en-US" sz="1800" kern="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Stride 4</a:t>
              </a:r>
              <a:endParaRPr lang="en-US" sz="16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224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5791200" cy="462307"/>
          </a:xfrm>
        </p:spPr>
        <p:txBody>
          <a:bodyPr wrap="square">
            <a:spAutoFit/>
          </a:bodyPr>
          <a:lstStyle/>
          <a:p>
            <a:r>
              <a:rPr lang="en-US" altLang="en-US" dirty="0" smtClean="0">
                <a:ea typeface="ＭＳ Ｐゴシック" pitchFamily="34" charset="-128"/>
              </a:rPr>
              <a:t>Writing Cache Friendly Code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16522" y="5500687"/>
            <a:ext cx="15135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latin typeface="Helvetica" pitchFamily="34" charset="0"/>
              </a:rPr>
              <a:t>Miss rate = 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2959100" y="5527675"/>
            <a:ext cx="153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45720" r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Helvetica" pitchFamily="34" charset="0"/>
              </a:rPr>
              <a:t>1/4 = 25%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09600" y="2949476"/>
            <a:ext cx="45720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sumarrayrows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(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a[M][N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]) {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 err="1">
                <a:latin typeface="Courier New" pitchFamily="49" charset="0"/>
                <a:ea typeface="Arial" charset="0"/>
                <a:cs typeface="Arial" charset="0"/>
              </a:rPr>
              <a:t>int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row, col,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= 0;</a:t>
            </a:r>
          </a:p>
          <a:p>
            <a:pPr algn="l">
              <a:defRPr/>
            </a:pP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M;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row++)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for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(col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= 0;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&lt; N;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col++)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   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sum += </a:t>
            </a: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a[row][col];</a:t>
            </a:r>
            <a:endParaRPr lang="en-US" sz="1600" dirty="0">
              <a:latin typeface="Courier New" pitchFamily="49" charset="0"/>
              <a:ea typeface="Arial" charset="0"/>
              <a:cs typeface="Arial" charset="0"/>
            </a:endParaRPr>
          </a:p>
          <a:p>
            <a:pPr algn="l">
              <a:defRPr/>
            </a:pPr>
            <a:r>
              <a:rPr lang="en-US" sz="1600" dirty="0" smtClean="0">
                <a:latin typeface="Courier New" pitchFamily="49" charset="0"/>
                <a:ea typeface="Arial" charset="0"/>
                <a:cs typeface="Arial" charset="0"/>
              </a:rPr>
              <a:t>   </a:t>
            </a: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return sum;</a:t>
            </a:r>
          </a:p>
          <a:p>
            <a:pPr algn="l">
              <a:defRPr/>
            </a:pPr>
            <a:r>
              <a:rPr lang="en-US" sz="1600" dirty="0">
                <a:latin typeface="Courier New" pitchFamily="49" charset="0"/>
                <a:ea typeface="Arial" charset="0"/>
                <a:cs typeface="Arial" charset="0"/>
              </a:rPr>
              <a:t>}</a:t>
            </a:r>
          </a:p>
        </p:txBody>
      </p:sp>
      <p:sp>
        <p:nvSpPr>
          <p:cNvPr id="16" name="Rectangle 9"/>
          <p:cNvSpPr txBox="1">
            <a:spLocks noChangeArrowheads="1"/>
          </p:cNvSpPr>
          <p:nvPr/>
        </p:nvSpPr>
        <p:spPr bwMode="auto">
          <a:xfrm>
            <a:off x="381000" y="609600"/>
            <a:ext cx="6096000" cy="225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Repeated references to variables are good (temporal locality)</a:t>
            </a:r>
          </a:p>
          <a:p>
            <a:pPr>
              <a:defRPr/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Stride-1 reference patterns are good (spatial locality)</a:t>
            </a:r>
          </a:p>
          <a:p>
            <a:pPr>
              <a:defRPr/>
            </a:pPr>
            <a:endParaRPr lang="en-US" sz="1800" kern="0" dirty="0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Assume an initially-empty cache with 16-byte cache blocks.</a:t>
            </a:r>
            <a:endParaRPr lang="en-US" sz="1600" kern="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11132"/>
              </p:ext>
            </p:extLst>
          </p:nvPr>
        </p:nvGraphicFramePr>
        <p:xfrm>
          <a:off x="8153399" y="1607632"/>
          <a:ext cx="60960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5486400" y="2692387"/>
            <a:ext cx="1600200" cy="7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0, j = 0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</a:t>
            </a:r>
          </a:p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0, j = 3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6867939" y="1447800"/>
            <a:ext cx="904461" cy="1613864"/>
          </a:xfrm>
          <a:custGeom>
            <a:avLst/>
            <a:gdLst>
              <a:gd name="connsiteX0" fmla="*/ 0 w 1182757"/>
              <a:gd name="connsiteY0" fmla="*/ 1393496 h 1433664"/>
              <a:gd name="connsiteX1" fmla="*/ 457200 w 1182757"/>
              <a:gd name="connsiteY1" fmla="*/ 1393496 h 1433664"/>
              <a:gd name="connsiteX2" fmla="*/ 477078 w 1182757"/>
              <a:gd name="connsiteY2" fmla="*/ 976052 h 1433664"/>
              <a:gd name="connsiteX3" fmla="*/ 327991 w 1182757"/>
              <a:gd name="connsiteY3" fmla="*/ 459217 h 1433664"/>
              <a:gd name="connsiteX4" fmla="*/ 447261 w 1182757"/>
              <a:gd name="connsiteY4" fmla="*/ 11957 h 1433664"/>
              <a:gd name="connsiteX5" fmla="*/ 1182757 w 1182757"/>
              <a:gd name="connsiteY5" fmla="*/ 131226 h 143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757" h="1433664">
                <a:moveTo>
                  <a:pt x="0" y="1393496"/>
                </a:moveTo>
                <a:cubicBezTo>
                  <a:pt x="188843" y="1428283"/>
                  <a:pt x="377687" y="1463070"/>
                  <a:pt x="457200" y="1393496"/>
                </a:cubicBezTo>
                <a:cubicBezTo>
                  <a:pt x="536713" y="1323922"/>
                  <a:pt x="498613" y="1131765"/>
                  <a:pt x="477078" y="976052"/>
                </a:cubicBezTo>
                <a:cubicBezTo>
                  <a:pt x="455543" y="820339"/>
                  <a:pt x="332960" y="619899"/>
                  <a:pt x="327991" y="459217"/>
                </a:cubicBezTo>
                <a:cubicBezTo>
                  <a:pt x="323022" y="298535"/>
                  <a:pt x="304800" y="66622"/>
                  <a:pt x="447261" y="11957"/>
                </a:cubicBezTo>
                <a:cubicBezTo>
                  <a:pt x="589722" y="-42708"/>
                  <a:pt x="1060174" y="106378"/>
                  <a:pt x="1182757" y="131226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7978140" y="1600200"/>
            <a:ext cx="99060" cy="1458605"/>
          </a:xfrm>
          <a:prstGeom prst="lef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8" name="Rectangle 7"/>
          <p:cNvSpPr txBox="1">
            <a:spLocks noChangeArrowheads="1"/>
          </p:cNvSpPr>
          <p:nvPr/>
        </p:nvSpPr>
        <p:spPr bwMode="auto">
          <a:xfrm>
            <a:off x="5486400" y="3987787"/>
            <a:ext cx="1600200" cy="7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0, j = 4</a:t>
            </a:r>
          </a:p>
          <a:p>
            <a:pPr>
              <a:lnSpc>
                <a:spcPct val="85000"/>
              </a:lnSpc>
            </a:pP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</a:t>
            </a:r>
          </a:p>
          <a:p>
            <a:pPr>
              <a:lnSpc>
                <a:spcPct val="85000"/>
              </a:lnSpc>
            </a:pPr>
            <a:r>
              <a:rPr lang="en-US" sz="1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1, j = 2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7978140" y="3093517"/>
            <a:ext cx="99060" cy="1458605"/>
          </a:xfrm>
          <a:prstGeom prst="leftBrace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6887817" y="3237887"/>
            <a:ext cx="1053548" cy="1185665"/>
          </a:xfrm>
          <a:custGeom>
            <a:avLst/>
            <a:gdLst>
              <a:gd name="connsiteX0" fmla="*/ 0 w 1053548"/>
              <a:gd name="connsiteY0" fmla="*/ 1105513 h 1185665"/>
              <a:gd name="connsiteX1" fmla="*/ 457200 w 1053548"/>
              <a:gd name="connsiteY1" fmla="*/ 1135330 h 1185665"/>
              <a:gd name="connsiteX2" fmla="*/ 308113 w 1053548"/>
              <a:gd name="connsiteY2" fmla="*/ 519104 h 1185665"/>
              <a:gd name="connsiteX3" fmla="*/ 168966 w 1053548"/>
              <a:gd name="connsiteY3" fmla="*/ 51965 h 1185665"/>
              <a:gd name="connsiteX4" fmla="*/ 1053548 w 1053548"/>
              <a:gd name="connsiteY4" fmla="*/ 32087 h 118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548" h="1185665">
                <a:moveTo>
                  <a:pt x="0" y="1105513"/>
                </a:moveTo>
                <a:cubicBezTo>
                  <a:pt x="202924" y="1169289"/>
                  <a:pt x="405848" y="1233065"/>
                  <a:pt x="457200" y="1135330"/>
                </a:cubicBezTo>
                <a:cubicBezTo>
                  <a:pt x="508552" y="1037595"/>
                  <a:pt x="356152" y="699665"/>
                  <a:pt x="308113" y="519104"/>
                </a:cubicBezTo>
                <a:cubicBezTo>
                  <a:pt x="260074" y="338543"/>
                  <a:pt x="44727" y="133134"/>
                  <a:pt x="168966" y="51965"/>
                </a:cubicBezTo>
                <a:cubicBezTo>
                  <a:pt x="293205" y="-29204"/>
                  <a:pt x="673376" y="1441"/>
                  <a:pt x="1053548" y="32087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160778" grpId="0"/>
      <p:bldP spid="8" grpId="0"/>
      <p:bldP spid="2" grpId="0" animBg="1"/>
      <p:bldP spid="17" grpId="0" animBg="1"/>
      <p:bldP spid="18" grpId="0"/>
      <p:bldP spid="19" grpId="0" animBg="1"/>
      <p:bldP spid="3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008000"/>
          </a:solidFill>
          <a:prstDash val="solid"/>
          <a:round/>
          <a:headEnd type="none" w="med" len="med"/>
          <a:tailEnd type="stealth" w="lg" len="lg"/>
        </a:ln>
        <a:effectLst/>
        <a:ex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1750" cap="flat" cmpd="sng" algn="ctr">
          <a:solidFill>
            <a:srgbClr val="0000FF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2835</TotalTime>
  <Words>2790</Words>
  <Application>Microsoft Office PowerPoint</Application>
  <PresentationFormat>Overhead</PresentationFormat>
  <Paragraphs>645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Calibri</vt:lpstr>
      <vt:lpstr>Comic Sans MS</vt:lpstr>
      <vt:lpstr>Courier New</vt:lpstr>
      <vt:lpstr>Helvetica</vt:lpstr>
      <vt:lpstr>Monotype Sorts</vt:lpstr>
      <vt:lpstr>Times New Roman</vt:lpstr>
      <vt:lpstr>Professional</vt:lpstr>
      <vt:lpstr>Cache Memory and Performance</vt:lpstr>
      <vt:lpstr>Locality Example (1)</vt:lpstr>
      <vt:lpstr>Layout of C Arrays in Memory</vt:lpstr>
      <vt:lpstr>Two-dimensional Arrays in C</vt:lpstr>
      <vt:lpstr>Layout of C Arrays in Memory</vt:lpstr>
      <vt:lpstr>Layout of C Arrays in Memory</vt:lpstr>
      <vt:lpstr>Layout of C Arrays in Memory</vt:lpstr>
      <vt:lpstr>Stride and Array Accesses</vt:lpstr>
      <vt:lpstr>Writing Cache Friendly Code</vt:lpstr>
      <vt:lpstr>Writing Cache Friendly Code</vt:lpstr>
      <vt:lpstr>Writing Cache Friendly Code</vt:lpstr>
      <vt:lpstr>Layout of C Arrays in Memory</vt:lpstr>
      <vt:lpstr>Layout of C Arrays in Memory</vt:lpstr>
      <vt:lpstr>3D Arrays in C</vt:lpstr>
      <vt:lpstr>Locality Example (2)</vt:lpstr>
      <vt:lpstr>Layout of C Arrays in Memory</vt:lpstr>
      <vt:lpstr>Locality Example (2)</vt:lpstr>
      <vt:lpstr>Writing Cache Friendly Code</vt:lpstr>
      <vt:lpstr>Miss Rate Analysis for Matrix Multiply</vt:lpstr>
      <vt:lpstr>Matrix Multiplication Example</vt:lpstr>
      <vt:lpstr>Matrix Multiplication (ijk)</vt:lpstr>
      <vt:lpstr>Matrix Multiplication (kij)</vt:lpstr>
      <vt:lpstr>Matrix Multiplication (jki)</vt:lpstr>
      <vt:lpstr>Summary of Matrix Multiplication</vt:lpstr>
      <vt:lpstr>Core i7 Matrix Multiply Performance</vt:lpstr>
      <vt:lpstr>Core i7 Matrix Multiply Performance</vt:lpstr>
      <vt:lpstr>Core i7 Matrix Multiply Performance</vt:lpstr>
      <vt:lpstr>Core i7 Matrix Multiply Performance</vt:lpstr>
      <vt:lpstr>Concluding Observations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387</cp:revision>
  <cp:lastPrinted>2013-10-27T01:44:40Z</cp:lastPrinted>
  <dcterms:created xsi:type="dcterms:W3CDTF">1998-08-05T19:51:03Z</dcterms:created>
  <dcterms:modified xsi:type="dcterms:W3CDTF">2020-04-17T16:53:42Z</dcterms:modified>
</cp:coreProperties>
</file>