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84" r:id="rId2"/>
    <p:sldId id="277" r:id="rId3"/>
    <p:sldId id="278" r:id="rId4"/>
    <p:sldId id="273" r:id="rId5"/>
    <p:sldId id="280" r:id="rId6"/>
    <p:sldId id="279" r:id="rId7"/>
    <p:sldId id="274" r:id="rId8"/>
    <p:sldId id="281" r:id="rId9"/>
    <p:sldId id="282" r:id="rId10"/>
    <p:sldId id="275" r:id="rId11"/>
    <p:sldId id="276" r:id="rId12"/>
    <p:sldId id="283" r:id="rId13"/>
    <p:sldId id="287" r:id="rId14"/>
  </p:sldIdLst>
  <p:sldSz cx="9144000" cy="6858000" type="overhead"/>
  <p:notesSz cx="6934200" cy="91186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00"/>
    <a:srgbClr val="3333FF"/>
    <a:srgbClr val="FF5050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48" autoAdjust="0"/>
    <p:restoredTop sz="86502" autoAdjust="0"/>
  </p:normalViewPr>
  <p:slideViewPr>
    <p:cSldViewPr>
      <p:cViewPr>
        <p:scale>
          <a:sx n="100" d="100"/>
          <a:sy n="100" d="100"/>
        </p:scale>
        <p:origin x="91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26" y="1206"/>
      </p:cViewPr>
      <p:guideLst>
        <p:guide orient="horz" pos="2872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1298" cy="475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14" tIns="43457" rIns="86914" bIns="43457" numCol="1" anchor="t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CS </a:t>
            </a:r>
            <a:r>
              <a:rPr lang="en-US" dirty="0" smtClean="0">
                <a:latin typeface="Arial" panose="020B0604020202020204" pitchFamily="34" charset="0"/>
              </a:rPr>
              <a:t>2506 Computer Organization II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3767" y="0"/>
            <a:ext cx="3031298" cy="475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14" tIns="43457" rIns="86914" bIns="43457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661418"/>
            <a:ext cx="3031298" cy="475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14" tIns="43457" rIns="86914" bIns="43457" numCol="1" anchor="b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©</a:t>
            </a:r>
            <a:r>
              <a:rPr lang="en-US" dirty="0" smtClean="0">
                <a:latin typeface="Arial" panose="020B0604020202020204" pitchFamily="34" charset="0"/>
              </a:rPr>
              <a:t>W D </a:t>
            </a:r>
            <a:r>
              <a:rPr lang="en-US" dirty="0" err="1">
                <a:latin typeface="Arial" panose="020B0604020202020204" pitchFamily="34" charset="0"/>
              </a:rPr>
              <a:t>McQuain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</a:rPr>
              <a:t>2005-2013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3767" y="8661418"/>
            <a:ext cx="3031298" cy="475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14" tIns="43457" rIns="86914" bIns="43457" numCol="1" anchor="b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C0DFE82E-B8E0-4FB1-91CB-E5D125340B2D}" type="slidenum">
              <a:rPr lang="en-US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985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4740" cy="45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0" tIns="45860" rIns="91720" bIns="45860" numCol="1" anchor="t" anchorCtr="0" compatLnSpc="1">
            <a:prstTxWarp prst="textNoShape">
              <a:avLst/>
            </a:prstTxWarp>
          </a:bodyPr>
          <a:lstStyle>
            <a:lvl1pPr algn="l" defTabSz="917423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461" y="1"/>
            <a:ext cx="3004739" cy="45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0" tIns="45860" rIns="91720" bIns="45860" numCol="1" anchor="t" anchorCtr="0" compatLnSpc="1">
            <a:prstTxWarp prst="textNoShape">
              <a:avLst/>
            </a:prstTxWarp>
          </a:bodyPr>
          <a:lstStyle>
            <a:lvl1pPr algn="r" defTabSz="917423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5325" y="684213"/>
            <a:ext cx="4557713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370" y="697256"/>
            <a:ext cx="4038109" cy="777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0" tIns="45860" rIns="91720" bIns="458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 smtClean="0"/>
              <a:t>Click to edit Master text styles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3506"/>
            <a:ext cx="3004740" cy="45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0" tIns="45860" rIns="91720" bIns="45860" numCol="1" anchor="b" anchorCtr="0" compatLnSpc="1">
            <a:prstTxWarp prst="textNoShape">
              <a:avLst/>
            </a:prstTxWarp>
          </a:bodyPr>
          <a:lstStyle>
            <a:lvl1pPr algn="l" defTabSz="917423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461" y="8663506"/>
            <a:ext cx="3004739" cy="45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0" tIns="45860" rIns="91720" bIns="45860" numCol="1" anchor="b" anchorCtr="0" compatLnSpc="1">
            <a:prstTxWarp prst="textNoShape">
              <a:avLst/>
            </a:prstTxWarp>
          </a:bodyPr>
          <a:lstStyle>
            <a:lvl1pPr algn="r" defTabSz="917423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5E3AF46-7777-4C52-944D-E5E6A4D5704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2565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496CD-088B-4857-8093-C65E861418A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84213"/>
            <a:ext cx="4559300" cy="3419475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101" y="4331733"/>
            <a:ext cx="5085998" cy="410218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260D250-5F26-4742-A612-15414ADF7355}" type="slidenum">
              <a:rPr lang="en-US" altLang="en-US" sz="1000">
                <a:latin typeface="Arial" panose="020B0604020202020204" pitchFamily="34" charset="0"/>
              </a:rPr>
              <a:pPr/>
              <a:t>10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84213"/>
            <a:ext cx="4557713" cy="34194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721" y="4331754"/>
            <a:ext cx="5084758" cy="41021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4D32CC-5D7A-42E0-9E03-A2173B11DE5A}" type="slidenum">
              <a:rPr lang="en-US" altLang="en-US" sz="1000">
                <a:latin typeface="Arial" panose="020B0604020202020204" pitchFamily="34" charset="0"/>
              </a:rPr>
              <a:pPr/>
              <a:t>11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84213"/>
            <a:ext cx="4557713" cy="34194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721" y="4331754"/>
            <a:ext cx="5084758" cy="41021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4D32CC-5D7A-42E0-9E03-A2173B11DE5A}" type="slidenum">
              <a:rPr lang="en-US" altLang="en-US" sz="1000">
                <a:latin typeface="Arial" panose="020B0604020202020204" pitchFamily="34" charset="0"/>
              </a:rPr>
              <a:pPr/>
              <a:t>12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84213"/>
            <a:ext cx="4557713" cy="34194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721" y="4331754"/>
            <a:ext cx="5084758" cy="41021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4D32CC-5D7A-42E0-9E03-A2173B11DE5A}" type="slidenum">
              <a:rPr lang="en-US" altLang="en-US" sz="1000">
                <a:latin typeface="Arial" panose="020B0604020202020204" pitchFamily="34" charset="0"/>
              </a:rPr>
              <a:pPr/>
              <a:t>13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84213"/>
            <a:ext cx="4557713" cy="34194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721" y="4331754"/>
            <a:ext cx="5084758" cy="41021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7159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2D601FE-AA4C-4D6F-90B1-48C8623CB243}" type="slidenum">
              <a:rPr lang="en-US" altLang="en-US" sz="1000">
                <a:latin typeface="Arial" panose="020B0604020202020204" pitchFamily="34" charset="0"/>
              </a:rPr>
              <a:pPr/>
              <a:t>2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84213"/>
            <a:ext cx="4557713" cy="34194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721" y="4331754"/>
            <a:ext cx="5084758" cy="41021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9C9974A-2454-4266-B722-86558CC2AA6D}" type="slidenum">
              <a:rPr lang="en-US" altLang="en-US" sz="1000">
                <a:latin typeface="Arial" panose="020B0604020202020204" pitchFamily="34" charset="0"/>
              </a:rPr>
              <a:pPr/>
              <a:t>3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84213"/>
            <a:ext cx="4557713" cy="3419475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721" y="4331754"/>
            <a:ext cx="5084758" cy="41021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10F8689-11CD-4A8C-B37D-C2EFEE0D0A0D}" type="slidenum">
              <a:rPr lang="en-US" altLang="en-US" sz="1000">
                <a:latin typeface="Arial" panose="020B0604020202020204" pitchFamily="34" charset="0"/>
              </a:rPr>
              <a:pPr/>
              <a:t>4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84213"/>
            <a:ext cx="4557713" cy="3419475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721" y="4331754"/>
            <a:ext cx="5084758" cy="41021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9C9974A-2454-4266-B722-86558CC2AA6D}" type="slidenum">
              <a:rPr lang="en-US" altLang="en-US" sz="1000">
                <a:latin typeface="Arial" panose="020B0604020202020204" pitchFamily="34" charset="0"/>
              </a:rPr>
              <a:pPr/>
              <a:t>5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84213"/>
            <a:ext cx="4557713" cy="3419475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721" y="4331754"/>
            <a:ext cx="5084758" cy="41021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10F8689-11CD-4A8C-B37D-C2EFEE0D0A0D}" type="slidenum">
              <a:rPr lang="en-US" altLang="en-US" sz="1000">
                <a:latin typeface="Arial" panose="020B0604020202020204" pitchFamily="34" charset="0"/>
              </a:rPr>
              <a:pPr/>
              <a:t>6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84213"/>
            <a:ext cx="4557713" cy="3419475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721" y="4331754"/>
            <a:ext cx="5084758" cy="41021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7739DF-8EF3-481B-8C14-D46415C1D547}" type="slidenum">
              <a:rPr lang="en-US" altLang="en-US" sz="1000">
                <a:latin typeface="Arial" panose="020B0604020202020204" pitchFamily="34" charset="0"/>
              </a:rPr>
              <a:pPr/>
              <a:t>7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84213"/>
            <a:ext cx="4557713" cy="34194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721" y="4331754"/>
            <a:ext cx="5084758" cy="41021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7739DF-8EF3-481B-8C14-D46415C1D547}" type="slidenum">
              <a:rPr lang="en-US" altLang="en-US" sz="1000">
                <a:latin typeface="Arial" panose="020B0604020202020204" pitchFamily="34" charset="0"/>
              </a:rPr>
              <a:pPr/>
              <a:t>8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84213"/>
            <a:ext cx="4557713" cy="34194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721" y="4331754"/>
            <a:ext cx="5084758" cy="41021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7739DF-8EF3-481B-8C14-D46415C1D547}" type="slidenum">
              <a:rPr lang="en-US" altLang="en-US" sz="1000">
                <a:latin typeface="Arial" panose="020B0604020202020204" pitchFamily="34" charset="0"/>
              </a:rPr>
              <a:pPr/>
              <a:t>9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84213"/>
            <a:ext cx="4557713" cy="34194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721" y="4331754"/>
            <a:ext cx="5084758" cy="41021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1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23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/>
              <a:ahLst/>
              <a:cxnLst>
                <a:cxn ang="0">
                  <a:pos x="5268" y="0"/>
                </a:cxn>
                <a:cxn ang="0">
                  <a:pos x="0" y="0"/>
                </a:cxn>
                <a:cxn ang="0">
                  <a:pos x="0" y="2976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/>
              <a:ahLst/>
              <a:cxnLst>
                <a:cxn ang="0">
                  <a:pos x="5268" y="0"/>
                </a:cxn>
                <a:cxn ang="0">
                  <a:pos x="5268" y="2976"/>
                </a:cxn>
                <a:cxn ang="0">
                  <a:pos x="0" y="2976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0" y="0"/>
                </a:cxn>
                <a:cxn ang="0">
                  <a:pos x="0" y="720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92" y="720"/>
                </a:cxn>
                <a:cxn ang="0">
                  <a:pos x="0" y="720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0" y="0"/>
                </a:cxn>
                <a:cxn ang="0">
                  <a:pos x="0" y="720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92" y="720"/>
                </a:cxn>
                <a:cxn ang="0">
                  <a:pos x="0" y="720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7097242" y="194197"/>
            <a:ext cx="161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spAutoFit/>
          </a:bodyPr>
          <a:lstStyle/>
          <a:p>
            <a:pPr algn="l">
              <a:defRPr/>
            </a:pPr>
            <a:r>
              <a:rPr lang="en-US" altLang="en-US" sz="1800" dirty="0">
                <a:latin typeface="Helvetica" pitchFamily="34" charset="0"/>
              </a:rPr>
              <a:t>Pipeline Stalls</a:t>
            </a:r>
            <a:endParaRPr lang="en-US" altLang="en-US" sz="1800" b="1" dirty="0">
              <a:latin typeface="Helvetica" pitchFamily="34" charset="0"/>
            </a:endParaRPr>
          </a:p>
        </p:txBody>
      </p:sp>
      <p:sp>
        <p:nvSpPr>
          <p:cNvPr id="2107" name="Text Box 59"/>
          <p:cNvSpPr txBox="1">
            <a:spLocks noChangeArrowheads="1"/>
          </p:cNvSpPr>
          <p:nvPr userDrawn="1"/>
        </p:nvSpPr>
        <p:spPr bwMode="auto">
          <a:xfrm>
            <a:off x="8534400" y="152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34045B8A-47F8-4DFF-ADDB-55AC977ABBDD}" type="slidenum">
              <a:rPr lang="en-US" sz="2000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2000">
              <a:latin typeface="Arial" charset="0"/>
            </a:endParaRPr>
          </a:p>
        </p:txBody>
      </p:sp>
      <p:sp>
        <p:nvSpPr>
          <p:cNvPr id="19" name="Rectangle 50"/>
          <p:cNvSpPr>
            <a:spLocks noChangeArrowheads="1"/>
          </p:cNvSpPr>
          <p:nvPr userDrawn="1"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 dirty="0">
                <a:solidFill>
                  <a:srgbClr val="660000"/>
                </a:solidFill>
                <a:latin typeface="Arial" charset="0"/>
              </a:rPr>
              <a:t> Computer Organization II</a:t>
            </a:r>
          </a:p>
        </p:txBody>
      </p:sp>
      <p:sp>
        <p:nvSpPr>
          <p:cNvPr id="20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21" name="Text Box 22"/>
          <p:cNvSpPr txBox="1">
            <a:spLocks noChangeArrowheads="1"/>
          </p:cNvSpPr>
          <p:nvPr userDrawn="1"/>
        </p:nvSpPr>
        <p:spPr bwMode="auto">
          <a:xfrm>
            <a:off x="6858000" y="6553200"/>
            <a:ext cx="2209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2005-2020</a:t>
            </a:r>
            <a:r>
              <a:rPr lang="en-US" sz="1200" b="1" baseline="0" dirty="0" smtClean="0">
                <a:solidFill>
                  <a:srgbClr val="660000"/>
                </a:solidFill>
                <a:latin typeface="Arial" charset="0"/>
              </a:rPr>
              <a:t> WD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665018"/>
            <a:ext cx="6824948" cy="5688711"/>
          </a:xfrm>
          <a:prstGeom prst="rect">
            <a:avLst/>
          </a:prstGeom>
        </p:spPr>
      </p:pic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Unsimplified Datapath </a:t>
            </a:r>
            <a:r>
              <a:rPr lang="en-US" dirty="0"/>
              <a:t>with Forwarding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436418" y="665018"/>
            <a:ext cx="914400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Yes:</a:t>
            </a:r>
          </a:p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add</a:t>
            </a:r>
          </a:p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sub</a:t>
            </a:r>
          </a:p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and</a:t>
            </a:r>
          </a:p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or</a:t>
            </a:r>
          </a:p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slt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tabLst>
                <a:tab pos="228600" algn="l"/>
              </a:tabLst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No:</a:t>
            </a:r>
          </a:p>
          <a:p>
            <a:pPr algn="l">
              <a:tabLst>
                <a:tab pos="2286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tabLst>
                <a:tab pos="2286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tabLst>
                <a:tab pos="2286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036" y="4646474"/>
            <a:ext cx="28194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</a:rPr>
              <a:t>This design has:</a:t>
            </a:r>
          </a:p>
          <a:p>
            <a:pPr marL="176213" indent="-176213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</a:rPr>
              <a:t>logic for synchronizing control signals and instructions</a:t>
            </a:r>
          </a:p>
          <a:p>
            <a:pPr marL="176213" indent="-176213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</a:rPr>
              <a:t>forwarding logic</a:t>
            </a:r>
          </a:p>
          <a:p>
            <a:pPr marL="176213" indent="-176213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</a:rPr>
              <a:t>no hazard detection.</a:t>
            </a:r>
            <a:endParaRPr 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44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Stall/Bubble in the Pipeline</a:t>
            </a:r>
            <a:endParaRPr lang="en-AU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610600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kern="0" dirty="0" smtClean="0">
                <a:latin typeface="Arial" panose="020B0604020202020204" pitchFamily="34" charset="0"/>
              </a:rPr>
              <a:t>On the following cycles:</a:t>
            </a:r>
            <a:endParaRPr lang="en-US" sz="1800" kern="0" dirty="0" smtClean="0">
              <a:latin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43200" y="1524000"/>
            <a:ext cx="5943600" cy="1262958"/>
            <a:chOff x="2743200" y="1524000"/>
            <a:chExt cx="5943600" cy="1262958"/>
          </a:xfrm>
        </p:grpSpPr>
        <p:sp>
          <p:nvSpPr>
            <p:cNvPr id="5" name="Rectangle 3"/>
            <p:cNvSpPr txBox="1">
              <a:spLocks noChangeArrowheads="1"/>
            </p:cNvSpPr>
            <p:nvPr/>
          </p:nvSpPr>
          <p:spPr>
            <a:xfrm>
              <a:off x="2743200" y="2438401"/>
              <a:ext cx="5943600" cy="3485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457200" indent="-457200">
                <a:lnSpc>
                  <a:spcPct val="90000"/>
                </a:lnSpc>
                <a:tabLst>
                  <a:tab pos="228600" algn="l"/>
                </a:tabLst>
              </a:pPr>
              <a:r>
                <a:rPr lang="en-US" sz="1800" kern="0" dirty="0" smtClean="0">
                  <a:latin typeface="Courier New" pitchFamily="49" charset="0"/>
                  <a:cs typeface="Courier New" pitchFamily="49" charset="0"/>
                </a:rPr>
                <a:t>          add      or      and     STALL</a:t>
              </a: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6724" y="1524000"/>
              <a:ext cx="5648720" cy="850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Group 2"/>
          <p:cNvGrpSpPr/>
          <p:nvPr/>
        </p:nvGrpSpPr>
        <p:grpSpPr>
          <a:xfrm>
            <a:off x="2743200" y="3156642"/>
            <a:ext cx="5943600" cy="1262958"/>
            <a:chOff x="2743200" y="3156642"/>
            <a:chExt cx="5943600" cy="1262958"/>
          </a:xfrm>
        </p:grpSpPr>
        <p:sp>
          <p:nvSpPr>
            <p:cNvPr id="8" name="Rectangle 3"/>
            <p:cNvSpPr txBox="1">
              <a:spLocks noChangeArrowheads="1"/>
            </p:cNvSpPr>
            <p:nvPr/>
          </p:nvSpPr>
          <p:spPr>
            <a:xfrm>
              <a:off x="2743200" y="4071043"/>
              <a:ext cx="5943600" cy="3485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457200" indent="-457200">
                <a:lnSpc>
                  <a:spcPct val="90000"/>
                </a:lnSpc>
                <a:tabLst>
                  <a:tab pos="228600" algn="l"/>
                </a:tabLst>
              </a:pPr>
              <a:r>
                <a:rPr lang="en-US" sz="1800" kern="0" dirty="0" smtClean="0">
                  <a:latin typeface="Courier New" pitchFamily="49" charset="0"/>
                  <a:cs typeface="Courier New" pitchFamily="49" charset="0"/>
                </a:rPr>
                <a:t>                   add      or      and</a:t>
              </a:r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6724" y="3156642"/>
              <a:ext cx="5648720" cy="850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4724400"/>
            <a:ext cx="8610600" cy="106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kern="0" dirty="0" smtClean="0">
                <a:latin typeface="Arial" panose="020B0604020202020204" pitchFamily="34" charset="0"/>
              </a:rPr>
              <a:t>… and so on…</a:t>
            </a:r>
          </a:p>
          <a:p>
            <a:pPr marL="0" indent="0"/>
            <a:endParaRPr lang="en-US" sz="1800" kern="0" dirty="0">
              <a:latin typeface="Arial" panose="020B0604020202020204" pitchFamily="34" charset="0"/>
            </a:endParaRPr>
          </a:p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The execution time has increased by one clock cycle.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04-60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" y="869950"/>
            <a:ext cx="8201025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71450"/>
            <a:ext cx="6400800" cy="361950"/>
          </a:xfrm>
        </p:spPr>
        <p:txBody>
          <a:bodyPr/>
          <a:lstStyle/>
          <a:p>
            <a:r>
              <a:rPr lang="en-US" dirty="0" smtClean="0"/>
              <a:t>Simplified</a:t>
            </a:r>
            <a:r>
              <a:rPr lang="en-US" baseline="0" dirty="0" smtClean="0"/>
              <a:t> </a:t>
            </a:r>
            <a:r>
              <a:rPr lang="en-US" dirty="0" smtClean="0"/>
              <a:t>Datapath with Hazard Detection</a:t>
            </a:r>
            <a:endParaRPr lang="en-AU" dirty="0" smtClean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429000" y="1371600"/>
            <a:ext cx="685800" cy="45720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r="43951" b="41707"/>
          <a:stretch/>
        </p:blipFill>
        <p:spPr>
          <a:xfrm>
            <a:off x="762000" y="665018"/>
            <a:ext cx="7619999" cy="5622636"/>
          </a:xfrm>
          <a:prstGeom prst="rect">
            <a:avLst/>
          </a:prstGeom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71450"/>
            <a:ext cx="6400800" cy="361950"/>
          </a:xfrm>
        </p:spPr>
        <p:txBody>
          <a:bodyPr/>
          <a:lstStyle/>
          <a:p>
            <a:r>
              <a:rPr lang="en-US" dirty="0" smtClean="0"/>
              <a:t>Stall Details</a:t>
            </a:r>
            <a:endParaRPr lang="en-AU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7162800" y="2057399"/>
            <a:ext cx="1848897" cy="2445605"/>
            <a:chOff x="7162800" y="2057399"/>
            <a:chExt cx="1848897" cy="2445605"/>
          </a:xfrm>
        </p:grpSpPr>
        <p:sp>
          <p:nvSpPr>
            <p:cNvPr id="9" name="TextBox 8"/>
            <p:cNvSpPr txBox="1"/>
            <p:nvPr/>
          </p:nvSpPr>
          <p:spPr>
            <a:xfrm>
              <a:off x="7772400" y="3302675"/>
              <a:ext cx="1239297" cy="1200329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Zeroes all control signals </a:t>
              </a:r>
              <a:r>
                <a:rPr lang="en-US" sz="1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iff</a:t>
              </a:r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Stall == 1</a:t>
              </a:r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7162800" y="2057399"/>
              <a:ext cx="602901" cy="1905001"/>
            </a:xfrm>
            <a:custGeom>
              <a:avLst/>
              <a:gdLst>
                <a:gd name="connsiteX0" fmla="*/ 602901 w 602901"/>
                <a:gd name="connsiteY0" fmla="*/ 532562 h 624676"/>
                <a:gd name="connsiteX1" fmla="*/ 130628 w 602901"/>
                <a:gd name="connsiteY1" fmla="*/ 582804 h 624676"/>
                <a:gd name="connsiteX2" fmla="*/ 0 w 602901"/>
                <a:gd name="connsiteY2" fmla="*/ 0 h 62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2901" h="624676">
                  <a:moveTo>
                    <a:pt x="602901" y="532562"/>
                  </a:moveTo>
                  <a:cubicBezTo>
                    <a:pt x="417006" y="602063"/>
                    <a:pt x="231111" y="671564"/>
                    <a:pt x="130628" y="582804"/>
                  </a:cubicBezTo>
                  <a:cubicBezTo>
                    <a:pt x="30145" y="494044"/>
                    <a:pt x="15072" y="247022"/>
                    <a:pt x="0" y="0"/>
                  </a:cubicBezTo>
                </a:path>
              </a:pathLst>
            </a:custGeom>
            <a:noFill/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03933" y="1219200"/>
            <a:ext cx="3287068" cy="1346890"/>
            <a:chOff x="903933" y="1219200"/>
            <a:chExt cx="3287068" cy="1346890"/>
          </a:xfrm>
        </p:grpSpPr>
        <p:sp>
          <p:nvSpPr>
            <p:cNvPr id="12" name="TextBox 11"/>
            <p:cNvSpPr txBox="1"/>
            <p:nvPr/>
          </p:nvSpPr>
          <p:spPr>
            <a:xfrm>
              <a:off x="903933" y="1919759"/>
              <a:ext cx="2209800" cy="646331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InhibitFetch</a:t>
              </a:r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== 1 locks buffer and PC</a:t>
              </a:r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2743200" y="1219200"/>
              <a:ext cx="1447801" cy="838199"/>
            </a:xfrm>
            <a:custGeom>
              <a:avLst/>
              <a:gdLst>
                <a:gd name="connsiteX0" fmla="*/ 0 w 1125415"/>
                <a:gd name="connsiteY0" fmla="*/ 351693 h 351693"/>
                <a:gd name="connsiteX1" fmla="*/ 1125415 w 1125415"/>
                <a:gd name="connsiteY1" fmla="*/ 0 h 351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5415" h="351693">
                  <a:moveTo>
                    <a:pt x="0" y="351693"/>
                  </a:moveTo>
                  <a:lnTo>
                    <a:pt x="1125415" y="0"/>
                  </a:lnTo>
                </a:path>
              </a:pathLst>
            </a:custGeom>
            <a:noFill/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10000" y="1919759"/>
            <a:ext cx="3124200" cy="876488"/>
            <a:chOff x="3810000" y="1919759"/>
            <a:chExt cx="3124200" cy="876488"/>
          </a:xfrm>
        </p:grpSpPr>
        <p:sp>
          <p:nvSpPr>
            <p:cNvPr id="2" name="TextBox 1"/>
            <p:cNvSpPr txBox="1"/>
            <p:nvPr/>
          </p:nvSpPr>
          <p:spPr>
            <a:xfrm>
              <a:off x="3810000" y="2426915"/>
              <a:ext cx="312420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Stall == 1 </a:t>
              </a:r>
              <a:r>
                <a:rPr lang="en-US" sz="1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iff</a:t>
              </a:r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load-use hazard</a:t>
              </a:r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5591175" y="1919759"/>
              <a:ext cx="733426" cy="556739"/>
            </a:xfrm>
            <a:custGeom>
              <a:avLst/>
              <a:gdLst>
                <a:gd name="connsiteX0" fmla="*/ 0 w 1125415"/>
                <a:gd name="connsiteY0" fmla="*/ 351693 h 351693"/>
                <a:gd name="connsiteX1" fmla="*/ 1125415 w 1125415"/>
                <a:gd name="connsiteY1" fmla="*/ 0 h 351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5415" h="351693">
                  <a:moveTo>
                    <a:pt x="0" y="351693"/>
                  </a:moveTo>
                  <a:lnTo>
                    <a:pt x="1125415" y="0"/>
                  </a:lnTo>
                </a:path>
              </a:pathLst>
            </a:custGeom>
            <a:noFill/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221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71450"/>
            <a:ext cx="6400800" cy="361950"/>
          </a:xfrm>
        </p:spPr>
        <p:txBody>
          <a:bodyPr/>
          <a:lstStyle/>
          <a:p>
            <a:r>
              <a:rPr lang="en-US" dirty="0" smtClean="0"/>
              <a:t>Unsimplified</a:t>
            </a:r>
            <a:r>
              <a:rPr lang="en-US" baseline="0" dirty="0" smtClean="0"/>
              <a:t> </a:t>
            </a:r>
            <a:r>
              <a:rPr lang="en-US" dirty="0" smtClean="0"/>
              <a:t>Datapath with Hazard Detection</a:t>
            </a:r>
            <a:endParaRPr lang="en-A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0050" y="665018"/>
            <a:ext cx="914400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Yes:</a:t>
            </a:r>
          </a:p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add</a:t>
            </a:r>
          </a:p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sub</a:t>
            </a:r>
          </a:p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and</a:t>
            </a:r>
          </a:p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or</a:t>
            </a:r>
          </a:p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slt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tabLst>
                <a:tab pos="2286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tabLst>
                <a:tab pos="228600" algn="l"/>
              </a:tabLst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tabLst>
                <a:tab pos="228600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No:</a:t>
            </a:r>
          </a:p>
          <a:p>
            <a:pPr algn="l">
              <a:tabLst>
                <a:tab pos="2286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tabLst>
                <a:tab pos="2286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665018"/>
            <a:ext cx="7547595" cy="535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23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Load-Use Data Hazard</a:t>
            </a:r>
            <a:endParaRPr lang="en-AU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685800"/>
            <a:ext cx="8458200" cy="21698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Consider the following sequence of instructions:</a:t>
            </a: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endParaRPr lang="en-US" sz="1800" kern="0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	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 $t2, 20($t1)    # writes a value </a:t>
            </a: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endParaRPr lang="en-US" sz="1800" kern="0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800" kern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and  $t4, $t2, $t5   # reads that value</a:t>
            </a:r>
            <a:endParaRPr lang="en-US" sz="1800" kern="0" dirty="0" smtClean="0">
              <a:latin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endParaRPr lang="en-AU" sz="1800" kern="0" dirty="0" smtClean="0">
              <a:latin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AU" sz="1800" kern="0" dirty="0" smtClean="0">
                <a:latin typeface="Arial" panose="020B0604020202020204" pitchFamily="34" charset="0"/>
              </a:rPr>
              <a:t>This hazard cannot be resolved by simple forwarding… why not?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1708355" y="1548581"/>
            <a:ext cx="501445" cy="398206"/>
          </a:xfrm>
          <a:custGeom>
            <a:avLst/>
            <a:gdLst>
              <a:gd name="connsiteX0" fmla="*/ 0 w 501445"/>
              <a:gd name="connsiteY0" fmla="*/ 0 h 398206"/>
              <a:gd name="connsiteX1" fmla="*/ 0 w 501445"/>
              <a:gd name="connsiteY1" fmla="*/ 88490 h 398206"/>
              <a:gd name="connsiteX2" fmla="*/ 309716 w 501445"/>
              <a:gd name="connsiteY2" fmla="*/ 221226 h 398206"/>
              <a:gd name="connsiteX3" fmla="*/ 501445 w 501445"/>
              <a:gd name="connsiteY3" fmla="*/ 398206 h 39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1445" h="398206">
                <a:moveTo>
                  <a:pt x="0" y="0"/>
                </a:moveTo>
                <a:lnTo>
                  <a:pt x="0" y="88490"/>
                </a:lnTo>
                <a:cubicBezTo>
                  <a:pt x="51619" y="125361"/>
                  <a:pt x="226142" y="169607"/>
                  <a:pt x="309716" y="221226"/>
                </a:cubicBezTo>
                <a:cubicBezTo>
                  <a:pt x="393290" y="272845"/>
                  <a:pt x="447367" y="335525"/>
                  <a:pt x="501445" y="398206"/>
                </a:cubicBezTo>
              </a:path>
            </a:pathLst>
          </a:custGeom>
          <a:noFill/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895600" y="4343401"/>
            <a:ext cx="594360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                  and     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lw</a:t>
            </a:r>
            <a:endParaRPr lang="en-US" sz="1800" kern="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4992975"/>
            <a:ext cx="8458200" cy="84023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</a:pPr>
            <a:r>
              <a:rPr lang="en-US" sz="1800" kern="0" dirty="0" smtClean="0">
                <a:latin typeface="Arial" panose="020B0604020202020204" pitchFamily="34" charset="0"/>
              </a:rPr>
              <a:t>The value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800" kern="0" dirty="0" smtClean="0">
                <a:latin typeface="Arial" panose="020B0604020202020204" pitchFamily="34" charset="0"/>
              </a:rPr>
              <a:t> writes into 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$t2</a:t>
            </a:r>
            <a:r>
              <a:rPr lang="en-US" sz="1800" kern="0" dirty="0" smtClean="0">
                <a:latin typeface="Arial" panose="020B0604020202020204" pitchFamily="34" charset="0"/>
              </a:rPr>
              <a:t> is not available until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800" kern="0" dirty="0" smtClean="0">
                <a:latin typeface="Arial" panose="020B0604020202020204" pitchFamily="34" charset="0"/>
              </a:rPr>
              <a:t> completes the 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MEM</a:t>
            </a:r>
            <a:r>
              <a:rPr lang="en-US" sz="1800" kern="0" dirty="0" smtClean="0">
                <a:latin typeface="Arial" panose="020B0604020202020204" pitchFamily="34" charset="0"/>
              </a:rPr>
              <a:t> stage, but 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1800" kern="0" dirty="0" smtClean="0">
                <a:latin typeface="Arial" panose="020B0604020202020204" pitchFamily="34" charset="0"/>
              </a:rPr>
              <a:t> needs that value when it enters the 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EX</a:t>
            </a:r>
            <a:r>
              <a:rPr lang="en-US" sz="1800" kern="0" dirty="0" smtClean="0">
                <a:latin typeface="Arial" panose="020B0604020202020204" pitchFamily="34" charset="0"/>
              </a:rPr>
              <a:t> stage, which is when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800" kern="0" dirty="0" smtClean="0">
                <a:latin typeface="Arial" panose="020B0604020202020204" pitchFamily="34" charset="0"/>
              </a:rPr>
              <a:t> enters the 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MEM</a:t>
            </a:r>
            <a:r>
              <a:rPr lang="en-US" sz="1800" kern="0" dirty="0" smtClean="0">
                <a:latin typeface="Arial" panose="020B0604020202020204" pitchFamily="34" charset="0"/>
              </a:rPr>
              <a:t> stage.</a:t>
            </a:r>
            <a:endParaRPr lang="en-AU" sz="1800" kern="0" dirty="0" smtClean="0">
              <a:latin typeface="Arial" panose="020B0604020202020204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419600" y="5791200"/>
            <a:ext cx="4419600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914400" indent="-914400">
              <a:lnSpc>
                <a:spcPct val="90000"/>
              </a:lnSpc>
            </a:pPr>
            <a:r>
              <a:rPr lang="en-US" sz="1600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QTP:	why can this situation not occur if the </a:t>
            </a:r>
            <a:r>
              <a:rPr lang="en-US" sz="1600" b="1" i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writing</a:t>
            </a:r>
            <a:r>
              <a:rPr lang="en-US" sz="1600" b="1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instruction is R-type?</a:t>
            </a:r>
            <a:endParaRPr lang="en-AU" sz="1600" b="1" kern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352800"/>
            <a:ext cx="564872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232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a Load-Use Hazard</a:t>
            </a:r>
            <a:endParaRPr lang="en-A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285227"/>
            <a:ext cx="8458200" cy="2059667"/>
          </a:xfrm>
          <a:noFill/>
        </p:spPr>
        <p:txBody>
          <a:bodyPr>
            <a:spAutoFit/>
          </a:bodyPr>
          <a:lstStyle/>
          <a:p>
            <a:pPr marL="0" indent="0">
              <a:lnSpc>
                <a:spcPct val="90000"/>
              </a:lnSpc>
            </a:pPr>
            <a:r>
              <a:rPr lang="en-US" sz="1800" dirty="0" smtClean="0"/>
              <a:t>If we can </a:t>
            </a:r>
            <a:r>
              <a:rPr lang="en-US" sz="1800" u="sng" dirty="0" smtClean="0"/>
              <a:t>stall</a:t>
            </a:r>
            <a:r>
              <a:rPr lang="en-US" sz="1800" dirty="0" smtClean="0"/>
              <a:t> the execution of the using instruction for one cycle:</a:t>
            </a:r>
          </a:p>
          <a:p>
            <a:pPr marL="0" indent="0">
              <a:lnSpc>
                <a:spcPct val="90000"/>
              </a:lnSpc>
            </a:pPr>
            <a:endParaRPr lang="en-US" sz="1800" dirty="0"/>
          </a:p>
          <a:p>
            <a:pPr marL="457200" indent="-457200">
              <a:lnSpc>
                <a:spcPct val="90000"/>
              </a:lnSpc>
              <a:tabLst>
                <a:tab pos="236538" algn="l"/>
              </a:tabLst>
            </a:pPr>
            <a:r>
              <a:rPr lang="en-US" sz="1800" dirty="0" smtClean="0"/>
              <a:t>	-	value to be loaded to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$t2</a:t>
            </a:r>
            <a:r>
              <a:rPr lang="en-US" sz="1800" dirty="0" smtClean="0"/>
              <a:t> will be available in the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MEM/WB</a:t>
            </a:r>
            <a:r>
              <a:rPr lang="en-US" sz="1800" dirty="0" smtClean="0"/>
              <a:t> buffer when the using instruction moves from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ID</a:t>
            </a:r>
            <a:r>
              <a:rPr lang="en-US" sz="1800" dirty="0" smtClean="0"/>
              <a:t> to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EX</a:t>
            </a:r>
          </a:p>
          <a:p>
            <a:pPr marL="457200" indent="-457200">
              <a:lnSpc>
                <a:spcPct val="90000"/>
              </a:lnSpc>
              <a:tabLst>
                <a:tab pos="236538" algn="l"/>
              </a:tabLst>
            </a:pPr>
            <a:endParaRPr lang="en-US" sz="1800" dirty="0" smtClean="0"/>
          </a:p>
          <a:p>
            <a:pPr marL="457200" indent="-457200">
              <a:lnSpc>
                <a:spcPct val="90000"/>
              </a:lnSpc>
              <a:tabLst>
                <a:tab pos="236538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that value can be forwarded to the using instruction as the using instruction enters the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EX</a:t>
            </a:r>
            <a:r>
              <a:rPr lang="en-US" sz="1800" dirty="0" smtClean="0"/>
              <a:t> stage</a:t>
            </a:r>
            <a:endParaRPr lang="en-AU" sz="1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24000"/>
            <a:ext cx="8458200" cy="646331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	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 $t2, 20($t1)    # loads $t2</a:t>
            </a: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800" kern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and  $t4, $t2, $t5   # uses $t2</a:t>
            </a:r>
            <a:endParaRPr lang="en-US" sz="1800" kern="0" dirty="0" smtClean="0"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895600" y="3810001"/>
            <a:ext cx="5943600" cy="34855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         and     </a:t>
            </a: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STALL    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lw</a:t>
            </a:r>
            <a:endParaRPr lang="en-US" sz="1800" kern="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685800"/>
            <a:ext cx="8458200" cy="84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</a:pPr>
            <a:r>
              <a:rPr lang="en-US" sz="1800" kern="0" dirty="0" smtClean="0">
                <a:latin typeface="Arial" panose="020B0604020202020204" pitchFamily="34" charset="0"/>
              </a:rPr>
              <a:t>A load-use hazard requires delaying the execution of the </a:t>
            </a:r>
            <a:r>
              <a:rPr lang="en-US" sz="1800" i="1" kern="0" dirty="0" smtClean="0">
                <a:latin typeface="Arial" panose="020B0604020202020204" pitchFamily="34" charset="0"/>
              </a:rPr>
              <a:t>using</a:t>
            </a:r>
            <a:r>
              <a:rPr lang="en-US" sz="1800" kern="0" dirty="0" smtClean="0">
                <a:latin typeface="Arial" panose="020B0604020202020204" pitchFamily="34" charset="0"/>
              </a:rPr>
              <a:t> instruction until the result from the </a:t>
            </a:r>
            <a:r>
              <a:rPr lang="en-US" sz="1800" i="1" kern="0" dirty="0" smtClean="0">
                <a:latin typeface="Arial" panose="020B0604020202020204" pitchFamily="34" charset="0"/>
              </a:rPr>
              <a:t>loading</a:t>
            </a:r>
            <a:r>
              <a:rPr lang="en-US" sz="1800" kern="0" dirty="0" smtClean="0">
                <a:latin typeface="Arial" panose="020B0604020202020204" pitchFamily="34" charset="0"/>
              </a:rPr>
              <a:t> instruction can be made available to the using instruction.</a:t>
            </a:r>
            <a:endParaRPr lang="en-AU" sz="1800" kern="0" dirty="0" smtClean="0">
              <a:latin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82900"/>
            <a:ext cx="564872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53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</a:t>
            </a:r>
            <a:endParaRPr lang="en-AU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42248"/>
            <a:ext cx="8458200" cy="400752"/>
          </a:xfrm>
          <a:noFill/>
        </p:spPr>
        <p:txBody>
          <a:bodyPr>
            <a:spAutoFit/>
          </a:bodyPr>
          <a:lstStyle/>
          <a:p>
            <a:pPr marL="0" indent="0"/>
            <a:r>
              <a:rPr lang="en-US" u="sng" dirty="0" smtClean="0"/>
              <a:t>When</a:t>
            </a:r>
            <a:r>
              <a:rPr lang="en-US" dirty="0" smtClean="0"/>
              <a:t> can we detect the existence of a load-use hazard?</a:t>
            </a:r>
            <a:endParaRPr lang="en-US" sz="18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351848"/>
            <a:ext cx="84582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kern="0" dirty="0" smtClean="0">
                <a:latin typeface="Arial" panose="020B0604020202020204" pitchFamily="34" charset="0"/>
              </a:rPr>
              <a:t>When we are decoding the </a:t>
            </a:r>
            <a:r>
              <a:rPr lang="en-US" i="1" kern="0" dirty="0" smtClean="0">
                <a:latin typeface="Arial" panose="020B0604020202020204" pitchFamily="34" charset="0"/>
              </a:rPr>
              <a:t>using</a:t>
            </a:r>
            <a:r>
              <a:rPr lang="en-US" kern="0" dirty="0" smtClean="0">
                <a:latin typeface="Arial" panose="020B0604020202020204" pitchFamily="34" charset="0"/>
              </a:rPr>
              <a:t> instruction --- if we remember right information about the preceding instruction.</a:t>
            </a:r>
            <a:endParaRPr lang="en-US" sz="1800" kern="0" dirty="0" smtClean="0"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2266248"/>
            <a:ext cx="5791200" cy="2561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kern="0" dirty="0" smtClean="0">
                <a:latin typeface="Arial" panose="020B0604020202020204" pitchFamily="34" charset="0"/>
              </a:rPr>
              <a:t>What do we need to remember?</a:t>
            </a:r>
          </a:p>
          <a:p>
            <a:pPr marL="0" indent="0"/>
            <a:endParaRPr lang="en-US" sz="1800" kern="0" dirty="0">
              <a:latin typeface="Arial" panose="020B0604020202020204" pitchFamily="34" charset="0"/>
            </a:endParaRPr>
          </a:p>
          <a:p>
            <a:pPr marL="457200" indent="-457200">
              <a:tabLst>
                <a:tab pos="236538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	-	whether the preceding instruction reads a value from data memory</a:t>
            </a:r>
          </a:p>
          <a:p>
            <a:pPr marL="457200" indent="-457200">
              <a:tabLst>
                <a:tab pos="236538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-	</a:t>
            </a:r>
            <a:r>
              <a:rPr lang="en-US" sz="1800" strike="dblStrike" kern="0" dirty="0" smtClean="0">
                <a:latin typeface="Arial" panose="020B0604020202020204" pitchFamily="34" charset="0"/>
              </a:rPr>
              <a:t>whether the preceding instruction writes a value to the register file</a:t>
            </a:r>
          </a:p>
          <a:p>
            <a:pPr marL="457200" indent="-457200">
              <a:tabLst>
                <a:tab pos="236538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-	whether that value is written to a register that current instruction reads from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00800" y="336225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ID/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EX.MemRead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286071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ID/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EX.RegisterRt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IF/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ID.RegisterRs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IF/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ID.RegisterRt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ight Brace 2"/>
          <p:cNvSpPr/>
          <p:nvPr/>
        </p:nvSpPr>
        <p:spPr bwMode="auto">
          <a:xfrm>
            <a:off x="5943600" y="3048000"/>
            <a:ext cx="304800" cy="1066800"/>
          </a:xfrm>
          <a:prstGeom prst="rightBrac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5943600" y="4267200"/>
            <a:ext cx="304800" cy="1066800"/>
          </a:xfrm>
          <a:prstGeom prst="rightBrac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176670" y="3945835"/>
            <a:ext cx="6751982" cy="2443297"/>
            <a:chOff x="2176670" y="3945835"/>
            <a:chExt cx="6751982" cy="2443297"/>
          </a:xfrm>
        </p:grpSpPr>
        <p:sp>
          <p:nvSpPr>
            <p:cNvPr id="4" name="TextBox 3"/>
            <p:cNvSpPr txBox="1"/>
            <p:nvPr/>
          </p:nvSpPr>
          <p:spPr>
            <a:xfrm>
              <a:off x="3594652" y="6019800"/>
              <a:ext cx="533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Why do we not need to consider this question?</a:t>
              </a:r>
              <a:endParaRPr 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Freeform 4"/>
            <p:cNvSpPr/>
            <p:nvPr/>
          </p:nvSpPr>
          <p:spPr bwMode="auto">
            <a:xfrm>
              <a:off x="2176670" y="3945835"/>
              <a:ext cx="1391478" cy="2354589"/>
            </a:xfrm>
            <a:custGeom>
              <a:avLst/>
              <a:gdLst>
                <a:gd name="connsiteX0" fmla="*/ 1391478 w 1391478"/>
                <a:gd name="connsiteY0" fmla="*/ 2246243 h 2354589"/>
                <a:gd name="connsiteX1" fmla="*/ 894521 w 1391478"/>
                <a:gd name="connsiteY1" fmla="*/ 2097156 h 2354589"/>
                <a:gd name="connsiteX2" fmla="*/ 0 w 1391478"/>
                <a:gd name="connsiteY2" fmla="*/ 0 h 235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1478" h="2354589">
                  <a:moveTo>
                    <a:pt x="1391478" y="2246243"/>
                  </a:moveTo>
                  <a:cubicBezTo>
                    <a:pt x="1258956" y="2358886"/>
                    <a:pt x="1126434" y="2471530"/>
                    <a:pt x="894521" y="2097156"/>
                  </a:cubicBezTo>
                  <a:cubicBezTo>
                    <a:pt x="662608" y="1722782"/>
                    <a:pt x="331304" y="861391"/>
                    <a:pt x="0" y="0"/>
                  </a:cubicBezTo>
                </a:path>
              </a:pathLst>
            </a:custGeom>
            <a:noFill/>
            <a:ln w="444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Load-Use Hazard Detection</a:t>
            </a:r>
            <a:endParaRPr lang="en-AU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758244"/>
            <a:ext cx="8458200" cy="344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The </a:t>
            </a:r>
            <a:r>
              <a:rPr lang="en-US" sz="1800" i="1" kern="0" dirty="0" smtClean="0">
                <a:latin typeface="Arial" panose="020B0604020202020204" pitchFamily="34" charset="0"/>
              </a:rPr>
              <a:t>loading</a:t>
            </a:r>
            <a:r>
              <a:rPr lang="en-US" sz="1800" kern="0" dirty="0" smtClean="0">
                <a:latin typeface="Arial" panose="020B0604020202020204" pitchFamily="34" charset="0"/>
              </a:rPr>
              <a:t> instruction must be just that… so it writes to register 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rt</a:t>
            </a:r>
            <a:r>
              <a:rPr lang="en-US" sz="1800" kern="0" dirty="0" smtClean="0">
                <a:latin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endParaRPr lang="en-US" sz="1800" kern="0" dirty="0" smtClean="0">
              <a:latin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There is a load-use hazard when</a:t>
            </a: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endParaRPr lang="en-US" sz="1800" kern="0" dirty="0" smtClean="0">
              <a:latin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endParaRPr lang="en-US" sz="1800" kern="0" dirty="0" smtClean="0">
              <a:latin typeface="Arial" panose="020B0604020202020204" pitchFamily="34" charset="0"/>
            </a:endParaRPr>
          </a:p>
          <a:p>
            <a:pPr marL="457200" indent="0">
              <a:lnSpc>
                <a:spcPct val="90000"/>
              </a:lnSpc>
            </a:pPr>
            <a:r>
              <a:rPr lang="en-US" sz="1600" kern="0" dirty="0" smtClean="0">
                <a:latin typeface="Arial" pitchFamily="34" charset="0"/>
                <a:cs typeface="Arial" pitchFamily="34" charset="0"/>
              </a:rPr>
              <a:t>ID/</a:t>
            </a:r>
            <a:r>
              <a:rPr lang="en-US" sz="1600" kern="0" dirty="0" err="1" smtClean="0">
                <a:latin typeface="Arial" pitchFamily="34" charset="0"/>
                <a:cs typeface="Arial" pitchFamily="34" charset="0"/>
              </a:rPr>
              <a:t>EX.MemRead</a:t>
            </a:r>
            <a:r>
              <a:rPr lang="en-US" sz="1600" kern="0" dirty="0" smtClean="0">
                <a:latin typeface="Arial" pitchFamily="34" charset="0"/>
                <a:cs typeface="Arial" pitchFamily="34" charset="0"/>
              </a:rPr>
              <a:t> AND</a:t>
            </a:r>
          </a:p>
          <a:p>
            <a:pPr marL="457200" indent="0">
              <a:lnSpc>
                <a:spcPct val="90000"/>
              </a:lnSpc>
              <a:tabLst>
                <a:tab pos="796925" algn="l"/>
                <a:tab pos="1028700" algn="l"/>
              </a:tabLst>
            </a:pPr>
            <a:r>
              <a:rPr lang="en-US" sz="1600" kern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kern="0" dirty="0" smtClean="0">
                <a:latin typeface="Arial" pitchFamily="34" charset="0"/>
                <a:cs typeface="Arial" pitchFamily="34" charset="0"/>
              </a:rPr>
            </a:br>
            <a:r>
              <a:rPr lang="en-US" sz="1600" kern="0" dirty="0" smtClean="0">
                <a:latin typeface="Arial" pitchFamily="34" charset="0"/>
                <a:cs typeface="Arial" pitchFamily="34" charset="0"/>
              </a:rPr>
              <a:t>	(	( ID/</a:t>
            </a:r>
            <a:r>
              <a:rPr lang="en-US" sz="1600" kern="0" dirty="0" err="1" smtClean="0">
                <a:latin typeface="Arial" pitchFamily="34" charset="0"/>
                <a:cs typeface="Arial" pitchFamily="34" charset="0"/>
              </a:rPr>
              <a:t>EX.RegisterRt</a:t>
            </a:r>
            <a:r>
              <a:rPr lang="en-US" sz="1600" kern="0" dirty="0" smtClean="0">
                <a:latin typeface="Arial" pitchFamily="34" charset="0"/>
                <a:cs typeface="Arial" pitchFamily="34" charset="0"/>
              </a:rPr>
              <a:t> == IF/</a:t>
            </a:r>
            <a:r>
              <a:rPr lang="en-US" sz="1600" kern="0" dirty="0" err="1" smtClean="0">
                <a:latin typeface="Arial" pitchFamily="34" charset="0"/>
                <a:cs typeface="Arial" pitchFamily="34" charset="0"/>
              </a:rPr>
              <a:t>ID.RegisterRs</a:t>
            </a:r>
            <a:r>
              <a:rPr lang="en-US" sz="1600" kern="0" dirty="0" smtClean="0">
                <a:latin typeface="Arial" pitchFamily="34" charset="0"/>
                <a:cs typeface="Arial" pitchFamily="34" charset="0"/>
              </a:rPr>
              <a:t>) OR</a:t>
            </a:r>
          </a:p>
          <a:p>
            <a:pPr marL="457200" indent="0">
              <a:lnSpc>
                <a:spcPct val="90000"/>
              </a:lnSpc>
              <a:tabLst>
                <a:tab pos="796925" algn="l"/>
                <a:tab pos="1028700" algn="l"/>
              </a:tabLst>
            </a:pPr>
            <a:r>
              <a:rPr lang="en-US" sz="1600" kern="0" dirty="0" smtClean="0">
                <a:latin typeface="Arial" pitchFamily="34" charset="0"/>
                <a:cs typeface="Arial" pitchFamily="34" charset="0"/>
              </a:rPr>
              <a:t>	(	( ID/</a:t>
            </a:r>
            <a:r>
              <a:rPr lang="en-US" sz="1600" kern="0" dirty="0" err="1" smtClean="0">
                <a:latin typeface="Arial" pitchFamily="34" charset="0"/>
                <a:cs typeface="Arial" pitchFamily="34" charset="0"/>
              </a:rPr>
              <a:t>EX.RegisterRt</a:t>
            </a:r>
            <a:r>
              <a:rPr lang="en-US" sz="1600" kern="0" dirty="0" smtClean="0">
                <a:latin typeface="Arial" pitchFamily="34" charset="0"/>
                <a:cs typeface="Arial" pitchFamily="34" charset="0"/>
              </a:rPr>
              <a:t> == IF/</a:t>
            </a:r>
            <a:r>
              <a:rPr lang="en-US" sz="1600" kern="0" dirty="0" err="1" smtClean="0">
                <a:latin typeface="Arial" pitchFamily="34" charset="0"/>
                <a:cs typeface="Arial" pitchFamily="34" charset="0"/>
              </a:rPr>
              <a:t>ID.RegisterRt</a:t>
            </a:r>
            <a:r>
              <a:rPr lang="en-US" sz="1600" kern="0" dirty="0" smtClean="0">
                <a:latin typeface="Arial" pitchFamily="34" charset="0"/>
                <a:cs typeface="Arial" pitchFamily="34" charset="0"/>
              </a:rPr>
              <a:t>) )</a:t>
            </a:r>
            <a:endParaRPr lang="en-AU" sz="1600" kern="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endParaRPr lang="en-US" sz="1600" kern="0" dirty="0" smtClean="0">
              <a:latin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endParaRPr lang="en-US" sz="1600" kern="0" dirty="0" smtClean="0">
              <a:latin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If detected… do what?</a:t>
            </a:r>
            <a:endParaRPr lang="en-AU" sz="1800" kern="0" dirty="0" smtClean="0">
              <a:latin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981200" y="1551801"/>
            <a:ext cx="6705600" cy="685800"/>
            <a:chOff x="1981200" y="3048000"/>
            <a:chExt cx="6705600" cy="685800"/>
          </a:xfrm>
        </p:grpSpPr>
        <p:sp>
          <p:nvSpPr>
            <p:cNvPr id="3" name="TextBox 2"/>
            <p:cNvSpPr txBox="1"/>
            <p:nvPr/>
          </p:nvSpPr>
          <p:spPr>
            <a:xfrm>
              <a:off x="4686300" y="3048000"/>
              <a:ext cx="400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1 </a:t>
              </a:r>
              <a:r>
                <a:rPr lang="en-US" sz="1800" dirty="0" err="1" smtClean="0">
                  <a:latin typeface="Arial" pitchFamily="34" charset="0"/>
                  <a:cs typeface="Arial" pitchFamily="34" charset="0"/>
                </a:rPr>
                <a:t>iff</a:t>
              </a: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 we're executing a load instruction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 flipH="1">
              <a:off x="1981200" y="3232666"/>
              <a:ext cx="2705100" cy="501134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2286000" y="3305550"/>
            <a:ext cx="6400800" cy="1342650"/>
            <a:chOff x="2286000" y="4649349"/>
            <a:chExt cx="6400800" cy="1342650"/>
          </a:xfrm>
        </p:grpSpPr>
        <p:sp>
          <p:nvSpPr>
            <p:cNvPr id="10" name="TextBox 9"/>
            <p:cNvSpPr txBox="1"/>
            <p:nvPr/>
          </p:nvSpPr>
          <p:spPr>
            <a:xfrm>
              <a:off x="4686300" y="5345668"/>
              <a:ext cx="4000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ID/EX shows register being written to;</a:t>
              </a:r>
            </a:p>
            <a:p>
              <a:pPr algn="l"/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IF/ID shows registers being read from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 flipV="1">
              <a:off x="2286000" y="4649349"/>
              <a:ext cx="2400300" cy="809250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15" name="Straight Arrow Connector 14"/>
            <p:cNvCxnSpPr>
              <a:stCxn id="10" idx="1"/>
            </p:cNvCxnSpPr>
            <p:nvPr/>
          </p:nvCxnSpPr>
          <p:spPr bwMode="auto">
            <a:xfrm flipH="1" flipV="1">
              <a:off x="3733800" y="4652961"/>
              <a:ext cx="952500" cy="1015873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4688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Stall the Pipeline</a:t>
            </a:r>
            <a:endParaRPr lang="en-AU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181600" cy="1139415"/>
          </a:xfrm>
          <a:noFill/>
        </p:spPr>
        <p:txBody>
          <a:bodyPr wrap="square">
            <a:spAutoFit/>
          </a:bodyPr>
          <a:lstStyle/>
          <a:p>
            <a:pPr marL="457200" indent="-457200">
              <a:tabLst>
                <a:tab pos="228600" algn="l"/>
                <a:tab pos="685800" algn="l"/>
              </a:tabLst>
            </a:pPr>
            <a:r>
              <a:rPr lang="en-US" dirty="0" smtClean="0"/>
              <a:t>Force all control values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ID/EX</a:t>
            </a:r>
            <a:r>
              <a:rPr lang="en-US" dirty="0" smtClean="0"/>
              <a:t> register to 0</a:t>
            </a:r>
          </a:p>
          <a:p>
            <a:pPr marL="457200" indent="-457200">
              <a:tabLst>
                <a:tab pos="228600" algn="l"/>
                <a:tab pos="685800" algn="l"/>
              </a:tabLst>
            </a:pPr>
            <a:r>
              <a:rPr lang="en-US" dirty="0"/>
              <a:t>	</a:t>
            </a:r>
            <a:r>
              <a:rPr lang="en-US" dirty="0" smtClean="0"/>
              <a:t>-	when </a:t>
            </a:r>
            <a:r>
              <a:rPr lang="en-US" i="1" dirty="0" smtClean="0"/>
              <a:t>using</a:t>
            </a:r>
            <a:r>
              <a:rPr lang="en-US" dirty="0" smtClean="0"/>
              <a:t> reaches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ID</a:t>
            </a:r>
            <a:r>
              <a:rPr lang="en-US" dirty="0" smtClean="0"/>
              <a:t> stage</a:t>
            </a:r>
          </a:p>
          <a:p>
            <a:pPr marL="457200" indent="-457200">
              <a:tabLst>
                <a:tab pos="228600" algn="l"/>
                <a:tab pos="685800" algn="l"/>
              </a:tabLst>
            </a:pPr>
            <a:r>
              <a:rPr lang="en-US" dirty="0" smtClean="0"/>
              <a:t>	</a:t>
            </a:r>
            <a:r>
              <a:rPr lang="en-US" sz="1800" dirty="0" smtClean="0"/>
              <a:t>-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EX</a:t>
            </a:r>
            <a:r>
              <a:rPr lang="en-US" sz="1800" dirty="0" smtClean="0"/>
              <a:t>,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MEM</a:t>
            </a:r>
            <a:r>
              <a:rPr lang="en-US" sz="1800" dirty="0" smtClean="0"/>
              <a:t> and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WB</a:t>
            </a:r>
            <a:r>
              <a:rPr lang="en-US" sz="1800" dirty="0" smtClean="0"/>
              <a:t> do a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nop</a:t>
            </a:r>
            <a:endParaRPr lang="en-US" sz="1800" dirty="0" smtClean="0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457200" y="4267200"/>
            <a:ext cx="8458200" cy="1878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marL="457200" indent="-4572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685800" algn="l"/>
              </a:tabLst>
            </a:pPr>
            <a:r>
              <a:rPr lang="en-US" sz="2000" dirty="0">
                <a:latin typeface="Arial" panose="020B0604020202020204" pitchFamily="34" charset="0"/>
              </a:rPr>
              <a:t>Prevent update of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PC</a:t>
            </a:r>
            <a:r>
              <a:rPr lang="en-US" sz="2000" dirty="0">
                <a:latin typeface="Arial" panose="020B0604020202020204" pitchFamily="34" charset="0"/>
              </a:rPr>
              <a:t> and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IF/ID</a:t>
            </a:r>
            <a:r>
              <a:rPr lang="en-US" sz="2000" dirty="0">
                <a:latin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</a:rPr>
              <a:t>registers</a:t>
            </a:r>
            <a:endParaRPr lang="en-US" sz="2000" dirty="0">
              <a:latin typeface="Arial" panose="020B0604020202020204" pitchFamily="34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685800" algn="l"/>
              </a:tabLst>
            </a:pPr>
            <a:r>
              <a:rPr lang="en-US" sz="2000" dirty="0">
                <a:latin typeface="Arial" panose="020B0604020202020204" pitchFamily="34" charset="0"/>
              </a:rPr>
              <a:t>	-	</a:t>
            </a:r>
            <a:r>
              <a:rPr lang="en-US" sz="2000" i="1" dirty="0">
                <a:latin typeface="Arial" panose="020B0604020202020204" pitchFamily="34" charset="0"/>
              </a:rPr>
              <a:t>using</a:t>
            </a:r>
            <a:r>
              <a:rPr lang="en-US" sz="2000" dirty="0">
                <a:latin typeface="Arial" panose="020B0604020202020204" pitchFamily="34" charset="0"/>
              </a:rPr>
              <a:t> instruction is decoded again</a:t>
            </a:r>
          </a:p>
          <a:p>
            <a:pPr marL="457200" indent="-4572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685800" algn="l"/>
              </a:tabLst>
            </a:pPr>
            <a:r>
              <a:rPr lang="en-US" sz="2000" dirty="0">
                <a:latin typeface="Arial" panose="020B0604020202020204" pitchFamily="34" charset="0"/>
              </a:rPr>
              <a:t>	-	</a:t>
            </a:r>
            <a:r>
              <a:rPr lang="en-US" sz="2000" dirty="0" smtClean="0">
                <a:latin typeface="Arial" panose="020B0604020202020204" pitchFamily="34" charset="0"/>
              </a:rPr>
              <a:t>instruction after the </a:t>
            </a:r>
            <a:r>
              <a:rPr lang="en-US" sz="2000" i="1" dirty="0" smtClean="0">
                <a:latin typeface="Arial" panose="020B0604020202020204" pitchFamily="34" charset="0"/>
              </a:rPr>
              <a:t>using</a:t>
            </a:r>
            <a:r>
              <a:rPr lang="en-US" sz="2000" dirty="0" smtClean="0">
                <a:latin typeface="Arial" panose="020B0604020202020204" pitchFamily="34" charset="0"/>
              </a:rPr>
              <a:t> instruction will be </a:t>
            </a:r>
            <a:r>
              <a:rPr lang="en-US" sz="2000" dirty="0">
                <a:latin typeface="Arial" panose="020B0604020202020204" pitchFamily="34" charset="0"/>
              </a:rPr>
              <a:t>fetched again</a:t>
            </a:r>
          </a:p>
          <a:p>
            <a:pPr marL="457200" indent="-4572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685800" algn="l"/>
              </a:tabLst>
            </a:pPr>
            <a:r>
              <a:rPr lang="en-US" sz="2000" dirty="0">
                <a:latin typeface="Arial" panose="020B0604020202020204" pitchFamily="34" charset="0"/>
              </a:rPr>
              <a:t>	-	1-cycle stall allows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MEM</a:t>
            </a:r>
            <a:r>
              <a:rPr lang="en-US" sz="2000" dirty="0">
                <a:latin typeface="Arial" panose="020B0604020202020204" pitchFamily="34" charset="0"/>
              </a:rPr>
              <a:t> to read data for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lw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685800" algn="l"/>
              </a:tabLst>
            </a:pPr>
            <a:r>
              <a:rPr lang="en-US" sz="2000" dirty="0">
                <a:latin typeface="Arial" panose="020B0604020202020204" pitchFamily="34" charset="0"/>
              </a:rPr>
              <a:t>		</a:t>
            </a:r>
            <a:r>
              <a:rPr lang="en-US" sz="1800" dirty="0">
                <a:latin typeface="Arial" panose="020B0604020202020204" pitchFamily="34" charset="0"/>
              </a:rPr>
              <a:t>-	</a:t>
            </a:r>
            <a:r>
              <a:rPr lang="en-US" sz="1800" dirty="0" smtClean="0">
                <a:latin typeface="Arial" panose="020B0604020202020204" pitchFamily="34" charset="0"/>
              </a:rPr>
              <a:t>can </a:t>
            </a:r>
            <a:r>
              <a:rPr lang="en-US" sz="1800" dirty="0">
                <a:latin typeface="Arial" panose="020B0604020202020204" pitchFamily="34" charset="0"/>
              </a:rPr>
              <a:t>subsequently </a:t>
            </a:r>
            <a:r>
              <a:rPr lang="en-US" sz="1800" dirty="0" smtClean="0">
                <a:latin typeface="Arial" panose="020B0604020202020204" pitchFamily="34" charset="0"/>
              </a:rPr>
              <a:t>forward data to </a:t>
            </a:r>
            <a:r>
              <a:rPr lang="en-US" sz="1800" i="1" dirty="0" smtClean="0">
                <a:latin typeface="Arial" panose="020B0604020202020204" pitchFamily="34" charset="0"/>
              </a:rPr>
              <a:t>using</a:t>
            </a:r>
            <a:r>
              <a:rPr lang="en-US" sz="1800" dirty="0" smtClean="0">
                <a:latin typeface="Arial" panose="020B0604020202020204" pitchFamily="34" charset="0"/>
              </a:rPr>
              <a:t> instruction in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EX</a:t>
            </a:r>
            <a:r>
              <a:rPr lang="en-US" sz="1800" dirty="0">
                <a:latin typeface="Arial" panose="020B0604020202020204" pitchFamily="34" charset="0"/>
              </a:rPr>
              <a:t> stage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037" y="1028700"/>
            <a:ext cx="3115363" cy="3027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762000"/>
            <a:ext cx="5181600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kern="0" dirty="0" smtClean="0">
                <a:latin typeface="Arial" panose="020B0604020202020204" pitchFamily="34" charset="0"/>
              </a:rPr>
              <a:t>"If it isn't written down, it didn't happen."</a:t>
            </a:r>
            <a:endParaRPr lang="en-US" sz="1800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88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</a:t>
            </a:r>
            <a:endParaRPr lang="en-AU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743200" y="3080443"/>
            <a:ext cx="5943600" cy="34855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or       and     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lw</a:t>
            </a:r>
            <a:endParaRPr lang="en-US" sz="1800" kern="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583528"/>
            <a:ext cx="365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2, 20($1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    # 1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4, $2, $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5     # 2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</a:rPr>
              <a:t>or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8, $2, $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6     # 3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9, $4, $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2     # 4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3714048"/>
            <a:ext cx="8610600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kern="0" dirty="0" smtClean="0">
                <a:latin typeface="Arial" panose="020B0604020202020204" pitchFamily="34" charset="0"/>
              </a:rPr>
              <a:t>When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kern="0" dirty="0" smtClean="0">
                <a:latin typeface="Arial" panose="020B0604020202020204" pitchFamily="34" charset="0"/>
              </a:rPr>
              <a:t> reaches the </a:t>
            </a:r>
            <a:r>
              <a:rPr lang="en-US" kern="0" dirty="0" smtClean="0">
                <a:latin typeface="Arial" pitchFamily="34" charset="0"/>
                <a:cs typeface="Arial" pitchFamily="34" charset="0"/>
              </a:rPr>
              <a:t>ID</a:t>
            </a:r>
            <a:r>
              <a:rPr lang="en-US" kern="0" dirty="0" smtClean="0">
                <a:latin typeface="Arial" panose="020B0604020202020204" pitchFamily="34" charset="0"/>
              </a:rPr>
              <a:t> stage, the hazard involving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$2</a:t>
            </a:r>
            <a:r>
              <a:rPr lang="en-US" kern="0" dirty="0" smtClean="0">
                <a:latin typeface="Arial" panose="020B0604020202020204" pitchFamily="34" charset="0"/>
              </a:rPr>
              <a:t> is detected.</a:t>
            </a:r>
            <a:endParaRPr lang="en-US" sz="1800" kern="0" dirty="0" smtClean="0">
              <a:latin typeface="Arial" panose="020B0604020202020204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4323648"/>
            <a:ext cx="86106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kern="0" dirty="0" smtClean="0">
                <a:latin typeface="Arial" panose="020B0604020202020204" pitchFamily="34" charset="0"/>
              </a:rPr>
              <a:t>All the control signals from the </a:t>
            </a:r>
            <a:r>
              <a:rPr lang="en-US" kern="0" dirty="0" smtClean="0">
                <a:latin typeface="Arial" pitchFamily="34" charset="0"/>
                <a:cs typeface="Arial" pitchFamily="34" charset="0"/>
              </a:rPr>
              <a:t>ID</a:t>
            </a:r>
            <a:r>
              <a:rPr lang="en-US" kern="0" dirty="0" smtClean="0">
                <a:latin typeface="Arial" panose="020B0604020202020204" pitchFamily="34" charset="0"/>
              </a:rPr>
              <a:t> stage are set to 0 and the </a:t>
            </a:r>
            <a:r>
              <a:rPr lang="en-US" kern="0" dirty="0" smtClean="0">
                <a:latin typeface="Arial" pitchFamily="34" charset="0"/>
                <a:cs typeface="Arial" pitchFamily="34" charset="0"/>
              </a:rPr>
              <a:t>PC</a:t>
            </a:r>
            <a:r>
              <a:rPr lang="en-US" kern="0" dirty="0" smtClean="0">
                <a:latin typeface="Arial" panose="020B0604020202020204" pitchFamily="34" charset="0"/>
              </a:rPr>
              <a:t> and </a:t>
            </a:r>
            <a:r>
              <a:rPr lang="en-US" kern="0" dirty="0" smtClean="0">
                <a:latin typeface="Arial" pitchFamily="34" charset="0"/>
                <a:cs typeface="Arial" pitchFamily="34" charset="0"/>
              </a:rPr>
              <a:t>IF/ID</a:t>
            </a:r>
            <a:r>
              <a:rPr lang="en-US" kern="0" dirty="0" smtClean="0">
                <a:latin typeface="Arial" panose="020B0604020202020204" pitchFamily="34" charset="0"/>
              </a:rPr>
              <a:t> interstage buffer are prevented from updating.</a:t>
            </a:r>
            <a:endParaRPr lang="en-US" sz="1800" kern="0" dirty="0" smtClean="0">
              <a:latin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593" y="2197100"/>
            <a:ext cx="564872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978" y="1802126"/>
            <a:ext cx="260854" cy="38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</a:t>
            </a:r>
            <a:endParaRPr lang="en-AU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743200" y="2438401"/>
            <a:ext cx="5943600" cy="34855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or       and     STALL    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lw</a:t>
            </a:r>
            <a:endParaRPr lang="en-US" sz="1800" kern="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2819400"/>
            <a:ext cx="86106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kern="0" dirty="0" smtClean="0">
                <a:latin typeface="Arial" panose="020B0604020202020204" pitchFamily="34" charset="0"/>
              </a:rPr>
              <a:t>Because </a:t>
            </a:r>
            <a:r>
              <a:rPr lang="en-US" kern="0" dirty="0" smtClean="0">
                <a:latin typeface="Arial" pitchFamily="34" charset="0"/>
                <a:cs typeface="Arial" pitchFamily="34" charset="0"/>
              </a:rPr>
              <a:t>IF/ID</a:t>
            </a:r>
            <a:r>
              <a:rPr lang="en-US" kern="0" dirty="0" smtClean="0">
                <a:latin typeface="Arial" panose="020B0604020202020204" pitchFamily="34" charset="0"/>
              </a:rPr>
              <a:t> is not updated, the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kern="0" dirty="0" smtClean="0">
                <a:latin typeface="Arial" panose="020B0604020202020204" pitchFamily="34" charset="0"/>
              </a:rPr>
              <a:t> instruction is processed through </a:t>
            </a:r>
            <a:r>
              <a:rPr lang="en-US" kern="0" dirty="0" smtClean="0">
                <a:latin typeface="Arial" pitchFamily="34" charset="0"/>
                <a:cs typeface="Arial" pitchFamily="34" charset="0"/>
              </a:rPr>
              <a:t>ID</a:t>
            </a:r>
            <a:r>
              <a:rPr lang="en-US" kern="0" dirty="0" smtClean="0">
                <a:latin typeface="Arial" panose="020B0604020202020204" pitchFamily="34" charset="0"/>
              </a:rPr>
              <a:t> again.</a:t>
            </a:r>
            <a:endParaRPr lang="en-US" sz="1800" kern="0" dirty="0" smtClean="0">
              <a:latin typeface="Arial" panose="020B0604020202020204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3406272"/>
            <a:ext cx="86106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kern="0" dirty="0" smtClean="0">
                <a:latin typeface="Arial" panose="020B0604020202020204" pitchFamily="34" charset="0"/>
              </a:rPr>
              <a:t>Because </a:t>
            </a:r>
            <a:r>
              <a:rPr lang="en-US" kern="0" dirty="0" smtClean="0">
                <a:latin typeface="Arial" pitchFamily="34" charset="0"/>
                <a:cs typeface="Arial" pitchFamily="34" charset="0"/>
              </a:rPr>
              <a:t>PC</a:t>
            </a:r>
            <a:r>
              <a:rPr lang="en-US" kern="0" dirty="0" smtClean="0">
                <a:latin typeface="Arial" panose="020B0604020202020204" pitchFamily="34" charset="0"/>
              </a:rPr>
              <a:t> is not updated, the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kern="0" dirty="0" smtClean="0">
                <a:latin typeface="Arial" panose="020B0604020202020204" pitchFamily="34" charset="0"/>
              </a:rPr>
              <a:t> instruction is fetched again in the </a:t>
            </a:r>
            <a:r>
              <a:rPr lang="en-US" kern="0" dirty="0" smtClean="0">
                <a:latin typeface="Arial" pitchFamily="34" charset="0"/>
                <a:cs typeface="Arial" pitchFamily="34" charset="0"/>
              </a:rPr>
              <a:t>IF</a:t>
            </a:r>
            <a:r>
              <a:rPr lang="en-US" kern="0" dirty="0" smtClean="0">
                <a:latin typeface="Arial" panose="020B0604020202020204" pitchFamily="34" charset="0"/>
              </a:rPr>
              <a:t> stage.</a:t>
            </a:r>
            <a:endParaRPr lang="en-US" sz="1800" kern="0" dirty="0" smtClean="0"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610600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kern="0" dirty="0" smtClean="0">
                <a:latin typeface="Arial" panose="020B0604020202020204" pitchFamily="34" charset="0"/>
              </a:rPr>
              <a:t>Resetting the control signals and locking </a:t>
            </a:r>
            <a:r>
              <a:rPr lang="en-US" kern="0" dirty="0" smtClean="0">
                <a:latin typeface="Arial" pitchFamily="34" charset="0"/>
                <a:cs typeface="Arial" pitchFamily="34" charset="0"/>
              </a:rPr>
              <a:t>PC</a:t>
            </a:r>
            <a:r>
              <a:rPr lang="en-US" kern="0" dirty="0" smtClean="0">
                <a:latin typeface="Arial" panose="020B0604020202020204" pitchFamily="34" charset="0"/>
              </a:rPr>
              <a:t> and </a:t>
            </a:r>
            <a:r>
              <a:rPr lang="en-US" kern="0" dirty="0" smtClean="0">
                <a:latin typeface="Arial" pitchFamily="34" charset="0"/>
                <a:cs typeface="Arial" pitchFamily="34" charset="0"/>
              </a:rPr>
              <a:t>IF/ID</a:t>
            </a:r>
            <a:r>
              <a:rPr lang="en-US" kern="0" dirty="0" smtClean="0">
                <a:latin typeface="Arial" panose="020B0604020202020204" pitchFamily="34" charset="0"/>
              </a:rPr>
              <a:t> cause:</a:t>
            </a:r>
            <a:endParaRPr lang="en-US" sz="1800" kern="0" dirty="0" smtClean="0">
              <a:latin typeface="Arial" panose="020B0604020202020204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81000" y="4038600"/>
            <a:ext cx="8610600" cy="106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kern="0" dirty="0" smtClean="0">
                <a:latin typeface="Arial" panose="020B0604020202020204" pitchFamily="34" charset="0"/>
              </a:rPr>
              <a:t>And:</a:t>
            </a:r>
          </a:p>
          <a:p>
            <a:pPr marL="457200" indent="-457200">
              <a:tabLst>
                <a:tab pos="236538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-	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EX</a:t>
            </a:r>
            <a:r>
              <a:rPr lang="en-US" sz="1800" kern="0" dirty="0" smtClean="0">
                <a:latin typeface="Arial" panose="020B0604020202020204" pitchFamily="34" charset="0"/>
              </a:rPr>
              <a:t> operates as usual (with all relevant signals 0)</a:t>
            </a:r>
          </a:p>
          <a:p>
            <a:pPr marL="457200" indent="-457200">
              <a:tabLst>
                <a:tab pos="236538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-	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EX</a:t>
            </a:r>
            <a:r>
              <a:rPr lang="en-US" sz="1800" kern="0" dirty="0" smtClean="0">
                <a:latin typeface="Arial" panose="020B0604020202020204" pitchFamily="34" charset="0"/>
              </a:rPr>
              <a:t> sends only 0 control signals to 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MEM</a:t>
            </a:r>
            <a:r>
              <a:rPr lang="en-US" sz="1800" kern="0" dirty="0" smtClean="0">
                <a:latin typeface="Arial" panose="020B0604020202020204" pitchFamily="34" charset="0"/>
              </a:rPr>
              <a:t> for the next cycle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81000" y="5314248"/>
            <a:ext cx="8610600" cy="73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kern="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kern="0" dirty="0" smtClean="0">
                <a:latin typeface="Arial" panose="020B0604020202020204" pitchFamily="34" charset="0"/>
              </a:rPr>
              <a:t> reaches the </a:t>
            </a:r>
            <a:r>
              <a:rPr lang="en-US" kern="0" dirty="0" smtClean="0">
                <a:latin typeface="Arial" pitchFamily="34" charset="0"/>
                <a:cs typeface="Arial" pitchFamily="34" charset="0"/>
              </a:rPr>
              <a:t>MEM</a:t>
            </a:r>
            <a:r>
              <a:rPr lang="en-US" kern="0" dirty="0" smtClean="0">
                <a:latin typeface="Arial" panose="020B0604020202020204" pitchFamily="34" charset="0"/>
              </a:rPr>
              <a:t> stage and reads the value to be written to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$2</a:t>
            </a:r>
            <a:r>
              <a:rPr lang="en-US" kern="0" dirty="0" smtClean="0">
                <a:latin typeface="Arial" panose="020B0604020202020204" pitchFamily="34" charset="0"/>
              </a:rPr>
              <a:t>.</a:t>
            </a:r>
          </a:p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That value goes into 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MEM/WB</a:t>
            </a:r>
            <a:r>
              <a:rPr lang="en-US" sz="1800" kern="0" dirty="0" smtClean="0"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593" y="1600200"/>
            <a:ext cx="564872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978" y="1207744"/>
            <a:ext cx="260854" cy="38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04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</a:t>
            </a:r>
            <a:endParaRPr lang="en-AU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743200" y="2438401"/>
            <a:ext cx="5943600" cy="34855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90000"/>
              </a:lnSpc>
              <a:tabLst>
                <a:tab pos="228600" algn="l"/>
              </a:tabLst>
            </a:pP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 add      or      and     STALL    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lw</a:t>
            </a:r>
            <a:endParaRPr lang="en-US" sz="1800" kern="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3352800"/>
            <a:ext cx="8610600" cy="73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kern="0" dirty="0" smtClean="0">
                <a:latin typeface="Arial" panose="020B0604020202020204" pitchFamily="34" charset="0"/>
              </a:rPr>
              <a:t>The control signals for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kern="0" dirty="0" smtClean="0">
                <a:latin typeface="Arial" panose="020B0604020202020204" pitchFamily="34" charset="0"/>
              </a:rPr>
              <a:t> (set in </a:t>
            </a:r>
            <a:r>
              <a:rPr lang="en-US" kern="0" dirty="0" smtClean="0">
                <a:latin typeface="Arial" pitchFamily="34" charset="0"/>
                <a:cs typeface="Arial" pitchFamily="34" charset="0"/>
              </a:rPr>
              <a:t>ID</a:t>
            </a:r>
            <a:r>
              <a:rPr lang="en-US" kern="0" dirty="0" smtClean="0">
                <a:latin typeface="Arial" panose="020B0604020202020204" pitchFamily="34" charset="0"/>
              </a:rPr>
              <a:t> in the previous cycle) reach </a:t>
            </a:r>
            <a:r>
              <a:rPr lang="en-US" kern="0" dirty="0" smtClean="0">
                <a:latin typeface="Arial" pitchFamily="34" charset="0"/>
                <a:cs typeface="Arial" pitchFamily="34" charset="0"/>
              </a:rPr>
              <a:t>EX</a:t>
            </a:r>
            <a:r>
              <a:rPr lang="en-US" kern="0" dirty="0" smtClean="0">
                <a:latin typeface="Arial" panose="020B0604020202020204" pitchFamily="34" charset="0"/>
              </a:rPr>
              <a:t>.</a:t>
            </a:r>
          </a:p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The value for 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$2</a:t>
            </a:r>
            <a:r>
              <a:rPr lang="en-US" sz="1800" kern="0" dirty="0" smtClean="0">
                <a:latin typeface="Arial" panose="020B0604020202020204" pitchFamily="34" charset="0"/>
              </a:rPr>
              <a:t> in 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MEM/WB</a:t>
            </a:r>
            <a:r>
              <a:rPr lang="en-US" sz="1800" kern="0" dirty="0" smtClean="0">
                <a:latin typeface="Arial" panose="020B0604020202020204" pitchFamily="34" charset="0"/>
              </a:rPr>
              <a:t> is forwarded to the ALU in 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EX</a:t>
            </a:r>
            <a:r>
              <a:rPr lang="en-US" sz="1800" kern="0" dirty="0" smtClean="0"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5847648"/>
            <a:ext cx="8610600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kern="0" dirty="0" smtClean="0">
                <a:latin typeface="Arial" panose="020B0604020202020204" pitchFamily="34" charset="0"/>
              </a:rPr>
              <a:t>Instructions preceding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kern="0" dirty="0" smtClean="0">
                <a:latin typeface="Arial" panose="020B0604020202020204" pitchFamily="34" charset="0"/>
              </a:rPr>
              <a:t> proceed normally…</a:t>
            </a:r>
            <a:endParaRPr lang="en-US" sz="1800" kern="0" dirty="0" smtClean="0"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610600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kern="0" dirty="0" smtClean="0">
                <a:latin typeface="Arial" panose="020B0604020202020204" pitchFamily="34" charset="0"/>
              </a:rPr>
              <a:t>On the next cycle:</a:t>
            </a:r>
            <a:endParaRPr lang="en-US" sz="1800" kern="0" dirty="0" smtClean="0">
              <a:latin typeface="Arial" panose="020B0604020202020204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81000" y="4476048"/>
            <a:ext cx="8610600" cy="106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kern="0" dirty="0" smtClean="0">
                <a:latin typeface="Arial" panose="020B0604020202020204" pitchFamily="34" charset="0"/>
              </a:rPr>
              <a:t>And:</a:t>
            </a:r>
          </a:p>
          <a:p>
            <a:pPr marL="457200" indent="-457200">
              <a:tabLst>
                <a:tab pos="236538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-	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MEM</a:t>
            </a:r>
            <a:r>
              <a:rPr lang="en-US" sz="1800" kern="0" dirty="0" smtClean="0">
                <a:latin typeface="Arial" panose="020B0604020202020204" pitchFamily="34" charset="0"/>
              </a:rPr>
              <a:t> operates as usual (with all relevant signals 0)</a:t>
            </a:r>
          </a:p>
          <a:p>
            <a:pPr marL="457200" indent="-457200">
              <a:tabLst>
                <a:tab pos="236538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-	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MEM</a:t>
            </a:r>
            <a:r>
              <a:rPr lang="en-US" sz="1800" kern="0" dirty="0" smtClean="0">
                <a:latin typeface="Arial" panose="020B0604020202020204" pitchFamily="34" charset="0"/>
              </a:rPr>
              <a:t> sends only 0 control signals to </a:t>
            </a:r>
            <a:r>
              <a:rPr lang="en-US" sz="1800" kern="0" dirty="0" smtClean="0">
                <a:latin typeface="Arial" pitchFamily="34" charset="0"/>
                <a:cs typeface="Arial" pitchFamily="34" charset="0"/>
              </a:rPr>
              <a:t>WB</a:t>
            </a:r>
            <a:r>
              <a:rPr lang="en-US" sz="1800" kern="0" dirty="0" smtClean="0">
                <a:latin typeface="Arial" panose="020B0604020202020204" pitchFamily="34" charset="0"/>
              </a:rPr>
              <a:t> for the next cycle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724" y="1524000"/>
            <a:ext cx="564872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889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4450" cap="flat" cmpd="sng" algn="ctr">
          <a:solidFill>
            <a:srgbClr val="0000FF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44450" cap="flat" cmpd="sng" algn="ctr">
          <a:solidFill>
            <a:srgbClr val="0000FF"/>
          </a:solidFill>
          <a:prstDash val="solid"/>
          <a:round/>
          <a:headEnd type="none" w="med" len="med"/>
          <a:tailEnd type="stealth" w="lg" len="lg"/>
        </a:ln>
        <a:effectLst/>
      </a:spPr>
      <a:bodyPr/>
      <a:lstStyle/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1204</TotalTime>
  <Words>547</Words>
  <Application>Microsoft Office PowerPoint</Application>
  <PresentationFormat>Overhead</PresentationFormat>
  <Paragraphs>142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Courier New</vt:lpstr>
      <vt:lpstr>Helvetica</vt:lpstr>
      <vt:lpstr>Monotype Sorts</vt:lpstr>
      <vt:lpstr>Times New Roman</vt:lpstr>
      <vt:lpstr>Professional</vt:lpstr>
      <vt:lpstr>Unsimplified Datapath with Forwarding</vt:lpstr>
      <vt:lpstr>Load-Use Data Hazard</vt:lpstr>
      <vt:lpstr>Handling a Load-Use Hazard</vt:lpstr>
      <vt:lpstr>Detection</vt:lpstr>
      <vt:lpstr>Load-Use Hazard Detection</vt:lpstr>
      <vt:lpstr>How to Stall the Pipeline</vt:lpstr>
      <vt:lpstr>Trace</vt:lpstr>
      <vt:lpstr>Trace</vt:lpstr>
      <vt:lpstr>Trace</vt:lpstr>
      <vt:lpstr>Stall/Bubble in the Pipeline</vt:lpstr>
      <vt:lpstr>Simplified Datapath with Hazard Detection</vt:lpstr>
      <vt:lpstr>Stall Details</vt:lpstr>
      <vt:lpstr>Unsimplified Datapath with Hazard Detection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</dc:creator>
  <cp:lastModifiedBy>William D McQuain</cp:lastModifiedBy>
  <cp:revision>162</cp:revision>
  <cp:lastPrinted>1998-08-23T21:44:04Z</cp:lastPrinted>
  <dcterms:created xsi:type="dcterms:W3CDTF">1998-08-05T19:51:03Z</dcterms:created>
  <dcterms:modified xsi:type="dcterms:W3CDTF">2020-03-18T23:19:35Z</dcterms:modified>
</cp:coreProperties>
</file>