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97" r:id="rId2"/>
    <p:sldId id="261" r:id="rId3"/>
    <p:sldId id="262" r:id="rId4"/>
    <p:sldId id="298" r:id="rId5"/>
    <p:sldId id="299" r:id="rId6"/>
    <p:sldId id="300" r:id="rId7"/>
    <p:sldId id="301" r:id="rId8"/>
    <p:sldId id="266" r:id="rId9"/>
    <p:sldId id="269" r:id="rId10"/>
    <p:sldId id="270" r:id="rId11"/>
    <p:sldId id="303" r:id="rId12"/>
    <p:sldId id="304" r:id="rId13"/>
    <p:sldId id="305" r:id="rId14"/>
    <p:sldId id="272" r:id="rId15"/>
    <p:sldId id="274" r:id="rId16"/>
    <p:sldId id="281" r:id="rId17"/>
    <p:sldId id="282" r:id="rId18"/>
    <p:sldId id="307" r:id="rId19"/>
    <p:sldId id="283" r:id="rId20"/>
    <p:sldId id="306" r:id="rId21"/>
    <p:sldId id="308" r:id="rId22"/>
    <p:sldId id="309" r:id="rId23"/>
    <p:sldId id="310" r:id="rId24"/>
    <p:sldId id="311" r:id="rId25"/>
  </p:sldIdLst>
  <p:sldSz cx="9144000" cy="6858000" type="overhead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1" autoAdjust="0"/>
    <p:restoredTop sz="77588" autoAdjust="0"/>
  </p:normalViewPr>
  <p:slideViewPr>
    <p:cSldViewPr>
      <p:cViewPr varScale="1">
        <p:scale>
          <a:sx n="75" d="100"/>
          <a:sy n="75" d="100"/>
        </p:scale>
        <p:origin x="10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392" y="144"/>
      </p:cViewPr>
      <p:guideLst>
        <p:guide orient="horz" pos="2207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0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9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6314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267" tIns="44133" rIns="88267" bIns="44133" numCol="1" anchor="t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45365" y="1"/>
            <a:ext cx="406515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267" tIns="44133" rIns="88267" bIns="44133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9184"/>
            <a:ext cx="406314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267" tIns="44133" rIns="88267" bIns="44133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</a:t>
            </a:r>
            <a:r>
              <a:rPr lang="en-US" dirty="0" smtClean="0">
                <a:latin typeface="Arial" panose="020B0604020202020204" pitchFamily="34" charset="0"/>
              </a:rPr>
              <a:t>W </a:t>
            </a:r>
            <a:r>
              <a:rPr lang="en-US" dirty="0">
                <a:latin typeface="Arial" panose="020B0604020202020204" pitchFamily="34" charset="0"/>
              </a:rPr>
              <a:t>D </a:t>
            </a:r>
            <a:r>
              <a:rPr lang="en-US" dirty="0" err="1" smtClean="0">
                <a:latin typeface="Arial" panose="020B0604020202020204" pitchFamily="34" charset="0"/>
              </a:rPr>
              <a:t>McQuain</a:t>
            </a:r>
            <a:r>
              <a:rPr lang="en-US" dirty="0" smtClean="0">
                <a:latin typeface="Arial" panose="020B0604020202020204" pitchFamily="34" charset="0"/>
              </a:rPr>
              <a:t> 2005-2013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45365" y="6659184"/>
            <a:ext cx="406515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267" tIns="44133" rIns="88267" bIns="44133" numCol="1" anchor="b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BAF7E2F-16AE-48D4-B0D1-4AEDDB9D6063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2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defTabSz="930356">
              <a:defRPr sz="9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558" y="0"/>
            <a:ext cx="4028843" cy="3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algn="r" defTabSz="930356">
              <a:defRPr sz="9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6388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100" y="536677"/>
            <a:ext cx="5414831" cy="597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0344"/>
            <a:ext cx="4028844" cy="3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defTabSz="930356">
              <a:defRPr sz="9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558" y="6660344"/>
            <a:ext cx="4028843" cy="3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algn="r" defTabSz="930356">
              <a:defRPr sz="9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6F0E8A-A0BA-43A0-A45D-EE00B72102C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409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717BB9-B859-432B-B18C-F0F63377BEA8}" type="slidenum">
              <a:rPr lang="en-US" altLang="en-US" sz="900">
                <a:latin typeface="Arial" panose="020B0604020202020204" pitchFamily="34" charset="0"/>
              </a:rPr>
              <a:pPr/>
              <a:t>1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r>
              <a:rPr lang="en-AU" dirty="0" smtClean="0"/>
              <a:t>IMO, a dated example, but I've got nothing better.</a:t>
            </a:r>
          </a:p>
          <a:p>
            <a:endParaRPr lang="en-AU" dirty="0" smtClean="0"/>
          </a:p>
          <a:p>
            <a:r>
              <a:rPr lang="en-AU" dirty="0" smtClean="0"/>
              <a:t>Main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performance</a:t>
            </a:r>
            <a:r>
              <a:rPr lang="en-AU" baseline="0" dirty="0" smtClean="0"/>
              <a:t> must be defined; i.e., what is important in context?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whatever the definition is, we must be able to measure some attribute(s) related to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there may be multiple relevant criteria; how do we choose?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or, do we combine different criteria in some way?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the last box can be explained as a matter of throughput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77796A-2D2C-425E-BC5B-836BA6CFD9A5}" type="slidenum">
              <a:rPr lang="en-US" altLang="en-US" sz="900">
                <a:latin typeface="Arial" panose="020B0604020202020204" pitchFamily="34" charset="0"/>
              </a:rPr>
              <a:pPr/>
              <a:t>10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9A44E5-4D93-400D-97DF-2F6B44EF0F99}" type="slidenum">
              <a:rPr lang="en-US" altLang="en-US" sz="900">
                <a:latin typeface="Arial" panose="020B0604020202020204" pitchFamily="34" charset="0"/>
              </a:rPr>
              <a:pPr/>
              <a:t>11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r>
              <a:rPr lang="en-AU" dirty="0" smtClean="0"/>
              <a:t>Note the CPI values only make sense if we are</a:t>
            </a:r>
            <a:r>
              <a:rPr lang="en-AU" baseline="0" dirty="0" smtClean="0"/>
              <a:t> considering a specific mix of machine instructions.</a:t>
            </a:r>
          </a:p>
          <a:p>
            <a:endParaRPr lang="en-AU" baseline="0" dirty="0" smtClean="0"/>
          </a:p>
          <a:p>
            <a:r>
              <a:rPr lang="en-AU" baseline="0" dirty="0" smtClean="0"/>
              <a:t>Another way of saying that is that we are considering a specific program executed on specific input, which would presumably then yield the same instruction count for both machines.</a:t>
            </a:r>
          </a:p>
          <a:p>
            <a:endParaRPr lang="en-A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249C3C-39EC-4EAD-B515-8E6D91C19F24}" type="slidenum">
              <a:rPr lang="en-US" altLang="en-US" sz="900">
                <a:latin typeface="Arial" panose="020B0604020202020204" pitchFamily="34" charset="0"/>
              </a:rPr>
              <a:pPr/>
              <a:t>12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CD540B-0FF0-464D-8A40-EF6258979F82}" type="slidenum">
              <a:rPr lang="en-US" altLang="en-US" sz="900">
                <a:latin typeface="Arial" panose="020B0604020202020204" pitchFamily="34" charset="0"/>
              </a:rPr>
              <a:pPr/>
              <a:t>13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373392-0041-4B09-BE39-405ED387FB0C}" type="slidenum">
              <a:rPr lang="en-US" altLang="en-US" sz="900">
                <a:latin typeface="Arial" panose="020B0604020202020204" pitchFamily="34" charset="0"/>
              </a:rPr>
              <a:pPr/>
              <a:t>14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r>
              <a:rPr lang="en-US" dirty="0" smtClean="0"/>
              <a:t>CPI_1 = (2*1 + 1*2</a:t>
            </a:r>
            <a:r>
              <a:rPr lang="en-US" baseline="0" dirty="0" smtClean="0"/>
              <a:t> + 2*3)/5 = 10/5 = 2.0</a:t>
            </a:r>
          </a:p>
          <a:p>
            <a:endParaRPr lang="en-US" baseline="0" dirty="0" smtClean="0"/>
          </a:p>
          <a:p>
            <a:r>
              <a:rPr lang="en-US" baseline="0" dirty="0" smtClean="0"/>
              <a:t>CPI_2 = (4*1 + 1*2 + 1*3)/3 = 9/6 </a:t>
            </a:r>
            <a:r>
              <a:rPr lang="en-US" baseline="0" smtClean="0"/>
              <a:t>= 1.5</a:t>
            </a: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35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26BB71-B287-4EFE-B93E-9653A5803304}" type="slidenum">
              <a:rPr lang="en-US" altLang="en-US" sz="900">
                <a:latin typeface="Arial" panose="020B0604020202020204" pitchFamily="34" charset="0"/>
              </a:rPr>
              <a:pPr/>
              <a:t>15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r>
              <a:rPr lang="en-US" dirty="0" smtClean="0">
                <a:latin typeface="Courier New" pitchFamily="49" charset="0"/>
              </a:rPr>
              <a:t>The analysis is as follows:</a:t>
            </a:r>
          </a:p>
          <a:p>
            <a:endParaRPr lang="en-US" dirty="0" smtClean="0">
              <a:latin typeface="Courier New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cycles       |  13 x 10^6        15 x 10^6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instructions |   8 x 10^6        12 x 10^6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      |  13                  15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|  -- x 10^-3       -- x 10^-3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|   4                    4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MIPS     |  32                  48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|  -- x 10^3        -- x 10^3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|  13                  15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74DF7C-8C33-4384-BFE6-49A52D613B4D}" type="slidenum">
              <a:rPr lang="en-US" altLang="en-US" sz="900">
                <a:latin typeface="Arial" panose="020B0604020202020204" pitchFamily="34" charset="0"/>
              </a:rPr>
              <a:pPr/>
              <a:t>16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endParaRPr lang="en-US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C713AE-E6C0-4DF3-9FA3-1131C0964629}" type="slidenum">
              <a:rPr lang="en-US" altLang="en-US" sz="900">
                <a:latin typeface="Arial" panose="020B0604020202020204" pitchFamily="34" charset="0"/>
              </a:rPr>
              <a:pPr/>
              <a:t>17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r>
              <a:rPr lang="en-US" dirty="0" err="1" smtClean="0"/>
              <a:t>T_after</a:t>
            </a:r>
            <a:r>
              <a:rPr lang="en-US" dirty="0" smtClean="0"/>
              <a:t> = 5 + 5/5 = 6 seconds</a:t>
            </a:r>
          </a:p>
          <a:p>
            <a:endParaRPr lang="en-US" dirty="0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C713AE-E6C0-4DF3-9FA3-1131C0964629}" type="slidenum">
              <a:rPr lang="en-US" altLang="en-US" sz="900">
                <a:latin typeface="Arial" panose="020B0604020202020204" pitchFamily="34" charset="0"/>
              </a:rPr>
              <a:pPr/>
              <a:t>18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r>
              <a:rPr lang="en-US" dirty="0" smtClean="0"/>
              <a:t>Let x = seconds spent on FP operations.  We want:</a:t>
            </a:r>
          </a:p>
          <a:p>
            <a:endParaRPr lang="en-US" dirty="0" smtClean="0"/>
          </a:p>
          <a:p>
            <a:r>
              <a:rPr lang="en-US" dirty="0" smtClean="0"/>
              <a:t>90/3 =(90 – x) + x/5</a:t>
            </a:r>
          </a:p>
          <a:p>
            <a:endParaRPr lang="en-US" dirty="0" smtClean="0"/>
          </a:p>
          <a:p>
            <a:r>
              <a:rPr lang="en-US" dirty="0" smtClean="0"/>
              <a:t>That</a:t>
            </a:r>
            <a:r>
              <a:rPr lang="en-US" baseline="0" dirty="0" smtClean="0"/>
              <a:t> yields x = 75 seconds.</a:t>
            </a:r>
          </a:p>
          <a:p>
            <a:endParaRPr lang="en-US" dirty="0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D9F923-95DF-4A6F-BA48-27F8FA4D6D87}" type="slidenum">
              <a:rPr lang="en-US" altLang="en-US" sz="900">
                <a:latin typeface="Arial" panose="020B0604020202020204" pitchFamily="34" charset="0"/>
              </a:rPr>
              <a:pPr/>
              <a:t>19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endParaRPr lang="en-US" smtClean="0"/>
          </a:p>
        </p:txBody>
      </p:sp>
      <p:sp>
        <p:nvSpPr>
          <p:cNvPr id="39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8C07F-3014-41BA-8E52-34F782280479}" type="slidenum">
              <a:rPr lang="en-US" altLang="en-US" sz="900">
                <a:latin typeface="Arial" panose="020B0604020202020204" pitchFamily="34" charset="0"/>
              </a:rPr>
              <a:pPr/>
              <a:t>2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061" y="3719639"/>
            <a:ext cx="7163958" cy="643315"/>
          </a:xfrm>
          <a:noFill/>
        </p:spPr>
        <p:txBody>
          <a:bodyPr wrap="none" lIns="18388" tIns="26051" rIns="18388" bIns="26051"/>
          <a:lstStyle/>
          <a:p>
            <a:pPr>
              <a:lnSpc>
                <a:spcPts val="2567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17743" algn="l"/>
                <a:tab pos="835484" algn="l"/>
                <a:tab pos="1253227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Have them raise their hands when </a:t>
            </a:r>
            <a:br>
              <a:rPr lang="en-US" sz="1800" b="1">
                <a:solidFill>
                  <a:srgbClr val="000000"/>
                </a:solidFill>
                <a:latin typeface="Arial" charset="0"/>
              </a:rPr>
            </a:br>
            <a:r>
              <a:rPr lang="en-US" sz="1800" b="1">
                <a:solidFill>
                  <a:srgbClr val="000000"/>
                </a:solidFill>
                <a:latin typeface="Arial" charset="0"/>
              </a:rPr>
              <a:t>answering questions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F70006-84C1-4A2C-A2EF-4C31B62B89EF}" type="slidenum">
              <a:rPr lang="en-US" altLang="en-US" sz="900">
                <a:latin typeface="Arial" panose="020B0604020202020204" pitchFamily="34" charset="0"/>
              </a:rPr>
              <a:pPr/>
              <a:t>20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the vertical scale is</a:t>
            </a:r>
            <a:r>
              <a:rPr lang="en-US" baseline="0" dirty="0" smtClean="0"/>
              <a:t> NOT linear.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F0E8A-A0BA-43A0-A45D-EE00B72102C8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0508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the vertical scale is nonlinear on the left.</a:t>
            </a:r>
            <a:r>
              <a:rPr lang="en-US" baseline="0" dirty="0" smtClean="0"/>
              <a:t>  But it's linear on the right.  Somewhat deceptive unless </a:t>
            </a:r>
            <a:r>
              <a:rPr lang="en-US" baseline="0" smtClean="0"/>
              <a:t>viewed carefully.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F0E8A-A0BA-43A0-A45D-EE00B72102C8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755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579979-A303-4099-975C-2BC51600BC33}" type="slidenum">
              <a:rPr lang="en-US" altLang="en-US" sz="900">
                <a:latin typeface="Arial" panose="020B0604020202020204" pitchFamily="34" charset="0"/>
              </a:rPr>
              <a:pPr/>
              <a:t>3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r>
              <a:rPr lang="en-US" dirty="0" smtClean="0"/>
              <a:t>What does "in" mean here?</a:t>
            </a:r>
          </a:p>
          <a:p>
            <a:endParaRPr lang="en-US" dirty="0" smtClean="0"/>
          </a:p>
          <a:p>
            <a:r>
              <a:rPr lang="en-US" dirty="0" smtClean="0"/>
              <a:t>Do we count: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time in library functions --- certainly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time in system calls --- I would think so, but…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what about time to service </a:t>
            </a:r>
            <a:r>
              <a:rPr lang="en-US" dirty="0" err="1" smtClean="0"/>
              <a:t>malloc</a:t>
            </a:r>
            <a:r>
              <a:rPr lang="en-US" dirty="0" smtClean="0"/>
              <a:t>() calls, for example?</a:t>
            </a:r>
            <a:endParaRPr lang="en-US" dirty="0" smtClean="0"/>
          </a:p>
        </p:txBody>
      </p:sp>
      <p:sp>
        <p:nvSpPr>
          <p:cNvPr id="245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8CC40E-94AA-4477-8EBC-04FEDE3BF378}" type="slidenum">
              <a:rPr lang="en-US" altLang="en-US" sz="900">
                <a:latin typeface="Arial" panose="020B0604020202020204" pitchFamily="34" charset="0"/>
              </a:rPr>
              <a:pPr/>
              <a:t>4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r>
              <a:rPr lang="en-AU" dirty="0" smtClean="0"/>
              <a:t>Innumeracy often raises it's head</a:t>
            </a:r>
            <a:r>
              <a:rPr lang="en-AU" baseline="0" dirty="0" smtClean="0"/>
              <a:t> here.</a:t>
            </a:r>
          </a:p>
          <a:p>
            <a:endParaRPr lang="en-AU" baseline="0" dirty="0" smtClean="0"/>
          </a:p>
          <a:p>
            <a:r>
              <a:rPr lang="en-AU" baseline="0" dirty="0" smtClean="0"/>
              <a:t>If we improve execution time by x%, does that mean we improve the ratio by x%?</a:t>
            </a:r>
          </a:p>
          <a:p>
            <a:endParaRPr lang="en-AU" baseline="0" dirty="0" smtClean="0"/>
          </a:p>
          <a:p>
            <a:r>
              <a:rPr lang="en-AU" baseline="0" dirty="0" smtClean="0"/>
              <a:t>For example, if we made A 10% faster, the execution time for this program on A would drop to 9s.</a:t>
            </a:r>
          </a:p>
          <a:p>
            <a:r>
              <a:rPr lang="en-AU" baseline="0" dirty="0" smtClean="0"/>
              <a:t>Does that mean that A's advantage, relative to B, would increase by 10%?</a:t>
            </a:r>
          </a:p>
          <a:p>
            <a:r>
              <a:rPr lang="en-AU" baseline="0" dirty="0" smtClean="0"/>
              <a:t>Many students would say "yes" as a knee-jerk response.</a:t>
            </a:r>
          </a:p>
          <a:p>
            <a:endParaRPr lang="en-AU" baseline="0" dirty="0" smtClean="0"/>
          </a:p>
          <a:p>
            <a:r>
              <a:rPr lang="en-AU" baseline="0" dirty="0" smtClean="0"/>
              <a:t>So… what if we made A 100% faster?  Would execution time on A now be 0s?</a:t>
            </a:r>
          </a:p>
          <a:p>
            <a:endParaRPr lang="en-AU" baseline="0" dirty="0" smtClean="0"/>
          </a:p>
          <a:p>
            <a:endParaRPr lang="en-AU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F1428E-E6F2-42C2-8906-D9A806F9DEAC}" type="slidenum">
              <a:rPr lang="en-US" altLang="en-US" sz="900">
                <a:latin typeface="Arial" panose="020B0604020202020204" pitchFamily="34" charset="0"/>
              </a:rPr>
              <a:pPr/>
              <a:t>5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6D91F6-7EF1-4003-84D2-D453518EAF20}" type="slidenum">
              <a:rPr lang="en-US" altLang="en-US" sz="900">
                <a:latin typeface="Arial" panose="020B0604020202020204" pitchFamily="34" charset="0"/>
              </a:rPr>
              <a:pPr/>
              <a:t>6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A0AFC4-A40C-41A0-AC48-F05F0F62C671}" type="slidenum">
              <a:rPr lang="en-US" altLang="en-US" sz="900">
                <a:latin typeface="Arial" panose="020B0604020202020204" pitchFamily="34" charset="0"/>
              </a:rPr>
              <a:pPr/>
              <a:t>7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E2BE64A-D402-412E-BAEC-6EF25DCAE71D}" type="slidenum">
              <a:rPr lang="en-US" altLang="en-US" sz="900">
                <a:latin typeface="Arial" panose="020B0604020202020204" pitchFamily="34" charset="0"/>
              </a:rPr>
              <a:pPr/>
              <a:t>8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r>
              <a:rPr lang="en-US" dirty="0" smtClean="0"/>
              <a:t>It's a barrel</a:t>
            </a:r>
            <a:r>
              <a:rPr lang="en-US" baseline="0" dirty="0" smtClean="0"/>
              <a:t> of worms, but according to </a:t>
            </a:r>
            <a:r>
              <a:rPr lang="en-US" baseline="0" dirty="0" err="1" smtClean="0"/>
              <a:t>Intels</a:t>
            </a:r>
            <a:r>
              <a:rPr lang="en-US" baseline="0" dirty="0" smtClean="0"/>
              <a:t>' optimization manual for i7: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imul</a:t>
            </a:r>
            <a:r>
              <a:rPr lang="en-US" baseline="0" dirty="0" smtClean="0"/>
              <a:t> takes 3-5 clock cycles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idiv</a:t>
            </a:r>
            <a:r>
              <a:rPr lang="en-US" baseline="0" dirty="0" smtClean="0"/>
              <a:t> can take 85-100 clock cycles, depending on the actual values involved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970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6130" indent="-275434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73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433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3128" indent="-220348" defTabSz="93035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6ABA74-BD0A-426B-8B95-6B2E891EA67E}" type="slidenum">
              <a:rPr lang="en-US" altLang="en-US" sz="900">
                <a:latin typeface="Arial" panose="020B0604020202020204" pitchFamily="34" charset="0"/>
              </a:rPr>
              <a:pPr/>
              <a:t>9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714" y="3330173"/>
            <a:ext cx="6818974" cy="3153984"/>
          </a:xfrm>
          <a:noFill/>
        </p:spPr>
        <p:txBody>
          <a:bodyPr lIns="87349" tIns="42908" rIns="87349" bIns="42908"/>
          <a:lstStyle/>
          <a:p>
            <a:endParaRPr lang="en-US" smtClean="0"/>
          </a:p>
        </p:txBody>
      </p:sp>
      <p:sp>
        <p:nvSpPr>
          <p:cNvPr id="307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2413" y="623888"/>
            <a:ext cx="3503612" cy="26273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5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019365" y="154100"/>
            <a:ext cx="163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2000" dirty="0">
                <a:latin typeface="Helvetica" pitchFamily="34" charset="0"/>
              </a:rPr>
              <a:t>Performance</a:t>
            </a:r>
            <a:endParaRPr lang="en-US" altLang="en-US" sz="2000" b="1" dirty="0">
              <a:latin typeface="Helvetica" pitchFamily="34" charset="0"/>
            </a:endParaRPr>
          </a:p>
        </p:txBody>
      </p:sp>
      <p:sp>
        <p:nvSpPr>
          <p:cNvPr id="1032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fld id="{F2AE698B-B24B-4789-86B4-A9598CEB443E}" type="slidenum">
              <a:rPr lang="en-US" sz="2000">
                <a:latin typeface="Arial" charset="0"/>
              </a:rPr>
              <a:pPr algn="ctr"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033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2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 userDrawn="1"/>
        </p:nvSpPr>
        <p:spPr bwMode="auto">
          <a:xfrm>
            <a:off x="6477000" y="6553200"/>
            <a:ext cx="2590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advClick="0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Performance</a:t>
            </a:r>
            <a:endParaRPr lang="en-A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61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1800" smtClean="0"/>
              <a:t>Which airplane has the best performance?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33400" y="1143000"/>
          <a:ext cx="3895725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Chart" r:id="rId4" imgW="3248025" imgH="2152650" progId="MSGraph.Chart.8">
                  <p:embed followColorScheme="full"/>
                </p:oleObj>
              </mc:Choice>
              <mc:Fallback>
                <p:oleObj name="Chart" r:id="rId4" imgW="3248025" imgH="215265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3895725" cy="25828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702175" y="1133475"/>
          <a:ext cx="4124325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Chart" r:id="rId6" imgW="3438525" imgH="2152650" progId="MSGraph.Chart.8">
                  <p:embed followColorScheme="full"/>
                </p:oleObj>
              </mc:Choice>
              <mc:Fallback>
                <p:oleObj name="Chart" r:id="rId6" imgW="3438525" imgH="215265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1133475"/>
                        <a:ext cx="4124325" cy="25828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33400" y="3817938"/>
          <a:ext cx="3895725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Chart" r:id="rId8" imgW="3248025" imgH="2152650" progId="MSGraph.Chart.8">
                  <p:embed followColorScheme="full"/>
                </p:oleObj>
              </mc:Choice>
              <mc:Fallback>
                <p:oleObj name="Chart" r:id="rId8" imgW="3248025" imgH="215265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7938"/>
                        <a:ext cx="3895725" cy="258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702175" y="3802063"/>
          <a:ext cx="4137025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Chart" r:id="rId10" imgW="3448050" imgH="2152650" progId="MSGraph.Chart.8">
                  <p:embed followColorScheme="full"/>
                </p:oleObj>
              </mc:Choice>
              <mc:Fallback>
                <p:oleObj name="Chart" r:id="rId10" imgW="3448050" imgH="2152650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3802063"/>
                        <a:ext cx="4137025" cy="258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52" grpId="0"/>
      <p:bldOleChart spid="2053" grpId="0"/>
      <p:bldOleChart spid="2054" grpId="0"/>
      <p:bldOleChart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Performance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2785891"/>
          </a:xfrm>
          <a:noFill/>
        </p:spPr>
        <p:txBody>
          <a:bodyPr lIns="90488" tIns="44450" rIns="90488" bIns="44450">
            <a:spAutoFit/>
          </a:bodyPr>
          <a:lstStyle/>
          <a:p>
            <a:pPr marL="0" indent="0">
              <a:tabLst>
                <a:tab pos="457200" algn="l"/>
              </a:tabLst>
            </a:pPr>
            <a:r>
              <a:rPr lang="en-US" sz="1800" dirty="0" smtClean="0"/>
              <a:t>Performance is determined by execution time</a:t>
            </a:r>
          </a:p>
          <a:p>
            <a:pPr marL="0" indent="0">
              <a:tabLst>
                <a:tab pos="457200" algn="l"/>
              </a:tabLst>
            </a:pPr>
            <a:endParaRPr lang="en-US" sz="1800" dirty="0" smtClean="0"/>
          </a:p>
          <a:p>
            <a:pPr marL="0" indent="0">
              <a:tabLst>
                <a:tab pos="457200" algn="l"/>
              </a:tabLst>
            </a:pPr>
            <a:r>
              <a:rPr lang="en-US" sz="1800" dirty="0" smtClean="0"/>
              <a:t>Do any of the other variables equal performance?</a:t>
            </a:r>
          </a:p>
          <a:p>
            <a:pPr marL="0" indent="0">
              <a:tabLst>
                <a:tab pos="457200" algn="l"/>
              </a:tabLst>
            </a:pPr>
            <a:r>
              <a:rPr lang="en-US" sz="1600" dirty="0" smtClean="0"/>
              <a:t>	# of cycles to execute program?</a:t>
            </a:r>
          </a:p>
          <a:p>
            <a:pPr marL="0" indent="0">
              <a:tabLst>
                <a:tab pos="457200" algn="l"/>
              </a:tabLst>
            </a:pPr>
            <a:r>
              <a:rPr lang="en-US" sz="1600" dirty="0" smtClean="0"/>
              <a:t>	# of instructions in program?</a:t>
            </a:r>
          </a:p>
          <a:p>
            <a:pPr marL="0" indent="0">
              <a:tabLst>
                <a:tab pos="457200" algn="l"/>
              </a:tabLst>
            </a:pPr>
            <a:r>
              <a:rPr lang="en-US" sz="1600" dirty="0" smtClean="0"/>
              <a:t>	# of cycles per second?</a:t>
            </a:r>
          </a:p>
          <a:p>
            <a:pPr marL="0" indent="0">
              <a:tabLst>
                <a:tab pos="457200" algn="l"/>
              </a:tabLst>
            </a:pPr>
            <a:r>
              <a:rPr lang="en-US" sz="1600" dirty="0" smtClean="0"/>
              <a:t>	average # of cycles per instruction?</a:t>
            </a:r>
          </a:p>
          <a:p>
            <a:pPr marL="0" indent="0">
              <a:tabLst>
                <a:tab pos="457200" algn="l"/>
              </a:tabLst>
            </a:pPr>
            <a:r>
              <a:rPr lang="en-US" sz="1600" dirty="0" smtClean="0"/>
              <a:t>	average # of instructions per second?</a:t>
            </a:r>
            <a:br>
              <a:rPr lang="en-US" sz="1600" dirty="0" smtClean="0"/>
            </a:br>
            <a:endParaRPr lang="en-US" sz="1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4343400"/>
            <a:ext cx="8458200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828800" indent="-1828800"/>
            <a:r>
              <a:rPr lang="en-US" sz="1800" kern="0" dirty="0" smtClean="0">
                <a:latin typeface="Arial" panose="020B0604020202020204" pitchFamily="34" charset="0"/>
              </a:rPr>
              <a:t>Common pitfall:	thinking one of these variables (alone) is indicative of performance, when none really is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Example</a:t>
            </a:r>
            <a:endParaRPr lang="en-AU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249363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/>
              <a:t>Computer A: Cycle Time = 250ps, CPI = 2.0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Computer B: Cycle Time = 500ps, CPI = 1.2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Same ISA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For a given program, which </a:t>
            </a:r>
            <a:r>
              <a:rPr lang="en-US" sz="1800" dirty="0" smtClean="0"/>
              <a:t>is faster, and by how much?</a:t>
            </a:r>
            <a:endParaRPr lang="en-AU" sz="1800" dirty="0" smtClean="0"/>
          </a:p>
        </p:txBody>
      </p:sp>
      <p:sp>
        <p:nvSpPr>
          <p:cNvPr id="123910" name="AutoShape 6"/>
          <p:cNvSpPr>
            <a:spLocks/>
          </p:cNvSpPr>
          <p:nvPr/>
        </p:nvSpPr>
        <p:spPr bwMode="auto">
          <a:xfrm>
            <a:off x="6858000" y="5029200"/>
            <a:ext cx="1722438" cy="360363"/>
          </a:xfrm>
          <a:prstGeom prst="borderCallout1">
            <a:avLst>
              <a:gd name="adj1" fmla="val 31718"/>
              <a:gd name="adj2" fmla="val -4426"/>
              <a:gd name="adj3" fmla="val 75329"/>
              <a:gd name="adj4" fmla="val -18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1800">
                <a:latin typeface="Arial" charset="0"/>
              </a:rPr>
              <a:t>…by this much</a:t>
            </a:r>
            <a:endParaRPr lang="en-AU" sz="1800">
              <a:latin typeface="Arial" charset="0"/>
            </a:endParaRPr>
          </a:p>
        </p:txBody>
      </p:sp>
      <p:graphicFrame>
        <p:nvGraphicFramePr>
          <p:cNvPr id="123911" name="Object 7"/>
          <p:cNvGraphicFramePr>
            <a:graphicFrameLocks noChangeAspect="1"/>
          </p:cNvGraphicFramePr>
          <p:nvPr/>
        </p:nvGraphicFramePr>
        <p:xfrm>
          <a:off x="714375" y="2667000"/>
          <a:ext cx="5008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2" name="Equation" r:id="rId4" imgW="3340100" imgH="457200" progId="Equation.DSMT4">
                  <p:embed/>
                </p:oleObj>
              </mc:Choice>
              <mc:Fallback>
                <p:oleObj name="Equation" r:id="rId4" imgW="33401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667000"/>
                        <a:ext cx="5008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2" name="Object 8"/>
          <p:cNvGraphicFramePr>
            <a:graphicFrameLocks noChangeAspect="1"/>
          </p:cNvGraphicFramePr>
          <p:nvPr/>
        </p:nvGraphicFramePr>
        <p:xfrm>
          <a:off x="714375" y="3733800"/>
          <a:ext cx="5008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3" name="Equation" r:id="rId6" imgW="3340100" imgH="457200" progId="Equation.DSMT4">
                  <p:embed/>
                </p:oleObj>
              </mc:Choice>
              <mc:Fallback>
                <p:oleObj name="Equation" r:id="rId6" imgW="33401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733800"/>
                        <a:ext cx="5008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3" name="Object 9"/>
          <p:cNvGraphicFramePr>
            <a:graphicFrameLocks noChangeAspect="1"/>
          </p:cNvGraphicFramePr>
          <p:nvPr/>
        </p:nvGraphicFramePr>
        <p:xfrm>
          <a:off x="685800" y="5029200"/>
          <a:ext cx="27797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" name="Equation" r:id="rId8" imgW="1854200" imgH="431800" progId="Equation.DSMT4">
                  <p:embed/>
                </p:oleObj>
              </mc:Choice>
              <mc:Fallback>
                <p:oleObj name="Equation" r:id="rId8" imgW="18542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27797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419600" y="2895600"/>
            <a:ext cx="4084638" cy="1295400"/>
            <a:chOff x="2784" y="1824"/>
            <a:chExt cx="2573" cy="816"/>
          </a:xfrm>
        </p:grpSpPr>
        <p:sp>
          <p:nvSpPr>
            <p:cNvPr id="12297" name="AutoShape 5"/>
            <p:cNvSpPr>
              <a:spLocks/>
            </p:cNvSpPr>
            <p:nvPr/>
          </p:nvSpPr>
          <p:spPr bwMode="auto">
            <a:xfrm>
              <a:off x="4272" y="1824"/>
              <a:ext cx="1085" cy="227"/>
            </a:xfrm>
            <a:prstGeom prst="borderCallout1">
              <a:avLst>
                <a:gd name="adj1" fmla="val 31718"/>
                <a:gd name="adj2" fmla="val -4426"/>
                <a:gd name="adj3" fmla="val 72685"/>
                <a:gd name="adj4" fmla="val -1315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/>
              <a:r>
                <a:rPr lang="en-US" sz="1800">
                  <a:latin typeface="Arial" charset="0"/>
                </a:rPr>
                <a:t>A is faster…</a:t>
              </a:r>
              <a:endParaRPr lang="en-AU" sz="1800">
                <a:latin typeface="Arial" charset="0"/>
              </a:endParaRPr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H="1">
              <a:off x="2784" y="1968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in More Detail</a:t>
            </a:r>
            <a:endParaRPr lang="en-AU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66713"/>
          </a:xfrm>
          <a:noFill/>
        </p:spPr>
        <p:txBody>
          <a:bodyPr>
            <a:spAutoFit/>
          </a:bodyPr>
          <a:lstStyle/>
          <a:p>
            <a:r>
              <a:rPr lang="en-US" sz="1800" smtClean="0"/>
              <a:t>If different instruction classes take different numbers of cycles</a:t>
            </a:r>
            <a:endParaRPr lang="en-AU" sz="1800" smtClean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719304"/>
              </p:ext>
            </p:extLst>
          </p:nvPr>
        </p:nvGraphicFramePr>
        <p:xfrm>
          <a:off x="1436688" y="1717675"/>
          <a:ext cx="64277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Equation" r:id="rId4" imgW="2921000" imgH="431800" progId="Equation.DSMT4">
                  <p:embed/>
                </p:oleObj>
              </mc:Choice>
              <mc:Fallback>
                <p:oleObj name="Equation" r:id="rId4" imgW="2921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717675"/>
                        <a:ext cx="6427787" cy="9493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3429000"/>
            <a:ext cx="777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Weighted average CPI</a:t>
            </a:r>
            <a:endParaRPr lang="en-AU" sz="1800" dirty="0">
              <a:latin typeface="Arial" panose="020B0604020202020204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588963" y="4292600"/>
          <a:ext cx="81057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Equation" r:id="rId6" imgW="3683000" imgH="431800" progId="Equation.3">
                  <p:embed/>
                </p:oleObj>
              </mc:Choice>
              <mc:Fallback>
                <p:oleObj name="Equation" r:id="rId6" imgW="36830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4292600"/>
                        <a:ext cx="8105775" cy="9493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AutoShape 7"/>
          <p:cNvSpPr>
            <a:spLocks/>
          </p:cNvSpPr>
          <p:nvPr/>
        </p:nvSpPr>
        <p:spPr bwMode="auto">
          <a:xfrm rot="5400000">
            <a:off x="6947694" y="4293394"/>
            <a:ext cx="215900" cy="2376488"/>
          </a:xfrm>
          <a:prstGeom prst="rightBrace">
            <a:avLst>
              <a:gd name="adj1" fmla="val 917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994400" y="5649913"/>
            <a:ext cx="20859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Relative frequency</a:t>
            </a:r>
            <a:endParaRPr lang="en-A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Example</a:t>
            </a:r>
            <a:endParaRPr lang="en-AU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39725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smtClean="0"/>
              <a:t>Alternative compiled code sequences using instructions in classes A, B, C</a:t>
            </a:r>
            <a:endParaRPr lang="en-AU" sz="1800" smtClean="0"/>
          </a:p>
        </p:txBody>
      </p:sp>
      <p:graphicFrame>
        <p:nvGraphicFramePr>
          <p:cNvPr id="1280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52924"/>
              </p:ext>
            </p:extLst>
          </p:nvPr>
        </p:nvGraphicFramePr>
        <p:xfrm>
          <a:off x="1066800" y="1382713"/>
          <a:ext cx="6600825" cy="1589088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CPI for class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IC in sequence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IC in sequence 2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1073150" y="4076700"/>
            <a:ext cx="388778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800" dirty="0">
                <a:latin typeface="Arial" panose="020B0604020202020204" pitchFamily="34" charset="0"/>
              </a:rPr>
              <a:t>Sequence 1</a:t>
            </a:r>
            <a:r>
              <a:rPr lang="en-US" sz="1800" dirty="0" smtClean="0">
                <a:latin typeface="Arial" panose="020B0604020202020204" pitchFamily="34" charset="0"/>
              </a:rPr>
              <a:t>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 B C A C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</a:t>
            </a:r>
            <a:r>
              <a:rPr lang="en-US" sz="1600" dirty="0" smtClean="0">
                <a:latin typeface="Arial" panose="020B0604020202020204" pitchFamily="34" charset="0"/>
              </a:rPr>
              <a:t>IC </a:t>
            </a:r>
            <a:r>
              <a:rPr lang="en-US" sz="1600" dirty="0">
                <a:latin typeface="Arial" panose="020B0604020202020204" pitchFamily="34" charset="0"/>
              </a:rPr>
              <a:t>= 5</a:t>
            </a:r>
          </a:p>
          <a:p>
            <a:pPr lvl="1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-	Clock </a:t>
            </a:r>
            <a:r>
              <a:rPr lang="en-US" sz="1600" dirty="0">
                <a:latin typeface="Arial" panose="020B0604020202020204" pitchFamily="34" charset="0"/>
              </a:rPr>
              <a:t>Cycles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</a:rPr>
              <a:t>= 2×1 + 1×2 + 2×3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</a:rPr>
              <a:t>= 10</a:t>
            </a:r>
          </a:p>
          <a:p>
            <a:pPr lvl="1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-	Avg</a:t>
            </a:r>
            <a:r>
              <a:rPr lang="en-US" sz="1600" dirty="0">
                <a:latin typeface="Arial" panose="020B0604020202020204" pitchFamily="34" charset="0"/>
              </a:rPr>
              <a:t>. CPI = 10/5 = 2.0</a:t>
            </a: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5027612" y="4083050"/>
            <a:ext cx="388778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800" dirty="0">
                <a:latin typeface="Arial" panose="020B0604020202020204" pitchFamily="34" charset="0"/>
              </a:rPr>
              <a:t>Sequence </a:t>
            </a:r>
            <a:r>
              <a:rPr lang="en-US" sz="1800" dirty="0" smtClean="0">
                <a:latin typeface="Arial" panose="020B0604020202020204" pitchFamily="34" charset="0"/>
              </a:rPr>
              <a:t>2: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 B 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 A</a:t>
            </a: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</a:t>
            </a:r>
            <a:r>
              <a:rPr lang="en-US" sz="1600" dirty="0" smtClean="0">
                <a:latin typeface="Arial" panose="020B0604020202020204" pitchFamily="34" charset="0"/>
              </a:rPr>
              <a:t>IC </a:t>
            </a:r>
            <a:r>
              <a:rPr lang="en-US" sz="1600" dirty="0">
                <a:latin typeface="Arial" panose="020B0604020202020204" pitchFamily="34" charset="0"/>
              </a:rPr>
              <a:t>= </a:t>
            </a:r>
            <a:r>
              <a:rPr lang="en-US" sz="1600" dirty="0" smtClean="0">
                <a:latin typeface="Arial" panose="020B0604020202020204" pitchFamily="34" charset="0"/>
              </a:rPr>
              <a:t>6</a:t>
            </a:r>
            <a:endParaRPr lang="en-US" sz="1600" dirty="0">
              <a:latin typeface="Arial" panose="020B0604020202020204" pitchFamily="34" charset="0"/>
            </a:endParaRPr>
          </a:p>
          <a:p>
            <a:pPr lvl="1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-	Clock </a:t>
            </a:r>
            <a:r>
              <a:rPr lang="en-US" sz="1600" dirty="0">
                <a:latin typeface="Arial" panose="020B0604020202020204" pitchFamily="34" charset="0"/>
              </a:rPr>
              <a:t>Cycles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</a:rPr>
              <a:t>= </a:t>
            </a:r>
            <a:r>
              <a:rPr lang="en-US" sz="1600" dirty="0" smtClean="0">
                <a:latin typeface="Arial" panose="020B0604020202020204" pitchFamily="34" charset="0"/>
              </a:rPr>
              <a:t>4×1 </a:t>
            </a:r>
            <a:r>
              <a:rPr lang="en-US" sz="1600" dirty="0">
                <a:latin typeface="Arial" panose="020B0604020202020204" pitchFamily="34" charset="0"/>
              </a:rPr>
              <a:t>+ 1×2 + </a:t>
            </a:r>
            <a:r>
              <a:rPr lang="en-US" sz="1600" dirty="0" smtClean="0">
                <a:latin typeface="Arial" panose="020B0604020202020204" pitchFamily="34" charset="0"/>
              </a:rPr>
              <a:t>1×3</a:t>
            </a:r>
            <a:r>
              <a:rPr lang="en-US" sz="1600" dirty="0">
                <a:latin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</a:rPr>
              <a:t>= </a:t>
            </a:r>
            <a:r>
              <a:rPr lang="en-US" sz="1600" dirty="0" smtClean="0">
                <a:latin typeface="Arial" panose="020B0604020202020204" pitchFamily="34" charset="0"/>
              </a:rPr>
              <a:t>9</a:t>
            </a:r>
            <a:endParaRPr lang="en-US" sz="1600" dirty="0">
              <a:latin typeface="Arial" panose="020B0604020202020204" pitchFamily="34" charset="0"/>
            </a:endParaRPr>
          </a:p>
          <a:p>
            <a:pPr lvl="1" indent="-457200">
              <a:spcBef>
                <a:spcPct val="20000"/>
              </a:spcBef>
              <a:buClr>
                <a:schemeClr val="bg2"/>
              </a:buClr>
              <a:buSzPct val="75000"/>
              <a:tabLst>
                <a:tab pos="233363" algn="l"/>
              </a:tabLst>
            </a:pPr>
            <a:r>
              <a:rPr lang="en-US" sz="1600" dirty="0" smtClean="0">
                <a:latin typeface="Arial" panose="020B0604020202020204" pitchFamily="34" charset="0"/>
              </a:rPr>
              <a:t>	-	Avg</a:t>
            </a:r>
            <a:r>
              <a:rPr lang="en-US" sz="1600" dirty="0">
                <a:latin typeface="Arial" panose="020B0604020202020204" pitchFamily="34" charset="0"/>
              </a:rPr>
              <a:t>. CPI = </a:t>
            </a:r>
            <a:r>
              <a:rPr lang="en-US" sz="1600" dirty="0" smtClean="0">
                <a:latin typeface="Arial" panose="020B0604020202020204" pitchFamily="34" charset="0"/>
              </a:rPr>
              <a:t>9/6 </a:t>
            </a:r>
            <a:r>
              <a:rPr lang="en-US" sz="1600" dirty="0">
                <a:latin typeface="Arial" panose="020B0604020202020204" pitchFamily="34" charset="0"/>
              </a:rPr>
              <a:t>= </a:t>
            </a:r>
            <a:r>
              <a:rPr lang="en-US" sz="1600" dirty="0" smtClean="0">
                <a:latin typeface="Arial" panose="020B0604020202020204" pitchFamily="34" charset="0"/>
              </a:rPr>
              <a:t>1.5</a:t>
            </a:r>
            <a:endParaRPr lang="en-US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5425" y="312738"/>
            <a:ext cx="13525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3825875"/>
          </a:xfrm>
          <a:noFill/>
        </p:spPr>
        <p:txBody>
          <a:bodyPr lIns="90488" tIns="44450" rIns="90488" bIns="44450">
            <a:spAutoFit/>
          </a:bodyPr>
          <a:lstStyle/>
          <a:p>
            <a:pPr marL="0" indent="0"/>
            <a:r>
              <a:rPr lang="en-US" sz="1800" smtClean="0"/>
              <a:t>A compiler designer is trying to decide between two code sequences for a particular machine.  Based on the hardware implementation, there are three different classes of instructions:  Class A, Class B, and Class C, and they require one, two, and three cycles (respectively).  </a:t>
            </a:r>
            <a:br>
              <a:rPr lang="en-US" sz="1800" smtClean="0"/>
            </a:br>
            <a:endParaRPr lang="en-US" sz="1800" smtClean="0"/>
          </a:p>
          <a:p>
            <a:pPr marL="0" indent="0"/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The first code sequence has 5 instructions:   2 of A, 1 of B, and 2 of C</a:t>
            </a:r>
            <a:br>
              <a:rPr lang="en-US" sz="1800" smtClean="0"/>
            </a:br>
            <a:r>
              <a:rPr lang="en-US" sz="1800" smtClean="0"/>
              <a:t>The second sequence has 6 instructions:  4 of A, 1 of B, and 1 of C.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0" indent="0"/>
            <a:r>
              <a:rPr lang="en-US" sz="1800" smtClean="0"/>
              <a:t>Which sequence will be faster?  How much?</a:t>
            </a:r>
            <a:br>
              <a:rPr lang="en-US" sz="1800" smtClean="0"/>
            </a:br>
            <a:endParaRPr lang="en-US" sz="1800" smtClean="0"/>
          </a:p>
          <a:p>
            <a:pPr marL="0" indent="0"/>
            <a:r>
              <a:rPr lang="en-US" sz="1800" smtClean="0"/>
              <a:t>What is the CPI for each sequence?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# of Instructions Example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5425" y="312738"/>
            <a:ext cx="214153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4211638"/>
          </a:xfrm>
          <a:noFill/>
        </p:spPr>
        <p:txBody>
          <a:bodyPr lIns="90488" tIns="44450" rIns="90488" bIns="44450">
            <a:spAutoFit/>
          </a:bodyPr>
          <a:lstStyle/>
          <a:p>
            <a:pPr marL="0" indent="0"/>
            <a:r>
              <a:rPr lang="en-US" sz="1800" smtClean="0"/>
              <a:t>Two different compilers are being tested for a 4 GHz. machine with three different classes of instructions:  Class A, Class B, and Class C, which require one, two, and three cycles (respectively).  Both compilers are used to produce code for a large piece of software.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The first compiler's code uses 5 million Class A instructions, 1 million Class B instructions, and 2 million Class C instructions.</a:t>
            </a:r>
          </a:p>
          <a:p>
            <a:pPr marL="0" indent="0"/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The second compiler's code uses 10 million Class A instructions, 1 million Class B instructions, and 1 million Class C instructions.</a:t>
            </a:r>
            <a:br>
              <a:rPr lang="en-US" sz="1800" smtClean="0"/>
            </a:br>
            <a:endParaRPr lang="en-US" sz="1800" smtClean="0"/>
          </a:p>
          <a:p>
            <a:pPr marL="0" indent="0"/>
            <a:endParaRPr lang="en-US" sz="1800" smtClean="0"/>
          </a:p>
          <a:p>
            <a:pPr marL="0" indent="0"/>
            <a:r>
              <a:rPr lang="en-US" sz="1800" smtClean="0"/>
              <a:t>Which sequence will be faster according to MIPS?</a:t>
            </a:r>
          </a:p>
          <a:p>
            <a:pPr marL="0" indent="0"/>
            <a:endParaRPr lang="en-US" sz="1800" smtClean="0"/>
          </a:p>
          <a:p>
            <a:pPr marL="0" indent="0"/>
            <a:r>
              <a:rPr lang="en-US" sz="1800" smtClean="0"/>
              <a:t>Which sequence will be faster according to execution time?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MIPS example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5425" y="312738"/>
            <a:ext cx="212883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176838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sz="1800" dirty="0" smtClean="0"/>
              <a:t>Execution Time After Improvement = 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Execution Time Unaffected + ( Execution Time Affected  / Amount of Improvement 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Example: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Suppose a program runs in 100 seconds on a machine, with multiply instructions responsible for 80 seconds of this time.</a:t>
            </a:r>
          </a:p>
          <a:p>
            <a:r>
              <a:rPr lang="en-US" sz="1800" dirty="0" smtClean="0"/>
              <a:t>	</a:t>
            </a:r>
          </a:p>
          <a:p>
            <a:r>
              <a:rPr lang="en-US" sz="1800" dirty="0" smtClean="0"/>
              <a:t>	How much do we have to improve the speed of multiplication if we want the program to run 4 times faster?</a:t>
            </a:r>
          </a:p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How about making it 5 times faster?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i="1" dirty="0" smtClean="0"/>
              <a:t>Principle:  Make the common case fast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Amdahl's Law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5425" y="312738"/>
            <a:ext cx="13525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862561"/>
          </a:xfrm>
          <a:solidFill>
            <a:srgbClr val="FFFF00"/>
          </a:solidFill>
        </p:spPr>
        <p:txBody>
          <a:bodyPr lIns="90488" tIns="44450" rIns="90488" bIns="44450">
            <a:spAutoFit/>
          </a:bodyPr>
          <a:lstStyle/>
          <a:p>
            <a:pPr marL="0" indent="0"/>
            <a:r>
              <a:rPr lang="en-US" sz="1800" dirty="0" smtClean="0"/>
              <a:t>Suppose we enhance a machine making all floating-point instructions run five times faster.  </a:t>
            </a:r>
          </a:p>
          <a:p>
            <a:pPr marL="0" indent="0"/>
            <a:endParaRPr lang="en-US" sz="1800" dirty="0" smtClean="0"/>
          </a:p>
          <a:p>
            <a:pPr marL="0" indent="0"/>
            <a:r>
              <a:rPr lang="en-US" sz="1800" dirty="0" smtClean="0"/>
              <a:t>If the execution time of some benchmark program before the floating-point enhancement is 10 seconds, what will the speedup be if half of the 10 seconds is spent executing floating-point instructions?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Example 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5425" y="312738"/>
            <a:ext cx="13525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Example 2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458200" cy="28043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dirty="0" smtClean="0">
                <a:latin typeface="Arial" panose="020B0604020202020204" pitchFamily="34" charset="0"/>
              </a:rPr>
              <a:t>We are looking for a benchmark to show off the new floating-point unit described above, and want the overall benchmark to show a speedup of 3 (i.e., take 1/3 as long to run).  </a:t>
            </a:r>
          </a:p>
          <a:p>
            <a:pPr marL="0" indent="0"/>
            <a:endParaRPr lang="en-US" sz="1800" dirty="0">
              <a:latin typeface="Arial" panose="020B0604020202020204" pitchFamily="34" charset="0"/>
            </a:endParaRPr>
          </a:p>
          <a:p>
            <a:pPr marL="0" indent="0"/>
            <a:r>
              <a:rPr lang="en-US" sz="1800" dirty="0" smtClean="0">
                <a:latin typeface="Arial" panose="020B0604020202020204" pitchFamily="34" charset="0"/>
              </a:rPr>
              <a:t>One benchmark we are considering runs for 90 seconds with the old floating-point hardware.  </a:t>
            </a:r>
          </a:p>
          <a:p>
            <a:pPr marL="0" indent="0"/>
            <a:endParaRPr lang="en-US" sz="1800" dirty="0" smtClean="0">
              <a:latin typeface="Arial" panose="020B0604020202020204" pitchFamily="34" charset="0"/>
            </a:endParaRPr>
          </a:p>
          <a:p>
            <a:pPr marL="0" indent="0"/>
            <a:r>
              <a:rPr lang="en-US" sz="1800" dirty="0" smtClean="0">
                <a:latin typeface="Arial" panose="020B0604020202020204" pitchFamily="34" charset="0"/>
              </a:rPr>
              <a:t>How much of the execution time would floating-point instructions have to account for in this program in order to yield our desired speedup on this benchmark?</a:t>
            </a:r>
          </a:p>
        </p:txBody>
      </p:sp>
    </p:spTree>
    <p:extLst>
      <p:ext uri="{BB962C8B-B14F-4D97-AF65-F5344CB8AC3E}">
        <p14:creationId xmlns:p14="http://schemas.microsoft.com/office/powerpoint/2010/main" val="11878521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4441729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lnSpc>
                <a:spcPct val="140000"/>
              </a:lnSpc>
              <a:tabLst>
                <a:tab pos="228600" algn="l"/>
              </a:tabLst>
            </a:pPr>
            <a:r>
              <a:rPr lang="en-US" sz="1800" dirty="0" smtClean="0"/>
              <a:t>Performance is specific to a particular program/s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Total execution time is a consistent summary of performance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lnSpc>
                <a:spcPct val="140000"/>
              </a:lnSpc>
              <a:tabLst>
                <a:tab pos="228600" algn="l"/>
              </a:tabLst>
            </a:pPr>
            <a:r>
              <a:rPr lang="en-US" sz="1800" dirty="0" smtClean="0"/>
              <a:t>For a given architecture performance increases come from: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increases in clock rate (if that yields no adverse CPI affects)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improvements in processor organization that lower CPI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compiler enhancements that lower CPI (different distribution of instructions) and/or instruction count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algorithm/language choices that affect instruction count and/or instruction distribution</a:t>
            </a:r>
            <a:br>
              <a:rPr lang="en-US" sz="1600" dirty="0" smtClean="0"/>
            </a:br>
            <a:endParaRPr lang="en-US" sz="1600" dirty="0" smtClean="0"/>
          </a:p>
          <a:p>
            <a:pPr marL="457200" indent="-457200">
              <a:lnSpc>
                <a:spcPct val="140000"/>
              </a:lnSpc>
              <a:tabLst>
                <a:tab pos="228600" algn="l"/>
              </a:tabLst>
            </a:pPr>
            <a:endParaRPr lang="en-US" sz="1800" dirty="0" smtClean="0"/>
          </a:p>
          <a:p>
            <a:pPr marL="457200" indent="-457200">
              <a:lnSpc>
                <a:spcPct val="140000"/>
              </a:lnSpc>
              <a:tabLst>
                <a:tab pos="228600" algn="l"/>
              </a:tabLst>
            </a:pPr>
            <a:r>
              <a:rPr lang="en-US" sz="1800" dirty="0" smtClean="0"/>
              <a:t>Pitfall:  expecting improvement in one aspect of a machine’s performance to affect the total 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Remember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5425" y="312738"/>
            <a:ext cx="53117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1837939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tabLst>
                <a:tab pos="228600" algn="l"/>
                <a:tab pos="457200" algn="l"/>
              </a:tabLst>
            </a:pPr>
            <a:r>
              <a:rPr lang="en-US" i="1" dirty="0" smtClean="0"/>
              <a:t>Response Time</a:t>
            </a:r>
            <a:r>
              <a:rPr lang="en-US" dirty="0" smtClean="0"/>
              <a:t> (</a:t>
            </a:r>
            <a:r>
              <a:rPr lang="en-US" i="1" dirty="0" smtClean="0"/>
              <a:t>latency</a:t>
            </a:r>
            <a:r>
              <a:rPr lang="en-US" dirty="0" smtClean="0"/>
              <a:t>): how long it takes to complete a task</a:t>
            </a:r>
          </a:p>
          <a:p>
            <a:pPr marL="457200" indent="-457200">
              <a:tabLst>
                <a:tab pos="228600" algn="l"/>
                <a:tab pos="457200" algn="l"/>
              </a:tabLst>
            </a:pPr>
            <a:endParaRPr lang="en-US" sz="1800" dirty="0" smtClean="0"/>
          </a:p>
          <a:p>
            <a:pPr marL="457200" indent="-457200">
              <a:tabLst>
                <a:tab pos="228600" algn="l"/>
                <a:tab pos="457200" algn="l"/>
              </a:tabLst>
            </a:pPr>
            <a:r>
              <a:rPr lang="en-US" i="1" dirty="0" smtClean="0"/>
              <a:t>Throughput:  </a:t>
            </a:r>
            <a:r>
              <a:rPr lang="en-US" dirty="0" smtClean="0"/>
              <a:t>total # of tasks completed per unit time</a:t>
            </a:r>
          </a:p>
          <a:p>
            <a:pPr marL="457200" indent="-457200">
              <a:tabLst>
                <a:tab pos="228600" algn="l"/>
                <a:tab pos="457200" algn="l"/>
              </a:tabLst>
            </a:pPr>
            <a:endParaRPr lang="en-US" dirty="0" smtClean="0"/>
          </a:p>
          <a:p>
            <a:pPr marL="457200" indent="-457200">
              <a:tabLst>
                <a:tab pos="228600" algn="l"/>
                <a:tab pos="457200" algn="l"/>
              </a:tabLst>
            </a:pPr>
            <a:r>
              <a:rPr lang="en-US" dirty="0" smtClean="0"/>
              <a:t>For now, we will focus on response time… and define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6705600" cy="454025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dirty="0" smtClean="0"/>
              <a:t>Computer Performance:  TIME, TIME, TIME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981200" y="3200400"/>
          <a:ext cx="39576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4" imgW="1981200" imgH="393700" progId="Equation.DSMT4">
                  <p:embed/>
                </p:oleObj>
              </mc:Choice>
              <mc:Fallback>
                <p:oleObj name="Equation" r:id="rId4" imgW="19812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39576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Performance Summary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98800"/>
            <a:ext cx="8458200" cy="1717675"/>
          </a:xfrm>
          <a:noFill/>
        </p:spPr>
        <p:txBody>
          <a:bodyPr>
            <a:spAutoFit/>
          </a:bodyPr>
          <a:lstStyle/>
          <a:p>
            <a:r>
              <a:rPr lang="en-AU" smtClean="0"/>
              <a:t>Performance depends on</a:t>
            </a:r>
          </a:p>
          <a:p>
            <a:pPr lvl="1"/>
            <a:r>
              <a:rPr lang="en-AU" smtClean="0"/>
              <a:t>Algorithm: affects IC, possibly CPI</a:t>
            </a:r>
          </a:p>
          <a:p>
            <a:pPr lvl="1"/>
            <a:r>
              <a:rPr lang="en-AU" smtClean="0"/>
              <a:t>Programming language: affects IC, CPI</a:t>
            </a:r>
          </a:p>
          <a:p>
            <a:pPr lvl="1"/>
            <a:r>
              <a:rPr lang="en-AU" smtClean="0"/>
              <a:t>Compiler: affects IC, CPI</a:t>
            </a:r>
          </a:p>
          <a:p>
            <a:pPr lvl="1"/>
            <a:r>
              <a:rPr lang="en-AU" smtClean="0"/>
              <a:t>Instruction set architecture: affects IC, CPI, T</a:t>
            </a:r>
            <a:r>
              <a:rPr lang="en-AU" baseline="-25000" smtClean="0"/>
              <a:t>c</a:t>
            </a:r>
          </a:p>
        </p:txBody>
      </p:sp>
      <p:graphicFrame>
        <p:nvGraphicFramePr>
          <p:cNvPr id="20484" name="Object 6"/>
          <p:cNvGraphicFramePr>
            <a:graphicFrameLocks noChangeAspect="1"/>
          </p:cNvGraphicFramePr>
          <p:nvPr/>
        </p:nvGraphicFramePr>
        <p:xfrm>
          <a:off x="381000" y="990600"/>
          <a:ext cx="86106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4" imgW="3378200" imgH="419100" progId="Equation.DSMT4">
                  <p:embed/>
                </p:oleObj>
              </mc:Choice>
              <mc:Fallback>
                <p:oleObj name="Equation" r:id="rId4" imgW="33782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6106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67572"/>
            <a:ext cx="8382000" cy="122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latin typeface="Arial" panose="020B0604020202020204" pitchFamily="34" charset="0"/>
              </a:rPr>
              <a:t>Kinds of benchmarks:</a:t>
            </a:r>
            <a:endParaRPr lang="en-US" sz="1800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</a:rPr>
              <a:t>Kernels (e.g. matrix multiply)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</a:rPr>
              <a:t>Toy programs (e.g. sorting)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</a:rPr>
              <a:t>Synthetic benchmarks (e.g. Dhrystone)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panose="020B0604020202020204" pitchFamily="34" charset="0"/>
              </a:rPr>
              <a:t>Benchmark suites (e.g. SPEC06fp, TPC-C)</a:t>
            </a: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76972"/>
            <a:ext cx="8382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 dirty="0" smtClean="0">
                <a:latin typeface="Arial" panose="020B0604020202020204" pitchFamily="34" charset="0"/>
              </a:rPr>
              <a:t>benchmark</a:t>
            </a:r>
            <a:endParaRPr lang="en-US" sz="1800" i="1" dirty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 panose="020B0604020202020204" pitchFamily="34" charset="0"/>
              </a:rPr>
              <a:t>A program or collection of programs selected for use in comparing computer performance</a:t>
            </a: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315968"/>
            <a:ext cx="83820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latin typeface="Arial" panose="020B0604020202020204" pitchFamily="34" charset="0"/>
              </a:rPr>
              <a:t>A benchmark can be used to isolate different aspects of hardware performance.</a:t>
            </a:r>
            <a:endParaRPr 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640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Integer Benchmarks</a:t>
            </a:r>
            <a:endParaRPr lang="en-US" dirty="0"/>
          </a:p>
        </p:txBody>
      </p:sp>
      <p:pic>
        <p:nvPicPr>
          <p:cNvPr id="3" name="Picture 2" descr="f01-18-978012407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8" y="685800"/>
            <a:ext cx="8382000" cy="3986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4938712"/>
            <a:ext cx="832567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ITCFranklinGothicStd-Hvy" charset="0"/>
              </a:rPr>
              <a:t>FIGURE 1.18</a:t>
            </a:r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MinionPro-Regular" charset="0"/>
              </a:rPr>
              <a:t> </a:t>
            </a:r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ITCFranklinGothicStd-Hvy" charset="0"/>
              </a:rPr>
              <a:t>SPECINTC2006 benchmarks running on a 2.66</a:t>
            </a:r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 </a:t>
            </a:r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ITCFranklinGothicStd-Hvy" charset="0"/>
              </a:rPr>
              <a:t>GHz Intel Core i7 920.</a:t>
            </a:r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MinionPro-Regular" charset="0"/>
              </a:rPr>
              <a:t> As the equation on page 35 explains, execution time is the product of the three factors in this table: instruction count in billions, clocks per instruction (CPI), and clock cycle time in nanoseconds. </a:t>
            </a:r>
            <a:endParaRPr lang="en-US" altLang="en-US" sz="1200" dirty="0" smtClean="0">
              <a:solidFill>
                <a:srgbClr val="000000"/>
              </a:solidFill>
              <a:ea typeface="Times New Roman" pitchFamily="18" charset="0"/>
              <a:cs typeface="MinionPro-Regular" charset="0"/>
            </a:endParaRPr>
          </a:p>
          <a:p>
            <a:pPr eaLnBrk="1" hangingPunct="1"/>
            <a:endParaRPr lang="en-US" altLang="en-US" sz="1200" dirty="0">
              <a:solidFill>
                <a:srgbClr val="000000"/>
              </a:solidFill>
              <a:ea typeface="Times New Roman" pitchFamily="18" charset="0"/>
              <a:cs typeface="MinionPro-Regular" charset="0"/>
            </a:endParaRPr>
          </a:p>
          <a:p>
            <a:pPr eaLnBrk="1" hangingPunct="1"/>
            <a:r>
              <a:rPr lang="en-US" altLang="en-US" sz="1200" dirty="0" err="1" smtClean="0">
                <a:solidFill>
                  <a:srgbClr val="000000"/>
                </a:solidFill>
                <a:ea typeface="Times New Roman" pitchFamily="18" charset="0"/>
                <a:cs typeface="MinionPro-Regular" charset="0"/>
              </a:rPr>
              <a:t>SPECratio</a:t>
            </a:r>
            <a:r>
              <a:rPr lang="en-US" altLang="en-US" sz="1200" dirty="0" smtClean="0">
                <a:solidFill>
                  <a:srgbClr val="000000"/>
                </a:solidFill>
                <a:ea typeface="Times New Roman" pitchFamily="18" charset="0"/>
                <a:cs typeface="MinionPro-Regular" charset="0"/>
              </a:rPr>
              <a:t> </a:t>
            </a:r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MinionPro-Regular" charset="0"/>
              </a:rPr>
              <a:t>is simply the reference time, which is supplied by SPEC, divided by the measured execution time. The single number quoted as SPECINTC2006 is the geometric mean of the </a:t>
            </a:r>
            <a:r>
              <a:rPr lang="en-US" altLang="en-US" sz="1200" dirty="0" err="1">
                <a:solidFill>
                  <a:srgbClr val="000000"/>
                </a:solidFill>
                <a:ea typeface="Times New Roman" pitchFamily="18" charset="0"/>
                <a:cs typeface="MinionPro-Regular" charset="0"/>
              </a:rPr>
              <a:t>SPECratios</a:t>
            </a:r>
            <a:r>
              <a:rPr lang="en-US" altLang="en-US" sz="1200" dirty="0">
                <a:solidFill>
                  <a:srgbClr val="000000"/>
                </a:solidFill>
                <a:ea typeface="Times New Roman" pitchFamily="18" charset="0"/>
                <a:cs typeface="MinionPro-Regular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84617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Single-processor</a:t>
            </a:r>
            <a:r>
              <a:rPr lang="en-US" baseline="0" dirty="0" smtClean="0"/>
              <a:t> Evolution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3183" r="5006"/>
          <a:stretch/>
        </p:blipFill>
        <p:spPr bwMode="auto">
          <a:xfrm>
            <a:off x="457200" y="1196752"/>
            <a:ext cx="8010939" cy="475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95936" y="908720"/>
            <a:ext cx="32403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Move to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multi-core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5580108" y="1278285"/>
            <a:ext cx="1152132" cy="86409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5513091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The Power Wall</a:t>
            </a:r>
            <a:endParaRPr lang="en-US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8171286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4694872"/>
            <a:ext cx="830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Intel VP Patrick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Gelsinger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(ISSCC 2001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scaling continues at present pace, by 2005, high speed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processors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would have power density of nuclear reactor, by 2010, a rocket nozzle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by 2015, surface of sun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850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5425" y="312738"/>
            <a:ext cx="35448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095625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tabLst>
                <a:tab pos="228600" algn="l"/>
              </a:tabLst>
            </a:pPr>
            <a:r>
              <a:rPr lang="en-US" i="1" smtClean="0"/>
              <a:t>Elapsed Time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smtClean="0"/>
              <a:t>	-	counts everything  </a:t>
            </a:r>
            <a:r>
              <a:rPr lang="en-US" sz="1600" i="1" smtClean="0"/>
              <a:t>(disk and memory accesses, I/O , etc.)</a:t>
            </a:r>
            <a:endParaRPr lang="en-US" sz="1600" smtClean="0"/>
          </a:p>
          <a:p>
            <a:pPr marL="457200" indent="-457200">
              <a:tabLst>
                <a:tab pos="228600" algn="l"/>
              </a:tabLst>
            </a:pPr>
            <a:r>
              <a:rPr lang="en-US" sz="1600" smtClean="0"/>
              <a:t>	-	a useful number, but often not good for comparison purposes</a:t>
            </a:r>
          </a:p>
          <a:p>
            <a:pPr marL="457200" indent="-457200">
              <a:tabLst>
                <a:tab pos="228600" algn="l"/>
              </a:tabLst>
            </a:pPr>
            <a:endParaRPr lang="en-US" sz="1600" smtClean="0"/>
          </a:p>
          <a:p>
            <a:pPr marL="457200" indent="-457200">
              <a:tabLst>
                <a:tab pos="228600" algn="l"/>
              </a:tabLst>
            </a:pPr>
            <a:r>
              <a:rPr lang="en-US" i="1" smtClean="0"/>
              <a:t>CPU time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smtClean="0"/>
              <a:t>	-	doesn't count I/O or time spent running other programs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smtClean="0"/>
              <a:t>	-	can be broken up into system time, and user time</a:t>
            </a:r>
            <a:br>
              <a:rPr lang="en-US" sz="1600" smtClean="0"/>
            </a:br>
            <a:endParaRPr lang="en-US" sz="1600" smtClean="0"/>
          </a:p>
          <a:p>
            <a:pPr marL="457200" indent="-457200">
              <a:tabLst>
                <a:tab pos="228600" algn="l"/>
              </a:tabLst>
            </a:pPr>
            <a:r>
              <a:rPr lang="en-US" sz="1800" smtClean="0"/>
              <a:t>Our focus:  user CPU time 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smtClean="0"/>
              <a:t>	-	time spent executing the lines of code that are "in" our program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81063" y="4718050"/>
            <a:ext cx="79914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>
                <a:solidFill>
                  <a:srgbClr val="000000"/>
                </a:solidFill>
              </a:rPr>
              <a:t>Execution Time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Performance</a:t>
            </a:r>
            <a:endParaRPr lang="en-AU" dirty="0" smtClean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70338" y="4433888"/>
            <a:ext cx="80010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Arial" panose="020B0604020202020204" pitchFamily="34" charset="0"/>
              </a:rPr>
              <a:t>Example: time taken to run a program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>
                <a:latin typeface="Arial" panose="020B0604020202020204" pitchFamily="34" charset="0"/>
              </a:rPr>
              <a:t>10s on A, 15s on B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>
                <a:latin typeface="Arial" panose="020B0604020202020204" pitchFamily="34" charset="0"/>
              </a:rPr>
              <a:t>Execution </a:t>
            </a:r>
            <a:r>
              <a:rPr lang="en-US" sz="1800" dirty="0" err="1">
                <a:latin typeface="Arial" panose="020B0604020202020204" pitchFamily="34" charset="0"/>
              </a:rPr>
              <a:t>Time</a:t>
            </a:r>
            <a:r>
              <a:rPr lang="en-US" sz="1800" baseline="-25000" dirty="0" err="1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 / Execution </a:t>
            </a:r>
            <a:r>
              <a:rPr lang="en-US" sz="1800" dirty="0" err="1">
                <a:latin typeface="Arial" panose="020B0604020202020204" pitchFamily="34" charset="0"/>
              </a:rPr>
              <a:t>Time</a:t>
            </a:r>
            <a:r>
              <a:rPr lang="en-US" sz="1800" baseline="-25000" dirty="0" err="1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</a:rPr>
              <a:t>= 15s / 10s = 1.5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>
                <a:latin typeface="Arial" panose="020B0604020202020204" pitchFamily="34" charset="0"/>
              </a:rPr>
              <a:t>So A is 1.5 times </a:t>
            </a:r>
            <a:r>
              <a:rPr lang="en-US" sz="1800" dirty="0" smtClean="0">
                <a:latin typeface="Arial" panose="020B0604020202020204" pitchFamily="34" charset="0"/>
              </a:rPr>
              <a:t>as fast as B (and B is 2/3 as fast as A)</a:t>
            </a:r>
            <a:endParaRPr lang="en-AU" sz="1800" dirty="0">
              <a:latin typeface="Arial" panose="020B0604020202020204" pitchFamily="34" charset="0"/>
            </a:endParaRPr>
          </a:p>
        </p:txBody>
      </p:sp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533400" y="685800"/>
          <a:ext cx="39608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4" imgW="1981200" imgH="393700" progId="Equation.DSMT4">
                  <p:embed/>
                </p:oleObj>
              </mc:Choice>
              <mc:Fallback>
                <p:oleObj name="Equation" r:id="rId4" imgW="19812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85800"/>
                        <a:ext cx="39608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1698"/>
              </p:ext>
            </p:extLst>
          </p:nvPr>
        </p:nvGraphicFramePr>
        <p:xfrm>
          <a:off x="511174" y="2185988"/>
          <a:ext cx="7108826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6" imgW="3555720" imgH="888840" progId="Equation.DSMT4">
                  <p:embed/>
                </p:oleObj>
              </mc:Choice>
              <mc:Fallback>
                <p:oleObj name="Equation" r:id="rId6" imgW="3555720" imgH="888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2185988"/>
                        <a:ext cx="7108826" cy="177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21062" y="6096000"/>
            <a:ext cx="199433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this program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Clocking</a:t>
            </a:r>
            <a:endParaRPr lang="en-AU" dirty="0" smtClean="0"/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66713"/>
          </a:xfrm>
          <a:noFill/>
        </p:spPr>
        <p:txBody>
          <a:bodyPr>
            <a:spAutoFit/>
          </a:bodyPr>
          <a:lstStyle/>
          <a:p>
            <a:r>
              <a:rPr lang="en-US" sz="1800" dirty="0" smtClean="0"/>
              <a:t>Operation of digital hardware elements is governed by a constant-rate clock.</a:t>
            </a:r>
            <a:endParaRPr lang="en-AU" sz="1800" dirty="0" smtClean="0"/>
          </a:p>
        </p:txBody>
      </p:sp>
      <p:sp>
        <p:nvSpPr>
          <p:cNvPr id="6148" name="Rectangle 34"/>
          <p:cNvSpPr>
            <a:spLocks noChangeArrowheads="1"/>
          </p:cNvSpPr>
          <p:nvPr/>
        </p:nvSpPr>
        <p:spPr bwMode="auto">
          <a:xfrm>
            <a:off x="457200" y="4191000"/>
            <a:ext cx="457200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Clock period: duration of a clock cycle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 dirty="0">
                <a:latin typeface="Arial" panose="020B0604020202020204" pitchFamily="34" charset="0"/>
              </a:rPr>
              <a:t>e.g., 250ps = 0.25ns = 250×10</a:t>
            </a:r>
            <a:r>
              <a:rPr lang="en-US" sz="1600" baseline="30000" dirty="0">
                <a:latin typeface="Arial" panose="020B0604020202020204" pitchFamily="34" charset="0"/>
              </a:rPr>
              <a:t>–12</a:t>
            </a:r>
            <a:r>
              <a:rPr lang="en-US" sz="1600" dirty="0">
                <a:latin typeface="Arial" panose="020B0604020202020204" pitchFamily="34" charset="0"/>
              </a:rPr>
              <a:t>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Clock frequency (rate): cycles per second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 dirty="0">
                <a:latin typeface="Arial" panose="020B0604020202020204" pitchFamily="34" charset="0"/>
              </a:rPr>
              <a:t>e.g., 4.0GHz = 4000MHz = 4.0×10</a:t>
            </a:r>
            <a:r>
              <a:rPr lang="en-US" sz="1600" baseline="30000" dirty="0">
                <a:latin typeface="Arial" panose="020B0604020202020204" pitchFamily="34" charset="0"/>
              </a:rPr>
              <a:t>9</a:t>
            </a:r>
            <a:r>
              <a:rPr lang="en-US" sz="1600" dirty="0">
                <a:latin typeface="Arial" panose="020B0604020202020204" pitchFamily="34" charset="0"/>
              </a:rPr>
              <a:t>Hz</a:t>
            </a:r>
            <a:endParaRPr lang="en-AU" sz="1600" dirty="0">
              <a:latin typeface="Arial" panose="020B0604020202020204" pitchFamily="34" charset="0"/>
            </a:endParaRPr>
          </a:p>
        </p:txBody>
      </p:sp>
      <p:grpSp>
        <p:nvGrpSpPr>
          <p:cNvPr id="6149" name="Group 38"/>
          <p:cNvGrpSpPr>
            <a:grpSpLocks/>
          </p:cNvGrpSpPr>
          <p:nvPr/>
        </p:nvGrpSpPr>
        <p:grpSpPr bwMode="auto">
          <a:xfrm>
            <a:off x="684213" y="1524000"/>
            <a:ext cx="7559675" cy="1939925"/>
            <a:chOff x="431" y="1437"/>
            <a:chExt cx="4762" cy="1222"/>
          </a:xfrm>
        </p:grpSpPr>
        <p:sp>
          <p:nvSpPr>
            <p:cNvPr id="6150" name="Line 2"/>
            <p:cNvSpPr>
              <a:spLocks noChangeShapeType="1"/>
            </p:cNvSpPr>
            <p:nvPr/>
          </p:nvSpPr>
          <p:spPr bwMode="auto">
            <a:xfrm>
              <a:off x="1655" y="1571"/>
              <a:ext cx="1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1" name="Line 3"/>
            <p:cNvSpPr>
              <a:spLocks noChangeShapeType="1"/>
            </p:cNvSpPr>
            <p:nvPr/>
          </p:nvSpPr>
          <p:spPr bwMode="auto">
            <a:xfrm>
              <a:off x="1655" y="1616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2" name="Line 4"/>
            <p:cNvSpPr>
              <a:spLocks noChangeShapeType="1"/>
            </p:cNvSpPr>
            <p:nvPr/>
          </p:nvSpPr>
          <p:spPr bwMode="auto">
            <a:xfrm>
              <a:off x="2744" y="1616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3" name="Line 5"/>
            <p:cNvSpPr>
              <a:spLocks noChangeShapeType="1"/>
            </p:cNvSpPr>
            <p:nvPr/>
          </p:nvSpPr>
          <p:spPr bwMode="auto">
            <a:xfrm>
              <a:off x="3832" y="1616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4" name="Line 6"/>
            <p:cNvSpPr>
              <a:spLocks noChangeShapeType="1"/>
            </p:cNvSpPr>
            <p:nvPr/>
          </p:nvSpPr>
          <p:spPr bwMode="auto">
            <a:xfrm>
              <a:off x="4921" y="1616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>
              <a:off x="1655" y="1707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6" name="Line 10"/>
            <p:cNvSpPr>
              <a:spLocks noChangeShapeType="1"/>
            </p:cNvSpPr>
            <p:nvPr/>
          </p:nvSpPr>
          <p:spPr bwMode="auto">
            <a:xfrm>
              <a:off x="1655" y="170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7" name="Line 11"/>
            <p:cNvSpPr>
              <a:spLocks noChangeShapeType="1"/>
            </p:cNvSpPr>
            <p:nvPr/>
          </p:nvSpPr>
          <p:spPr bwMode="auto">
            <a:xfrm>
              <a:off x="2199" y="170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8" name="Line 12"/>
            <p:cNvSpPr>
              <a:spLocks noChangeShapeType="1"/>
            </p:cNvSpPr>
            <p:nvPr/>
          </p:nvSpPr>
          <p:spPr bwMode="auto">
            <a:xfrm>
              <a:off x="2199" y="1888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9" name="Line 13"/>
            <p:cNvSpPr>
              <a:spLocks noChangeShapeType="1"/>
            </p:cNvSpPr>
            <p:nvPr/>
          </p:nvSpPr>
          <p:spPr bwMode="auto">
            <a:xfrm>
              <a:off x="1474" y="188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>
              <a:off x="2744" y="1707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1" name="Line 15"/>
            <p:cNvSpPr>
              <a:spLocks noChangeShapeType="1"/>
            </p:cNvSpPr>
            <p:nvPr/>
          </p:nvSpPr>
          <p:spPr bwMode="auto">
            <a:xfrm>
              <a:off x="2744" y="170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>
              <a:off x="3288" y="170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>
              <a:off x="3288" y="1888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4" name="Line 18"/>
            <p:cNvSpPr>
              <a:spLocks noChangeShapeType="1"/>
            </p:cNvSpPr>
            <p:nvPr/>
          </p:nvSpPr>
          <p:spPr bwMode="auto">
            <a:xfrm>
              <a:off x="3832" y="1707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5" name="Line 19"/>
            <p:cNvSpPr>
              <a:spLocks noChangeShapeType="1"/>
            </p:cNvSpPr>
            <p:nvPr/>
          </p:nvSpPr>
          <p:spPr bwMode="auto">
            <a:xfrm>
              <a:off x="3832" y="170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6" name="Line 20"/>
            <p:cNvSpPr>
              <a:spLocks noChangeShapeType="1"/>
            </p:cNvSpPr>
            <p:nvPr/>
          </p:nvSpPr>
          <p:spPr bwMode="auto">
            <a:xfrm>
              <a:off x="4376" y="170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7" name="Line 21"/>
            <p:cNvSpPr>
              <a:spLocks noChangeShapeType="1"/>
            </p:cNvSpPr>
            <p:nvPr/>
          </p:nvSpPr>
          <p:spPr bwMode="auto">
            <a:xfrm>
              <a:off x="4376" y="1888"/>
              <a:ext cx="5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8" name="Line 22"/>
            <p:cNvSpPr>
              <a:spLocks noChangeShapeType="1"/>
            </p:cNvSpPr>
            <p:nvPr/>
          </p:nvSpPr>
          <p:spPr bwMode="auto">
            <a:xfrm>
              <a:off x="4921" y="1707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69" name="Line 23"/>
            <p:cNvSpPr>
              <a:spLocks noChangeShapeType="1"/>
            </p:cNvSpPr>
            <p:nvPr/>
          </p:nvSpPr>
          <p:spPr bwMode="auto">
            <a:xfrm>
              <a:off x="4921" y="1707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70" name="Freeform 24"/>
            <p:cNvSpPr>
              <a:spLocks/>
            </p:cNvSpPr>
            <p:nvPr/>
          </p:nvSpPr>
          <p:spPr bwMode="auto">
            <a:xfrm>
              <a:off x="2653" y="2387"/>
              <a:ext cx="182" cy="181"/>
            </a:xfrm>
            <a:custGeom>
              <a:avLst/>
              <a:gdLst>
                <a:gd name="T0" fmla="*/ 0 w 182"/>
                <a:gd name="T1" fmla="*/ 91 h 181"/>
                <a:gd name="T2" fmla="*/ 46 w 182"/>
                <a:gd name="T3" fmla="*/ 0 h 181"/>
                <a:gd name="T4" fmla="*/ 136 w 182"/>
                <a:gd name="T5" fmla="*/ 0 h 181"/>
                <a:gd name="T6" fmla="*/ 182 w 182"/>
                <a:gd name="T7" fmla="*/ 91 h 181"/>
                <a:gd name="T8" fmla="*/ 136 w 182"/>
                <a:gd name="T9" fmla="*/ 181 h 181"/>
                <a:gd name="T10" fmla="*/ 46 w 182"/>
                <a:gd name="T11" fmla="*/ 181 h 181"/>
                <a:gd name="T12" fmla="*/ 0 w 182"/>
                <a:gd name="T13" fmla="*/ 9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71" name="Freeform 25"/>
            <p:cNvSpPr>
              <a:spLocks/>
            </p:cNvSpPr>
            <p:nvPr/>
          </p:nvSpPr>
          <p:spPr bwMode="auto">
            <a:xfrm>
              <a:off x="3742" y="2387"/>
              <a:ext cx="182" cy="181"/>
            </a:xfrm>
            <a:custGeom>
              <a:avLst/>
              <a:gdLst>
                <a:gd name="T0" fmla="*/ 0 w 182"/>
                <a:gd name="T1" fmla="*/ 91 h 181"/>
                <a:gd name="T2" fmla="*/ 46 w 182"/>
                <a:gd name="T3" fmla="*/ 0 h 181"/>
                <a:gd name="T4" fmla="*/ 136 w 182"/>
                <a:gd name="T5" fmla="*/ 0 h 181"/>
                <a:gd name="T6" fmla="*/ 182 w 182"/>
                <a:gd name="T7" fmla="*/ 91 h 181"/>
                <a:gd name="T8" fmla="*/ 136 w 182"/>
                <a:gd name="T9" fmla="*/ 181 h 181"/>
                <a:gd name="T10" fmla="*/ 46 w 182"/>
                <a:gd name="T11" fmla="*/ 181 h 181"/>
                <a:gd name="T12" fmla="*/ 0 w 182"/>
                <a:gd name="T13" fmla="*/ 9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72" name="Freeform 26"/>
            <p:cNvSpPr>
              <a:spLocks/>
            </p:cNvSpPr>
            <p:nvPr/>
          </p:nvSpPr>
          <p:spPr bwMode="auto">
            <a:xfrm>
              <a:off x="4830" y="2387"/>
              <a:ext cx="182" cy="181"/>
            </a:xfrm>
            <a:custGeom>
              <a:avLst/>
              <a:gdLst>
                <a:gd name="T0" fmla="*/ 0 w 182"/>
                <a:gd name="T1" fmla="*/ 91 h 181"/>
                <a:gd name="T2" fmla="*/ 46 w 182"/>
                <a:gd name="T3" fmla="*/ 0 h 181"/>
                <a:gd name="T4" fmla="*/ 136 w 182"/>
                <a:gd name="T5" fmla="*/ 0 h 181"/>
                <a:gd name="T6" fmla="*/ 182 w 182"/>
                <a:gd name="T7" fmla="*/ 91 h 181"/>
                <a:gd name="T8" fmla="*/ 136 w 182"/>
                <a:gd name="T9" fmla="*/ 181 h 181"/>
                <a:gd name="T10" fmla="*/ 46 w 182"/>
                <a:gd name="T11" fmla="*/ 181 h 181"/>
                <a:gd name="T12" fmla="*/ 0 w 182"/>
                <a:gd name="T13" fmla="*/ 91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73" name="Line 27"/>
            <p:cNvSpPr>
              <a:spLocks noChangeShapeType="1"/>
            </p:cNvSpPr>
            <p:nvPr/>
          </p:nvSpPr>
          <p:spPr bwMode="auto">
            <a:xfrm>
              <a:off x="1474" y="2659"/>
              <a:ext cx="37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74" name="Line 28"/>
            <p:cNvSpPr>
              <a:spLocks noChangeShapeType="1"/>
            </p:cNvSpPr>
            <p:nvPr/>
          </p:nvSpPr>
          <p:spPr bwMode="auto">
            <a:xfrm flipV="1">
              <a:off x="1474" y="1616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75" name="Text Box 29"/>
            <p:cNvSpPr txBox="1">
              <a:spLocks noChangeArrowheads="1"/>
            </p:cNvSpPr>
            <p:nvPr/>
          </p:nvSpPr>
          <p:spPr bwMode="auto">
            <a:xfrm>
              <a:off x="431" y="1710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Clock (cycles)</a:t>
              </a:r>
              <a:endParaRPr lang="en-AU" sz="1600">
                <a:latin typeface="Arial" charset="0"/>
              </a:endParaRPr>
            </a:p>
          </p:txBody>
        </p:sp>
        <p:sp>
          <p:nvSpPr>
            <p:cNvPr id="6176" name="Text Box 30"/>
            <p:cNvSpPr txBox="1">
              <a:spLocks noChangeArrowheads="1"/>
            </p:cNvSpPr>
            <p:nvPr/>
          </p:nvSpPr>
          <p:spPr bwMode="auto">
            <a:xfrm>
              <a:off x="431" y="1982"/>
              <a:ext cx="106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Data transfer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and computation</a:t>
              </a:r>
              <a:endParaRPr lang="en-AU" sz="1600">
                <a:latin typeface="Arial" charset="0"/>
              </a:endParaRPr>
            </a:p>
          </p:txBody>
        </p:sp>
        <p:sp>
          <p:nvSpPr>
            <p:cNvPr id="6177" name="Text Box 31"/>
            <p:cNvSpPr txBox="1">
              <a:spLocks noChangeArrowheads="1"/>
            </p:cNvSpPr>
            <p:nvPr/>
          </p:nvSpPr>
          <p:spPr bwMode="auto">
            <a:xfrm>
              <a:off x="431" y="2390"/>
              <a:ext cx="8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>
                  <a:latin typeface="Arial" charset="0"/>
                </a:rPr>
                <a:t>Update state</a:t>
              </a:r>
              <a:endParaRPr lang="en-AU" sz="1600">
                <a:latin typeface="Arial" charset="0"/>
              </a:endParaRPr>
            </a:p>
          </p:txBody>
        </p:sp>
        <p:sp>
          <p:nvSpPr>
            <p:cNvPr id="6178" name="Rectangle 32"/>
            <p:cNvSpPr>
              <a:spLocks noChangeArrowheads="1"/>
            </p:cNvSpPr>
            <p:nvPr/>
          </p:nvSpPr>
          <p:spPr bwMode="auto">
            <a:xfrm>
              <a:off x="1837" y="1525"/>
              <a:ext cx="725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79" name="Text Box 33"/>
            <p:cNvSpPr txBox="1">
              <a:spLocks noChangeArrowheads="1"/>
            </p:cNvSpPr>
            <p:nvPr/>
          </p:nvSpPr>
          <p:spPr bwMode="auto">
            <a:xfrm>
              <a:off x="1791" y="1437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>
                  <a:latin typeface="Arial" charset="0"/>
                </a:rPr>
                <a:t>Clock period</a:t>
              </a:r>
              <a:endParaRPr lang="en-AU" sz="1600">
                <a:latin typeface="Arial" charset="0"/>
              </a:endParaRPr>
            </a:p>
          </p:txBody>
        </p:sp>
        <p:sp>
          <p:nvSpPr>
            <p:cNvPr id="6180" name="Freeform 35"/>
            <p:cNvSpPr>
              <a:spLocks/>
            </p:cNvSpPr>
            <p:nvPr/>
          </p:nvSpPr>
          <p:spPr bwMode="auto">
            <a:xfrm>
              <a:off x="2744" y="2069"/>
              <a:ext cx="1088" cy="181"/>
            </a:xfrm>
            <a:custGeom>
              <a:avLst/>
              <a:gdLst>
                <a:gd name="T0" fmla="*/ 0 w 1088"/>
                <a:gd name="T1" fmla="*/ 90 h 181"/>
                <a:gd name="T2" fmla="*/ 45 w 1088"/>
                <a:gd name="T3" fmla="*/ 0 h 181"/>
                <a:gd name="T4" fmla="*/ 1043 w 1088"/>
                <a:gd name="T5" fmla="*/ 0 h 181"/>
                <a:gd name="T6" fmla="*/ 1088 w 1088"/>
                <a:gd name="T7" fmla="*/ 90 h 181"/>
                <a:gd name="T8" fmla="*/ 1043 w 1088"/>
                <a:gd name="T9" fmla="*/ 181 h 181"/>
                <a:gd name="T10" fmla="*/ 45 w 1088"/>
                <a:gd name="T11" fmla="*/ 181 h 181"/>
                <a:gd name="T12" fmla="*/ 0 w 1088"/>
                <a:gd name="T13" fmla="*/ 9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81" name="Freeform 36"/>
            <p:cNvSpPr>
              <a:spLocks/>
            </p:cNvSpPr>
            <p:nvPr/>
          </p:nvSpPr>
          <p:spPr bwMode="auto">
            <a:xfrm>
              <a:off x="1655" y="2069"/>
              <a:ext cx="1088" cy="181"/>
            </a:xfrm>
            <a:custGeom>
              <a:avLst/>
              <a:gdLst>
                <a:gd name="T0" fmla="*/ 0 w 1088"/>
                <a:gd name="T1" fmla="*/ 90 h 181"/>
                <a:gd name="T2" fmla="*/ 45 w 1088"/>
                <a:gd name="T3" fmla="*/ 0 h 181"/>
                <a:gd name="T4" fmla="*/ 1043 w 1088"/>
                <a:gd name="T5" fmla="*/ 0 h 181"/>
                <a:gd name="T6" fmla="*/ 1088 w 1088"/>
                <a:gd name="T7" fmla="*/ 90 h 181"/>
                <a:gd name="T8" fmla="*/ 1043 w 1088"/>
                <a:gd name="T9" fmla="*/ 181 h 181"/>
                <a:gd name="T10" fmla="*/ 45 w 1088"/>
                <a:gd name="T11" fmla="*/ 181 h 181"/>
                <a:gd name="T12" fmla="*/ 0 w 1088"/>
                <a:gd name="T13" fmla="*/ 9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82" name="Freeform 37"/>
            <p:cNvSpPr>
              <a:spLocks/>
            </p:cNvSpPr>
            <p:nvPr/>
          </p:nvSpPr>
          <p:spPr bwMode="auto">
            <a:xfrm>
              <a:off x="3832" y="2069"/>
              <a:ext cx="1088" cy="181"/>
            </a:xfrm>
            <a:custGeom>
              <a:avLst/>
              <a:gdLst>
                <a:gd name="T0" fmla="*/ 0 w 1088"/>
                <a:gd name="T1" fmla="*/ 90 h 181"/>
                <a:gd name="T2" fmla="*/ 45 w 1088"/>
                <a:gd name="T3" fmla="*/ 0 h 181"/>
                <a:gd name="T4" fmla="*/ 1043 w 1088"/>
                <a:gd name="T5" fmla="*/ 0 h 181"/>
                <a:gd name="T6" fmla="*/ 1088 w 1088"/>
                <a:gd name="T7" fmla="*/ 90 h 181"/>
                <a:gd name="T8" fmla="*/ 1043 w 1088"/>
                <a:gd name="T9" fmla="*/ 181 h 181"/>
                <a:gd name="T10" fmla="*/ 45 w 1088"/>
                <a:gd name="T11" fmla="*/ 181 h 181"/>
                <a:gd name="T12" fmla="*/ 0 w 1088"/>
                <a:gd name="T13" fmla="*/ 9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742332"/>
              </p:ext>
            </p:extLst>
          </p:nvPr>
        </p:nvGraphicFramePr>
        <p:xfrm>
          <a:off x="5661026" y="5410200"/>
          <a:ext cx="2905124" cy="569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4" imgW="2006280" imgH="393480" progId="Equation.DSMT4">
                  <p:embed/>
                </p:oleObj>
              </mc:Choice>
              <mc:Fallback>
                <p:oleObj name="Equation" r:id="rId4" imgW="20062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6" y="5410200"/>
                        <a:ext cx="2905124" cy="5694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Time</a:t>
            </a:r>
            <a:endParaRPr lang="en-A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43425"/>
            <a:ext cx="8458200" cy="1247775"/>
          </a:xfrm>
          <a:noFill/>
        </p:spPr>
        <p:txBody>
          <a:bodyPr>
            <a:spAutoFit/>
          </a:bodyPr>
          <a:lstStyle/>
          <a:p>
            <a:r>
              <a:rPr lang="en-US" sz="1800" dirty="0" smtClean="0"/>
              <a:t>Performance improved by</a:t>
            </a:r>
          </a:p>
          <a:p>
            <a:pPr lvl="1"/>
            <a:r>
              <a:rPr lang="en-US" sz="1600" dirty="0" smtClean="0"/>
              <a:t>Reducing number of clock cycles</a:t>
            </a:r>
          </a:p>
          <a:p>
            <a:pPr lvl="1"/>
            <a:r>
              <a:rPr lang="en-US" sz="1600" dirty="0" smtClean="0"/>
              <a:t>Increasing clock rate</a:t>
            </a:r>
          </a:p>
          <a:p>
            <a:pPr lvl="1"/>
            <a:r>
              <a:rPr lang="en-US" sz="1600" dirty="0" smtClean="0"/>
              <a:t>Hardware designer must often trade off clock rate against cycle count</a:t>
            </a:r>
            <a:endParaRPr lang="en-AU" sz="1600" dirty="0" smtClean="0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609600" y="990600"/>
          <a:ext cx="65087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4" imgW="3263900" imgH="609600" progId="Equation.DSMT4">
                  <p:embed/>
                </p:oleObj>
              </mc:Choice>
              <mc:Fallback>
                <p:oleObj name="Equation" r:id="rId4" imgW="3263900" imgH="60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650875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09600" y="1309036"/>
            <a:ext cx="1994338" cy="1498696"/>
            <a:chOff x="609600" y="1309036"/>
            <a:chExt cx="1994338" cy="1498696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2438400"/>
              <a:ext cx="199433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Smaller</a:t>
              </a: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is better!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641101" y="1309036"/>
              <a:ext cx="350301" cy="1097280"/>
            </a:xfrm>
            <a:custGeom>
              <a:avLst/>
              <a:gdLst>
                <a:gd name="connsiteX0" fmla="*/ 196297 w 350301"/>
                <a:gd name="connsiteY0" fmla="*/ 1097280 h 1097280"/>
                <a:gd name="connsiteX1" fmla="*/ 3792 w 350301"/>
                <a:gd name="connsiteY1" fmla="*/ 606391 h 1097280"/>
                <a:gd name="connsiteX2" fmla="*/ 350301 w 350301"/>
                <a:gd name="connsiteY2" fmla="*/ 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0301" h="1097280">
                  <a:moveTo>
                    <a:pt x="196297" y="1097280"/>
                  </a:moveTo>
                  <a:cubicBezTo>
                    <a:pt x="87211" y="943275"/>
                    <a:pt x="-21875" y="789271"/>
                    <a:pt x="3792" y="606391"/>
                  </a:cubicBezTo>
                  <a:cubicBezTo>
                    <a:pt x="29459" y="423511"/>
                    <a:pt x="292550" y="97857"/>
                    <a:pt x="350301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83756" y="1704484"/>
            <a:ext cx="2912444" cy="1071164"/>
            <a:chOff x="4783756" y="1704484"/>
            <a:chExt cx="2912444" cy="1071164"/>
          </a:xfrm>
        </p:grpSpPr>
        <p:sp>
          <p:nvSpPr>
            <p:cNvPr id="6" name="TextBox 5"/>
            <p:cNvSpPr txBox="1"/>
            <p:nvPr/>
          </p:nvSpPr>
          <p:spPr>
            <a:xfrm>
              <a:off x="5029200" y="2406316"/>
              <a:ext cx="26670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# cycles X time/cycle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4783756" y="1704484"/>
              <a:ext cx="1139268" cy="711457"/>
            </a:xfrm>
            <a:custGeom>
              <a:avLst/>
              <a:gdLst>
                <a:gd name="connsiteX0" fmla="*/ 837398 w 1139268"/>
                <a:gd name="connsiteY0" fmla="*/ 711457 h 711457"/>
                <a:gd name="connsiteX1" fmla="*/ 1087655 w 1139268"/>
                <a:gd name="connsiteY1" fmla="*/ 490076 h 711457"/>
                <a:gd name="connsiteX2" fmla="*/ 1029903 w 1139268"/>
                <a:gd name="connsiteY2" fmla="*/ 37689 h 711457"/>
                <a:gd name="connsiteX3" fmla="*/ 0 w 1139268"/>
                <a:gd name="connsiteY3" fmla="*/ 56939 h 71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9268" h="711457">
                  <a:moveTo>
                    <a:pt x="837398" y="711457"/>
                  </a:moveTo>
                  <a:cubicBezTo>
                    <a:pt x="946484" y="656914"/>
                    <a:pt x="1055571" y="602371"/>
                    <a:pt x="1087655" y="490076"/>
                  </a:cubicBezTo>
                  <a:cubicBezTo>
                    <a:pt x="1119739" y="377781"/>
                    <a:pt x="1211179" y="109878"/>
                    <a:pt x="1029903" y="37689"/>
                  </a:cubicBezTo>
                  <a:cubicBezTo>
                    <a:pt x="848627" y="-34501"/>
                    <a:pt x="424313" y="11219"/>
                    <a:pt x="0" y="56939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Time Example</a:t>
            </a:r>
            <a:endParaRPr lang="en-A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614488"/>
          </a:xfrm>
          <a:noFill/>
        </p:spPr>
        <p:txBody>
          <a:bodyPr>
            <a:spAutoFit/>
          </a:bodyPr>
          <a:lstStyle/>
          <a:p>
            <a:r>
              <a:rPr lang="en-US" sz="1800" dirty="0" smtClean="0"/>
              <a:t>Computer A: 2GHz clock, 10s CPU time  (to execute a particular program)</a:t>
            </a:r>
          </a:p>
          <a:p>
            <a:r>
              <a:rPr lang="en-US" sz="1800" dirty="0" smtClean="0"/>
              <a:t>Designing Computer B</a:t>
            </a:r>
          </a:p>
          <a:p>
            <a:pPr lvl="1"/>
            <a:r>
              <a:rPr lang="en-US" sz="1600" dirty="0" smtClean="0"/>
              <a:t>Aim for 6s CPU time (to execute the same program)</a:t>
            </a:r>
          </a:p>
          <a:p>
            <a:pPr lvl="1"/>
            <a:r>
              <a:rPr lang="en-US" sz="1600" dirty="0" smtClean="0"/>
              <a:t>Can increase clock rate, but that requires a 20% increase in clock cycles</a:t>
            </a:r>
          </a:p>
          <a:p>
            <a:r>
              <a:rPr lang="en-US" sz="1800" dirty="0" smtClean="0"/>
              <a:t>How fast must Computer B clock be?</a:t>
            </a:r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762000" y="2667000"/>
          <a:ext cx="48450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Equation" r:id="rId4" imgW="3225800" imgH="431800" progId="Equation.DSMT4">
                  <p:embed/>
                </p:oleObj>
              </mc:Choice>
              <mc:Fallback>
                <p:oleObj name="Equation" r:id="rId4" imgW="32258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48450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1981200" y="3886200"/>
          <a:ext cx="40401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3" name="Equation" r:id="rId6" imgW="2692400" imgH="431800" progId="Equation.DSMT4">
                  <p:embed/>
                </p:oleObj>
              </mc:Choice>
              <mc:Fallback>
                <p:oleObj name="Equation" r:id="rId6" imgW="26924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40401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3886200" y="5029200"/>
          <a:ext cx="43783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8" imgW="2908300" imgH="419100" progId="Equation.DSMT4">
                  <p:embed/>
                </p:oleObj>
              </mc:Choice>
              <mc:Fallback>
                <p:oleObj name="Equation" r:id="rId8" imgW="29083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029200"/>
                        <a:ext cx="43783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5425" y="312738"/>
            <a:ext cx="66643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63538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sz="1800" smtClean="0"/>
              <a:t>Could assume that number of cycles equals number of instructions: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4419600"/>
            <a:ext cx="8305800" cy="167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26988" rIns="19050" bIns="26988">
            <a:spAutoFit/>
          </a:bodyPr>
          <a:lstStyle/>
          <a:p>
            <a:pPr defTabSz="904875">
              <a:lnSpc>
                <a:spcPts val="2100"/>
              </a:lnSpc>
              <a:tabLst>
                <a:tab pos="233363" algn="l"/>
                <a:tab pos="452438" algn="l"/>
                <a:tab pos="904875" algn="l"/>
                <a:tab pos="1357313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This assumption is incorrect,</a:t>
            </a:r>
            <a:b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-	different instructions may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take different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numbers of cycles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on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same machine</a:t>
            </a:r>
          </a:p>
          <a:p>
            <a:pPr defTabSz="904875">
              <a:lnSpc>
                <a:spcPts val="2100"/>
              </a:lnSpc>
              <a:tabLst>
                <a:tab pos="233363" algn="l"/>
                <a:tab pos="452438" algn="l"/>
                <a:tab pos="904875" algn="l"/>
                <a:tab pos="1357313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-	same instruction may take different number of cycles on different machines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Why?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:  remember that these are machine instructions, not lines of C 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57813" y="3956050"/>
            <a:ext cx="7016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>
                <a:solidFill>
                  <a:srgbClr val="000000"/>
                </a:solidFill>
                <a:latin typeface="Arial" charset="0"/>
              </a:rPr>
              <a:t>time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774950" y="1219200"/>
            <a:ext cx="4159250" cy="2520950"/>
            <a:chOff x="1085" y="1157"/>
            <a:chExt cx="2620" cy="1588"/>
          </a:xfrm>
        </p:grpSpPr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1085" y="2671"/>
              <a:ext cx="26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25" name="Line 8"/>
            <p:cNvSpPr>
              <a:spLocks noChangeShapeType="1"/>
            </p:cNvSpPr>
            <p:nvPr/>
          </p:nvSpPr>
          <p:spPr bwMode="auto">
            <a:xfrm flipV="1">
              <a:off x="1221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26" name="Line 9"/>
            <p:cNvSpPr>
              <a:spLocks noChangeShapeType="1"/>
            </p:cNvSpPr>
            <p:nvPr/>
          </p:nvSpPr>
          <p:spPr bwMode="auto">
            <a:xfrm flipV="1">
              <a:off x="1506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 flipV="1">
              <a:off x="1790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 flipV="1">
              <a:off x="2074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 flipV="1">
              <a:off x="2359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 flipV="1">
              <a:off x="2643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 flipV="1">
              <a:off x="2927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 flipV="1">
              <a:off x="3212" y="2597"/>
              <a:ext cx="0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33" name="Rectangle 16"/>
            <p:cNvSpPr>
              <a:spLocks noChangeArrowheads="1"/>
            </p:cNvSpPr>
            <p:nvPr/>
          </p:nvSpPr>
          <p:spPr bwMode="auto">
            <a:xfrm rot="-5400000">
              <a:off x="874" y="1551"/>
              <a:ext cx="103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1st instruction</a:t>
              </a:r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 rot="-5400000">
              <a:off x="1158" y="1551"/>
              <a:ext cx="103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2nd instruction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 rot="-5400000">
              <a:off x="1442" y="1551"/>
              <a:ext cx="1034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3rd instruction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 rot="-5400000">
              <a:off x="2051" y="1875"/>
              <a:ext cx="38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4th</a:t>
              </a:r>
            </a:p>
          </p:txBody>
        </p:sp>
        <p:sp>
          <p:nvSpPr>
            <p:cNvPr id="9237" name="Rectangle 20"/>
            <p:cNvSpPr>
              <a:spLocks noChangeArrowheads="1"/>
            </p:cNvSpPr>
            <p:nvPr/>
          </p:nvSpPr>
          <p:spPr bwMode="auto">
            <a:xfrm rot="-5400000">
              <a:off x="2335" y="1875"/>
              <a:ext cx="38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5th</a:t>
              </a:r>
            </a:p>
          </p:txBody>
        </p:sp>
        <p:sp>
          <p:nvSpPr>
            <p:cNvPr id="9238" name="Rectangle 21"/>
            <p:cNvSpPr>
              <a:spLocks noChangeArrowheads="1"/>
            </p:cNvSpPr>
            <p:nvPr/>
          </p:nvSpPr>
          <p:spPr bwMode="auto">
            <a:xfrm rot="-5400000">
              <a:off x="2619" y="1875"/>
              <a:ext cx="38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6th</a:t>
              </a:r>
            </a:p>
          </p:txBody>
        </p:sp>
        <p:sp>
          <p:nvSpPr>
            <p:cNvPr id="9239" name="Rectangle 22"/>
            <p:cNvSpPr>
              <a:spLocks noChangeArrowheads="1"/>
            </p:cNvSpPr>
            <p:nvPr/>
          </p:nvSpPr>
          <p:spPr bwMode="auto">
            <a:xfrm rot="-5400000">
              <a:off x="2904" y="1804"/>
              <a:ext cx="38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...</a:t>
              </a:r>
            </a:p>
          </p:txBody>
        </p:sp>
        <p:sp>
          <p:nvSpPr>
            <p:cNvPr id="9240" name="Rectangle 23"/>
            <p:cNvSpPr>
              <a:spLocks noChangeArrowheads="1"/>
            </p:cNvSpPr>
            <p:nvPr/>
          </p:nvSpPr>
          <p:spPr bwMode="auto">
            <a:xfrm>
              <a:off x="1225" y="2241"/>
              <a:ext cx="285" cy="1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41" name="Rectangle 24"/>
            <p:cNvSpPr>
              <a:spLocks noChangeArrowheads="1"/>
            </p:cNvSpPr>
            <p:nvPr/>
          </p:nvSpPr>
          <p:spPr bwMode="auto">
            <a:xfrm>
              <a:off x="1510" y="2241"/>
              <a:ext cx="284" cy="1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42" name="Rectangle 25"/>
            <p:cNvSpPr>
              <a:spLocks noChangeArrowheads="1"/>
            </p:cNvSpPr>
            <p:nvPr/>
          </p:nvSpPr>
          <p:spPr bwMode="auto">
            <a:xfrm>
              <a:off x="1794" y="2241"/>
              <a:ext cx="284" cy="1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43" name="Rectangle 26"/>
            <p:cNvSpPr>
              <a:spLocks noChangeArrowheads="1"/>
            </p:cNvSpPr>
            <p:nvPr/>
          </p:nvSpPr>
          <p:spPr bwMode="auto">
            <a:xfrm>
              <a:off x="2078" y="2241"/>
              <a:ext cx="284" cy="1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44" name="Rectangle 27"/>
            <p:cNvSpPr>
              <a:spLocks noChangeArrowheads="1"/>
            </p:cNvSpPr>
            <p:nvPr/>
          </p:nvSpPr>
          <p:spPr bwMode="auto">
            <a:xfrm>
              <a:off x="2363" y="2241"/>
              <a:ext cx="284" cy="1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45" name="Rectangle 28"/>
            <p:cNvSpPr>
              <a:spLocks noChangeArrowheads="1"/>
            </p:cNvSpPr>
            <p:nvPr/>
          </p:nvSpPr>
          <p:spPr bwMode="auto">
            <a:xfrm>
              <a:off x="2647" y="2241"/>
              <a:ext cx="284" cy="1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246" name="Rectangle 29"/>
            <p:cNvSpPr>
              <a:spLocks noChangeArrowheads="1"/>
            </p:cNvSpPr>
            <p:nvPr/>
          </p:nvSpPr>
          <p:spPr bwMode="auto">
            <a:xfrm>
              <a:off x="2931" y="2241"/>
              <a:ext cx="284" cy="1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9223" name="Rectangle 30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477000" cy="342900"/>
          </a:xfrm>
          <a:noFill/>
        </p:spPr>
        <p:txBody>
          <a:bodyPr lIns="90488" tIns="44450" rIns="90488" bIns="44450"/>
          <a:lstStyle/>
          <a:p>
            <a:r>
              <a:rPr lang="en-US" dirty="0" smtClean="0">
                <a:solidFill>
                  <a:srgbClr val="000000"/>
                </a:solidFill>
              </a:rPr>
              <a:t>How many cycles are required for a program?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5425" y="312738"/>
            <a:ext cx="35448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4473575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800" smtClean="0"/>
              <a:t>A given program will require</a:t>
            </a:r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600" smtClean="0"/>
              <a:t>	-	some number of instructions (machine instructions)</a:t>
            </a:r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600" smtClean="0"/>
              <a:t>	-	some number of cycles</a:t>
            </a:r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600" smtClean="0"/>
              <a:t>	-	some number of seconds</a:t>
            </a:r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endParaRPr lang="en-US" sz="1800" smtClean="0"/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800" smtClean="0"/>
              <a:t>We have a vocabulary that relates these quantities:</a:t>
            </a:r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600" smtClean="0"/>
              <a:t>	-	cycle time (seconds per cycle)</a:t>
            </a:r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600" smtClean="0"/>
              <a:t>	-	clock rate (cycles per second)</a:t>
            </a:r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600" smtClean="0"/>
              <a:t>	-	CPI (cycles per instruction) </a:t>
            </a:r>
            <a:br>
              <a:rPr lang="en-US" sz="1600" smtClean="0"/>
            </a:br>
            <a:r>
              <a:rPr lang="en-US" sz="1600" smtClean="0"/>
              <a:t>	 </a:t>
            </a:r>
            <a:r>
              <a:rPr lang="en-US" sz="1400" i="1" smtClean="0"/>
              <a:t>a floating point intensive application might have a higher CPI</a:t>
            </a:r>
            <a:endParaRPr lang="en-US" sz="1600" smtClean="0"/>
          </a:p>
          <a:p>
            <a:pPr marL="457200" indent="-457200">
              <a:lnSpc>
                <a:spcPct val="130000"/>
              </a:lnSpc>
              <a:tabLst>
                <a:tab pos="228600" algn="l"/>
              </a:tabLst>
            </a:pPr>
            <a:r>
              <a:rPr lang="en-US" sz="1600" smtClean="0"/>
              <a:t>	-	MIPS (millions of instructions per second)</a:t>
            </a:r>
            <a:br>
              <a:rPr lang="en-US" sz="1600" smtClean="0"/>
            </a:br>
            <a:r>
              <a:rPr lang="en-US" sz="1600" smtClean="0"/>
              <a:t>	</a:t>
            </a:r>
            <a:r>
              <a:rPr lang="en-US" sz="1400" i="1" smtClean="0"/>
              <a:t>this would be higher for a program using simple instructions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>
                <a:solidFill>
                  <a:srgbClr val="000000"/>
                </a:solidFill>
              </a:rPr>
              <a:t>Now that we understand cycles…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1593</TotalTime>
  <Words>1314</Words>
  <Application>Microsoft Office PowerPoint</Application>
  <PresentationFormat>Overhead</PresentationFormat>
  <Paragraphs>263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Courier New</vt:lpstr>
      <vt:lpstr>Helvetica</vt:lpstr>
      <vt:lpstr>ITCFranklinGothicStd-Hvy</vt:lpstr>
      <vt:lpstr>MinionPro-Regular</vt:lpstr>
      <vt:lpstr>Monotype Sorts</vt:lpstr>
      <vt:lpstr>Times New Roman</vt:lpstr>
      <vt:lpstr>Professional</vt:lpstr>
      <vt:lpstr>Chart</vt:lpstr>
      <vt:lpstr>Equation</vt:lpstr>
      <vt:lpstr>Defining Performance</vt:lpstr>
      <vt:lpstr>Computer Performance:  TIME, TIME, TIME</vt:lpstr>
      <vt:lpstr>Execution Time</vt:lpstr>
      <vt:lpstr>Relative Performance</vt:lpstr>
      <vt:lpstr>CPU Clocking</vt:lpstr>
      <vt:lpstr>CPU Time</vt:lpstr>
      <vt:lpstr>CPU Time Example</vt:lpstr>
      <vt:lpstr>How many cycles are required for a program?</vt:lpstr>
      <vt:lpstr>Now that we understand cycles…</vt:lpstr>
      <vt:lpstr>Performance</vt:lpstr>
      <vt:lpstr>CPI Example</vt:lpstr>
      <vt:lpstr>CPI in More Detail</vt:lpstr>
      <vt:lpstr>CPI Example</vt:lpstr>
      <vt:lpstr># of Instructions Example</vt:lpstr>
      <vt:lpstr>MIPS example</vt:lpstr>
      <vt:lpstr>Amdahl's Law</vt:lpstr>
      <vt:lpstr>Example 1</vt:lpstr>
      <vt:lpstr>Example 2</vt:lpstr>
      <vt:lpstr>Remember</vt:lpstr>
      <vt:lpstr>Performance Summary</vt:lpstr>
      <vt:lpstr>Benchmarks</vt:lpstr>
      <vt:lpstr>SPEC Integer Benchmarks</vt:lpstr>
      <vt:lpstr>Single-processor Evolution</vt:lpstr>
      <vt:lpstr>Why? The Power Wall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151</cp:revision>
  <cp:lastPrinted>2017-09-26T20:02:48Z</cp:lastPrinted>
  <dcterms:created xsi:type="dcterms:W3CDTF">1998-08-05T19:51:03Z</dcterms:created>
  <dcterms:modified xsi:type="dcterms:W3CDTF">2020-01-14T16:59:06Z</dcterms:modified>
</cp:coreProperties>
</file>