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5" r:id="rId3"/>
    <p:sldId id="276" r:id="rId4"/>
    <p:sldId id="281" r:id="rId5"/>
    <p:sldId id="279" r:id="rId6"/>
    <p:sldId id="280" r:id="rId7"/>
    <p:sldId id="277" r:id="rId8"/>
    <p:sldId id="278" r:id="rId9"/>
    <p:sldId id="282" r:id="rId10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0" autoAdjust="0"/>
    <p:restoredTop sz="86481" autoAdjust="0"/>
  </p:normalViewPr>
  <p:slideViewPr>
    <p:cSldViewPr>
      <p:cViewPr varScale="1">
        <p:scale>
          <a:sx n="98" d="100"/>
          <a:sy n="98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2606 Data Structure and OO </a:t>
            </a:r>
            <a:r>
              <a:rPr lang="en-US" dirty="0" err="1">
                <a:latin typeface="Arial" panose="020B0604020202020204" pitchFamily="34" charset="0"/>
              </a:rPr>
              <a:t>Devel</a:t>
            </a:r>
            <a:r>
              <a:rPr lang="en-US" dirty="0">
                <a:latin typeface="Arial" panose="020B0604020202020204" pitchFamily="34" charset="0"/>
              </a:rPr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8E242AB-BFFB-4EF7-9C6C-4DA1949C9605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91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62C410-C31E-4409-A2C3-2FDAE2AB48F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858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3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57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512384" y="166688"/>
            <a:ext cx="225061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err="1" smtClean="0">
                <a:latin typeface="Arial" charset="0"/>
                <a:cs typeface="Arial" charset="0"/>
              </a:rPr>
              <a:t>Plexors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and Shifters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5767" y="6497902"/>
            <a:ext cx="2697854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</a:t>
            </a: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Organization II</a:t>
            </a:r>
            <a:endParaRPr lang="en-US" altLang="en-US" sz="1600" b="1" dirty="0">
              <a:solidFill>
                <a:srgbClr val="660000"/>
              </a:solidFill>
              <a:latin typeface="Arial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50B5335-220F-4F7B-BFE5-F668E1308CC0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Multiplexor</a:t>
            </a:r>
          </a:p>
        </p:txBody>
      </p:sp>
      <p:sp>
        <p:nvSpPr>
          <p:cNvPr id="30725" name="Text Box 132"/>
          <p:cNvSpPr txBox="1">
            <a:spLocks noChangeArrowheads="1"/>
          </p:cNvSpPr>
          <p:nvPr/>
        </p:nvSpPr>
        <p:spPr bwMode="auto">
          <a:xfrm>
            <a:off x="406400" y="685800"/>
            <a:ext cx="8458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multiplexor is a device that takes a number of data inputs and selects one of them to pass through as its output.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interface of a multiplexor provides means to control which data input value is selected.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If there are K data input signals, then at least log K bits are needed to specify which input signal is to be passed through.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So, in most cases, multiplexors take 2</a:t>
            </a:r>
            <a:r>
              <a:rPr lang="en-US" sz="2000" baseline="30000" dirty="0">
                <a:latin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</a:rPr>
              <a:t> data input signals and n control signals.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470" y="3657600"/>
            <a:ext cx="2039937" cy="207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31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Designing a Multiplexor</a:t>
            </a:r>
          </a:p>
        </p:txBody>
      </p:sp>
      <p:sp>
        <p:nvSpPr>
          <p:cNvPr id="34819" name="Text Box 132"/>
          <p:cNvSpPr txBox="1">
            <a:spLocks noChangeArrowheads="1"/>
          </p:cNvSpPr>
          <p:nvPr/>
        </p:nvSpPr>
        <p:spPr bwMode="auto">
          <a:xfrm>
            <a:off x="406400" y="685800"/>
            <a:ext cx="845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Consider a 2</a:t>
            </a:r>
            <a:r>
              <a:rPr lang="en-US" sz="2000" baseline="30000" dirty="0">
                <a:latin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</a:rPr>
              <a:t> x 1 multiplexor; it takes two data inputs D0 and D1 and a single select bit S:</a:t>
            </a:r>
          </a:p>
        </p:txBody>
      </p:sp>
      <p:graphicFrame>
        <p:nvGraphicFramePr>
          <p:cNvPr id="34881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76023"/>
              </p:ext>
            </p:extLst>
          </p:nvPr>
        </p:nvGraphicFramePr>
        <p:xfrm>
          <a:off x="685800" y="1836738"/>
          <a:ext cx="2438400" cy="2747963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488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607336"/>
              </p:ext>
            </p:extLst>
          </p:nvPr>
        </p:nvGraphicFramePr>
        <p:xfrm>
          <a:off x="3352800" y="1828800"/>
          <a:ext cx="5486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3" imgW="3288960" imgH="774360" progId="Equation.DSMT4">
                  <p:embed/>
                </p:oleObj>
              </mc:Choice>
              <mc:Fallback>
                <p:oleObj name="Equation" r:id="rId3" imgW="328896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54864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84" name="Group 68"/>
          <p:cNvGrpSpPr>
            <a:grpSpLocks/>
          </p:cNvGrpSpPr>
          <p:nvPr/>
        </p:nvGrpSpPr>
        <p:grpSpPr bwMode="auto">
          <a:xfrm>
            <a:off x="4114800" y="3854450"/>
            <a:ext cx="3600450" cy="2012950"/>
            <a:chOff x="2592" y="2016"/>
            <a:chExt cx="2268" cy="1268"/>
          </a:xfrm>
        </p:grpSpPr>
        <p:sp>
          <p:nvSpPr>
            <p:cNvPr id="34820" name="Text Box 133"/>
            <p:cNvSpPr txBox="1">
              <a:spLocks noChangeArrowheads="1"/>
            </p:cNvSpPr>
            <p:nvPr/>
          </p:nvSpPr>
          <p:spPr bwMode="auto">
            <a:xfrm>
              <a:off x="3312" y="3072"/>
              <a:ext cx="1144" cy="2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2 x 1 multiplexor</a:t>
              </a:r>
            </a:p>
          </p:txBody>
        </p:sp>
        <p:pic>
          <p:nvPicPr>
            <p:cNvPr id="34883" name="Picture 67" descr="2x1Multiplexo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016"/>
              <a:ext cx="2268" cy="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885" name="Freeform 69"/>
          <p:cNvSpPr>
            <a:spLocks/>
          </p:cNvSpPr>
          <p:nvPr/>
        </p:nvSpPr>
        <p:spPr bwMode="auto">
          <a:xfrm>
            <a:off x="4724400" y="3124200"/>
            <a:ext cx="990600" cy="1219200"/>
          </a:xfrm>
          <a:custGeom>
            <a:avLst/>
            <a:gdLst>
              <a:gd name="T0" fmla="*/ 0 w 624"/>
              <a:gd name="T1" fmla="*/ 0 h 768"/>
              <a:gd name="T2" fmla="*/ 336 w 624"/>
              <a:gd name="T3" fmla="*/ 240 h 768"/>
              <a:gd name="T4" fmla="*/ 624 w 62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768">
                <a:moveTo>
                  <a:pt x="0" y="0"/>
                </a:moveTo>
                <a:cubicBezTo>
                  <a:pt x="116" y="56"/>
                  <a:pt x="232" y="112"/>
                  <a:pt x="336" y="240"/>
                </a:cubicBezTo>
                <a:cubicBezTo>
                  <a:pt x="440" y="368"/>
                  <a:pt x="532" y="568"/>
                  <a:pt x="624" y="768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4886" name="Freeform 70"/>
          <p:cNvSpPr>
            <a:spLocks/>
          </p:cNvSpPr>
          <p:nvPr/>
        </p:nvSpPr>
        <p:spPr bwMode="auto">
          <a:xfrm>
            <a:off x="5486400" y="3124200"/>
            <a:ext cx="1181100" cy="1828800"/>
          </a:xfrm>
          <a:custGeom>
            <a:avLst/>
            <a:gdLst>
              <a:gd name="T0" fmla="*/ 0 w 744"/>
              <a:gd name="T1" fmla="*/ 0 h 1152"/>
              <a:gd name="T2" fmla="*/ 528 w 744"/>
              <a:gd name="T3" fmla="*/ 144 h 1152"/>
              <a:gd name="T4" fmla="*/ 720 w 744"/>
              <a:gd name="T5" fmla="*/ 672 h 1152"/>
              <a:gd name="T6" fmla="*/ 384 w 744"/>
              <a:gd name="T7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44" h="1152">
                <a:moveTo>
                  <a:pt x="0" y="0"/>
                </a:moveTo>
                <a:cubicBezTo>
                  <a:pt x="204" y="16"/>
                  <a:pt x="408" y="32"/>
                  <a:pt x="528" y="144"/>
                </a:cubicBezTo>
                <a:cubicBezTo>
                  <a:pt x="648" y="256"/>
                  <a:pt x="744" y="504"/>
                  <a:pt x="720" y="672"/>
                </a:cubicBezTo>
                <a:cubicBezTo>
                  <a:pt x="696" y="840"/>
                  <a:pt x="540" y="996"/>
                  <a:pt x="384" y="1152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73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5" grpId="0" animBg="1"/>
      <p:bldP spid="348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A 4x2 Multiplexor</a:t>
            </a:r>
          </a:p>
        </p:txBody>
      </p:sp>
      <p:graphicFrame>
        <p:nvGraphicFramePr>
          <p:cNvPr id="33801" name="Object 14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3574630"/>
              </p:ext>
            </p:extLst>
          </p:nvPr>
        </p:nvGraphicFramePr>
        <p:xfrm>
          <a:off x="552450" y="762001"/>
          <a:ext cx="5543550" cy="4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3" imgW="2984400" imgH="253800" progId="Equation.DSMT4">
                  <p:embed/>
                </p:oleObj>
              </mc:Choice>
              <mc:Fallback>
                <p:oleObj name="Equation" r:id="rId3" imgW="298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762001"/>
                        <a:ext cx="5543550" cy="47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5" name="Picture 13" descr="4x1Multiplex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1524000"/>
            <a:ext cx="49625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5" name="Picture 31" descr="D:\Spring2012\2505\Examples\4x2 MU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648200"/>
            <a:ext cx="1847850" cy="128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90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Decoders</a:t>
            </a:r>
            <a:endParaRPr lang="en-US" dirty="0"/>
          </a:p>
        </p:txBody>
      </p:sp>
      <p:pic>
        <p:nvPicPr>
          <p:cNvPr id="14339" name="Picture 3" descr="D:\Spring2012\2505\Examples\2x4 Deco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3381375" cy="260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406400" y="725269"/>
            <a:ext cx="8585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A </a:t>
            </a:r>
            <a:r>
              <a:rPr lang="en-US" sz="1800" i="1" dirty="0" smtClean="0">
                <a:latin typeface="Arial" panose="020B0604020202020204" pitchFamily="34" charset="0"/>
              </a:rPr>
              <a:t>decoder </a:t>
            </a:r>
            <a:r>
              <a:rPr lang="en-US" sz="1800" dirty="0" smtClean="0">
                <a:latin typeface="Arial" panose="020B0604020202020204" pitchFamily="34" charset="0"/>
              </a:rPr>
              <a:t>selects a single data output line to set high.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Typically, there are 2</a:t>
            </a:r>
            <a:r>
              <a:rPr lang="en-US" sz="2000" baseline="30000" dirty="0" smtClean="0">
                <a:latin typeface="Arial" panose="020B0604020202020204" pitchFamily="34" charset="0"/>
              </a:rPr>
              <a:t>n</a:t>
            </a:r>
            <a:r>
              <a:rPr lang="en-US" sz="1800" dirty="0" smtClean="0">
                <a:latin typeface="Arial" panose="020B0604020202020204" pitchFamily="34" charset="0"/>
              </a:rPr>
              <a:t> possible destinations and, therefore, n bits to specify the destination.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4340" name="Picture 4" descr="D:\Spring2012\2505\Examples\2x4 Decod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28026"/>
            <a:ext cx="2509837" cy="160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Demultiplexor</a:t>
            </a:r>
            <a:endParaRPr lang="en-US" dirty="0"/>
          </a:p>
        </p:txBody>
      </p:sp>
      <p:pic>
        <p:nvPicPr>
          <p:cNvPr id="13314" name="Picture 2" descr="D:\Spring2012\2505\Examples\2x4 DEMU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2228850" cy="13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132"/>
          <p:cNvSpPr txBox="1">
            <a:spLocks noChangeArrowheads="1"/>
          </p:cNvSpPr>
          <p:nvPr/>
        </p:nvSpPr>
        <p:spPr bwMode="auto">
          <a:xfrm>
            <a:off x="406400" y="725269"/>
            <a:ext cx="8585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A </a:t>
            </a:r>
            <a:r>
              <a:rPr lang="en-US" sz="1800" i="1" dirty="0" err="1" smtClean="0">
                <a:latin typeface="Arial" panose="020B0604020202020204" pitchFamily="34" charset="0"/>
              </a:rPr>
              <a:t>demultiplexor</a:t>
            </a:r>
            <a:r>
              <a:rPr lang="en-US" sz="1800" dirty="0" smtClean="0">
                <a:latin typeface="Arial" panose="020B0604020202020204" pitchFamily="34" charset="0"/>
              </a:rPr>
              <a:t> takes a single data input and passes that input through to a single, selectable destination.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Typically, there are 2</a:t>
            </a:r>
            <a:r>
              <a:rPr lang="en-US" sz="2000" baseline="30000" dirty="0" smtClean="0">
                <a:latin typeface="Arial" panose="020B0604020202020204" pitchFamily="34" charset="0"/>
              </a:rPr>
              <a:t>n</a:t>
            </a:r>
            <a:r>
              <a:rPr lang="en-US" sz="1800" dirty="0" smtClean="0">
                <a:latin typeface="Arial" panose="020B0604020202020204" pitchFamily="34" charset="0"/>
              </a:rPr>
              <a:t> possible destinations and, therefore, n bits to specify the destination.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3315" name="Picture 3" descr="D:\Spring2012\2505\Examples\1x2 DEMU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528887"/>
            <a:ext cx="31718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D:\Spring2012\2505\Examples\2x4 DEMU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191000"/>
            <a:ext cx="4000500" cy="189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5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D:\Spring2012\2505\Examples\Register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627845"/>
            <a:ext cx="5272632" cy="577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Plexors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85800"/>
            <a:ext cx="274320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Demultplexor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applied to clock signal supports selection of register to write to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438" y="2514600"/>
            <a:ext cx="161925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Write register number comes from machine instruction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214336"/>
            <a:ext cx="182880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Data to be written comes from… somewhere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975240"/>
            <a:ext cx="198120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Multiplexor supports selection of register to read from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3389" y="4038600"/>
            <a:ext cx="144780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Data just read goes … somewhere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438" y="5486400"/>
            <a:ext cx="152876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Read register number comes from machine instruction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2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Bit</a:t>
            </a:r>
            <a:r>
              <a:rPr lang="en-US" baseline="0" dirty="0" smtClean="0"/>
              <a:t> Shifts</a:t>
            </a:r>
            <a:endParaRPr lang="en-US" dirty="0"/>
          </a:p>
        </p:txBody>
      </p:sp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406400" y="685800"/>
            <a:ext cx="8458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We have seen that efficient bit shifting is important because:</a:t>
            </a:r>
          </a:p>
          <a:p>
            <a:pPr marL="681038" indent="-681038">
              <a:spcBef>
                <a:spcPct val="50000"/>
              </a:spcBef>
              <a:tabLst>
                <a:tab pos="465138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bit shifts provide a simple way to perform multiplication/division</a:t>
            </a:r>
          </a:p>
          <a:p>
            <a:pPr marL="681038" indent="-681038">
              <a:spcBef>
                <a:spcPct val="50000"/>
              </a:spcBef>
              <a:tabLst>
                <a:tab pos="465138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bit shifts are often needed when applying masks to a data value</a:t>
            </a:r>
          </a:p>
          <a:p>
            <a:pPr>
              <a:spcBef>
                <a:spcPct val="50000"/>
              </a:spcBef>
            </a:pPr>
            <a:endParaRPr lang="en-US" sz="1800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Fixed shifts are easily implemented in hardware: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5364" name="Picture 4" descr="D:\Spring2012\2505\Examples\8-bit_CR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2743200"/>
            <a:ext cx="278969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D:\Spring2012\2505\Examples\8-bit_LR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05" y="2743200"/>
            <a:ext cx="278969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36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D:\Spring2012\2505\Examples\4-bit_LRS_BarrelShi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73" y="762000"/>
            <a:ext cx="4509597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4-bit Barrel Shifter</a:t>
            </a:r>
            <a:endParaRPr lang="en-US" dirty="0"/>
          </a:p>
        </p:txBody>
      </p:sp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406400" y="685800"/>
            <a:ext cx="4229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Selectable shifts can be made time-efficient by careful use of 2x1 multiplexors: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5" name="Text Box 132"/>
          <p:cNvSpPr txBox="1">
            <a:spLocks noChangeArrowheads="1"/>
          </p:cNvSpPr>
          <p:nvPr/>
        </p:nvSpPr>
        <p:spPr bwMode="auto">
          <a:xfrm>
            <a:off x="381000" y="2020669"/>
            <a:ext cx="3962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This is a 4-bit barrel shifter that supports right logical shifts of a 4-bit operand.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 operand can be shifted 0, 1, 2, or 3 positions to the right.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It requires two levels of 4 multiplexors each, with a total of 4 gate delays (ignoring inverters).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Note how the inputs to the multiplexors are arranged…</a:t>
            </a:r>
            <a:endParaRPr 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4-bit Barrel Shifter</a:t>
            </a:r>
            <a:endParaRPr lang="en-US" dirty="0"/>
          </a:p>
        </p:txBody>
      </p:sp>
      <p:pic>
        <p:nvPicPr>
          <p:cNvPr id="16387" name="Picture 3" descr="D:\Spring2012\2505\Examples\4-bit_LRS_BarrelShi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67233"/>
            <a:ext cx="4648200" cy="573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 bwMode="auto">
          <a:xfrm>
            <a:off x="3810000" y="1905000"/>
            <a:ext cx="838200" cy="3505200"/>
          </a:xfrm>
          <a:prstGeom prst="roundRect">
            <a:avLst/>
          </a:prstGeom>
          <a:noFill/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05400" y="2057400"/>
            <a:ext cx="838200" cy="3505200"/>
          </a:xfrm>
          <a:prstGeom prst="roundRect">
            <a:avLst/>
          </a:pr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 Box 132"/>
          <p:cNvSpPr txBox="1">
            <a:spLocks noChangeArrowheads="1"/>
          </p:cNvSpPr>
          <p:nvPr/>
        </p:nvSpPr>
        <p:spPr bwMode="auto">
          <a:xfrm>
            <a:off x="406400" y="685800"/>
            <a:ext cx="1803400" cy="189282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Level 0: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these shift the original bits by either 0 or 2 positions to the right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9" name="Text Box 132"/>
          <p:cNvSpPr txBox="1">
            <a:spLocks noChangeArrowheads="1"/>
          </p:cNvSpPr>
          <p:nvPr/>
        </p:nvSpPr>
        <p:spPr bwMode="auto">
          <a:xfrm>
            <a:off x="6705600" y="990600"/>
            <a:ext cx="2209800" cy="189282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Level 1: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these shift the bits from level 0 by either 0 or 1 positions to the right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152728" y="2578625"/>
            <a:ext cx="2723898" cy="3038149"/>
          </a:xfrm>
          <a:custGeom>
            <a:avLst/>
            <a:gdLst>
              <a:gd name="connsiteX0" fmla="*/ 525447 w 2723898"/>
              <a:gd name="connsiteY0" fmla="*/ 0 h 3311320"/>
              <a:gd name="connsiteX1" fmla="*/ 58520 w 2723898"/>
              <a:gd name="connsiteY1" fmla="*/ 778213 h 3311320"/>
              <a:gd name="connsiteX2" fmla="*/ 116885 w 2723898"/>
              <a:gd name="connsiteY2" fmla="*/ 2305456 h 3311320"/>
              <a:gd name="connsiteX3" fmla="*/ 1050741 w 2723898"/>
              <a:gd name="connsiteY3" fmla="*/ 3258766 h 3311320"/>
              <a:gd name="connsiteX4" fmla="*/ 2723898 w 2723898"/>
              <a:gd name="connsiteY4" fmla="*/ 3103124 h 331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3898" h="3311320">
                <a:moveTo>
                  <a:pt x="525447" y="0"/>
                </a:moveTo>
                <a:cubicBezTo>
                  <a:pt x="326030" y="196985"/>
                  <a:pt x="126614" y="393970"/>
                  <a:pt x="58520" y="778213"/>
                </a:cubicBezTo>
                <a:cubicBezTo>
                  <a:pt x="-9574" y="1162456"/>
                  <a:pt x="-48485" y="1892031"/>
                  <a:pt x="116885" y="2305456"/>
                </a:cubicBezTo>
                <a:cubicBezTo>
                  <a:pt x="282255" y="2718881"/>
                  <a:pt x="616239" y="3125821"/>
                  <a:pt x="1050741" y="3258766"/>
                </a:cubicBezTo>
                <a:cubicBezTo>
                  <a:pt x="1485243" y="3391711"/>
                  <a:pt x="2104570" y="3247417"/>
                  <a:pt x="2723898" y="3103124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749047" y="1386137"/>
            <a:ext cx="1040859" cy="637216"/>
          </a:xfrm>
          <a:custGeom>
            <a:avLst/>
            <a:gdLst>
              <a:gd name="connsiteX0" fmla="*/ 1040859 w 1040859"/>
              <a:gd name="connsiteY0" fmla="*/ 24374 h 637216"/>
              <a:gd name="connsiteX1" fmla="*/ 505838 w 1040859"/>
              <a:gd name="connsiteY1" fmla="*/ 73012 h 637216"/>
              <a:gd name="connsiteX2" fmla="*/ 0 w 1040859"/>
              <a:gd name="connsiteY2" fmla="*/ 637216 h 637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0859" h="637216">
                <a:moveTo>
                  <a:pt x="1040859" y="24374"/>
                </a:moveTo>
                <a:cubicBezTo>
                  <a:pt x="860086" y="-2377"/>
                  <a:pt x="679314" y="-29128"/>
                  <a:pt x="505838" y="73012"/>
                </a:cubicBezTo>
                <a:cubicBezTo>
                  <a:pt x="332362" y="175152"/>
                  <a:pt x="166181" y="406184"/>
                  <a:pt x="0" y="637216"/>
                </a:cubicBez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1500</TotalTime>
  <Words>405</Words>
  <Application>Microsoft Office PowerPoint</Application>
  <PresentationFormat>Overhead</PresentationFormat>
  <Paragraphs>78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Courier New</vt:lpstr>
      <vt:lpstr>Helvetica</vt:lpstr>
      <vt:lpstr>Monotype Sorts</vt:lpstr>
      <vt:lpstr>Times New Roman</vt:lpstr>
      <vt:lpstr>Professional</vt:lpstr>
      <vt:lpstr>Equation</vt:lpstr>
      <vt:lpstr>Multiplexor</vt:lpstr>
      <vt:lpstr>Designing a Multiplexor</vt:lpstr>
      <vt:lpstr>A 4x2 Multiplexor</vt:lpstr>
      <vt:lpstr>Decoders</vt:lpstr>
      <vt:lpstr>Demultiplexor</vt:lpstr>
      <vt:lpstr>Application of Plexors</vt:lpstr>
      <vt:lpstr>Bit Shifts</vt:lpstr>
      <vt:lpstr>4-bit Barrel Shifter</vt:lpstr>
      <vt:lpstr>4-bit Barrel Shifter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109</cp:revision>
  <cp:lastPrinted>1998-08-23T21:44:04Z</cp:lastPrinted>
  <dcterms:created xsi:type="dcterms:W3CDTF">1998-08-05T19:51:03Z</dcterms:created>
  <dcterms:modified xsi:type="dcterms:W3CDTF">2020-01-14T21:02:07Z</dcterms:modified>
</cp:coreProperties>
</file>