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79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781" autoAdjust="0"/>
    <p:restoredTop sz="86355" autoAdjust="0"/>
  </p:normalViewPr>
  <p:slideViewPr>
    <p:cSldViewPr>
      <p:cViewPr varScale="1">
        <p:scale>
          <a:sx n="98" d="100"/>
          <a:sy n="98" d="100"/>
        </p:scale>
        <p:origin x="3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0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CS 2606 Data Structure and OO </a:t>
            </a:r>
            <a:r>
              <a:rPr lang="en-US" dirty="0" err="1">
                <a:latin typeface="Arial" panose="020B0604020202020204" pitchFamily="34" charset="0"/>
              </a:rPr>
              <a:t>Devel</a:t>
            </a:r>
            <a:r>
              <a:rPr lang="en-US" dirty="0">
                <a:latin typeface="Arial" panose="020B0604020202020204" pitchFamily="34" charset="0"/>
              </a:rPr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©William D McQuain,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475068E-519F-43C9-B097-E98651DFCC71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93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63AC73A-1A98-4FF2-A472-2C6D48E42BD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7246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7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56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781800" y="150646"/>
            <a:ext cx="1878784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Boolean Algebra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72329" y="6497902"/>
            <a:ext cx="2524729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</a:t>
            </a: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Organization</a:t>
            </a:r>
            <a:endParaRPr lang="en-US" altLang="en-US" sz="1600" b="1" dirty="0">
              <a:solidFill>
                <a:srgbClr val="660000"/>
              </a:solidFill>
              <a:latin typeface="Arial" charset="0"/>
            </a:endParaRP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EC997B6-3F77-4227-9928-E69E188316F3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858000" y="6553200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2005-2020 WD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Boolean Algebra </a:t>
            </a: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A </a:t>
            </a:r>
            <a:r>
              <a:rPr lang="en-US" sz="1800" i="1" dirty="0">
                <a:latin typeface="Arial" panose="020B0604020202020204" pitchFamily="34" charset="0"/>
              </a:rPr>
              <a:t>Boolean algebra</a:t>
            </a:r>
            <a:r>
              <a:rPr lang="en-US" sz="1800" dirty="0">
                <a:latin typeface="Arial" panose="020B0604020202020204" pitchFamily="34" charset="0"/>
              </a:rPr>
              <a:t> is a set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 of values together with: 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	-	two binary operations, commonly denoted by  + and ∙ , 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	-	a unary operation, usually denoted by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ˉ or ~ or </a:t>
            </a:r>
            <a:r>
              <a:rPr lang="en-US" sz="1800" dirty="0">
                <a:latin typeface="Courier New" pitchFamily="49" charset="0"/>
                <a:cs typeface="Arial" panose="020B0604020202020204" pitchFamily="34" charset="0"/>
              </a:rPr>
              <a:t>’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	-	two elements usually called </a:t>
            </a:r>
            <a:r>
              <a:rPr lang="en-US" sz="1800" i="1" dirty="0">
                <a:latin typeface="Arial" panose="020B0604020202020204" pitchFamily="34" charset="0"/>
              </a:rPr>
              <a:t>zero</a:t>
            </a:r>
            <a:r>
              <a:rPr lang="en-US" sz="1800" dirty="0">
                <a:latin typeface="Arial" panose="020B0604020202020204" pitchFamily="34" charset="0"/>
              </a:rPr>
              <a:t> and </a:t>
            </a:r>
            <a:r>
              <a:rPr lang="en-US" sz="1800" i="1" dirty="0">
                <a:latin typeface="Arial" panose="020B0604020202020204" pitchFamily="34" charset="0"/>
              </a:rPr>
              <a:t>one</a:t>
            </a:r>
            <a:r>
              <a:rPr lang="en-US" sz="1800" dirty="0">
                <a:latin typeface="Arial" panose="020B0604020202020204" pitchFamily="34" charset="0"/>
              </a:rPr>
              <a:t>, such that for every element </a:t>
            </a:r>
            <a:r>
              <a:rPr lang="en-US" sz="1800" i="1" dirty="0">
                <a:latin typeface="Arial" panose="020B0604020202020204" pitchFamily="34" charset="0"/>
              </a:rPr>
              <a:t>x</a:t>
            </a:r>
            <a:r>
              <a:rPr lang="en-US" sz="1800" dirty="0">
                <a:latin typeface="Arial" panose="020B0604020202020204" pitchFamily="34" charset="0"/>
              </a:rPr>
              <a:t> of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457200" y="2971800"/>
            <a:ext cx="84582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651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In addition, certain axioms must be satisfied: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	-	</a:t>
            </a:r>
            <a:r>
              <a:rPr lang="en-US" sz="1800" i="1" dirty="0">
                <a:latin typeface="Arial" panose="020B0604020202020204" pitchFamily="34" charset="0"/>
              </a:rPr>
              <a:t>closure properties</a:t>
            </a:r>
            <a:r>
              <a:rPr lang="en-US" sz="1800" dirty="0">
                <a:latin typeface="Arial" panose="020B0604020202020204" pitchFamily="34" charset="0"/>
              </a:rPr>
              <a:t> for both binary operations and the unary operation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	-	</a:t>
            </a:r>
            <a:r>
              <a:rPr lang="en-US" sz="1800" i="1" dirty="0">
                <a:latin typeface="Arial" panose="020B0604020202020204" pitchFamily="34" charset="0"/>
              </a:rPr>
              <a:t>associativity</a:t>
            </a:r>
            <a:r>
              <a:rPr lang="en-US" sz="1800" dirty="0">
                <a:latin typeface="Arial" panose="020B0604020202020204" pitchFamily="34" charset="0"/>
              </a:rPr>
              <a:t> of each binary operation over the other,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	-	</a:t>
            </a:r>
            <a:r>
              <a:rPr lang="en-US" sz="1800" i="1" dirty="0">
                <a:latin typeface="Arial" panose="020B0604020202020204" pitchFamily="34" charset="0"/>
              </a:rPr>
              <a:t>commutativity</a:t>
            </a:r>
            <a:r>
              <a:rPr lang="en-US" sz="1800" dirty="0">
                <a:latin typeface="Arial" panose="020B0604020202020204" pitchFamily="34" charset="0"/>
              </a:rPr>
              <a:t> of each </a:t>
            </a:r>
            <a:r>
              <a:rPr lang="en-US" sz="1800" dirty="0" err="1">
                <a:latin typeface="Arial" panose="020B0604020202020204" pitchFamily="34" charset="0"/>
              </a:rPr>
              <a:t>each</a:t>
            </a:r>
            <a:r>
              <a:rPr lang="en-US" sz="1800" dirty="0">
                <a:latin typeface="Arial" panose="020B0604020202020204" pitchFamily="34" charset="0"/>
              </a:rPr>
              <a:t> binary operation,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	-	</a:t>
            </a:r>
            <a:r>
              <a:rPr lang="en-US" sz="1800" i="1" dirty="0" err="1">
                <a:latin typeface="Arial" panose="020B0604020202020204" pitchFamily="34" charset="0"/>
              </a:rPr>
              <a:t>distributivity</a:t>
            </a:r>
            <a:r>
              <a:rPr lang="en-US" sz="1800" dirty="0">
                <a:latin typeface="Arial" panose="020B0604020202020204" pitchFamily="34" charset="0"/>
              </a:rPr>
              <a:t> of each binary operation over the other,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	-	</a:t>
            </a:r>
            <a:r>
              <a:rPr lang="en-US" sz="1800" i="1" dirty="0">
                <a:latin typeface="Arial" panose="020B0604020202020204" pitchFamily="34" charset="0"/>
              </a:rPr>
              <a:t>absorption</a:t>
            </a:r>
            <a:r>
              <a:rPr lang="en-US" sz="1800" dirty="0">
                <a:latin typeface="Arial" panose="020B0604020202020204" pitchFamily="34" charset="0"/>
              </a:rPr>
              <a:t> rules,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	-	</a:t>
            </a:r>
            <a:r>
              <a:rPr lang="en-US" sz="1800" i="1" dirty="0">
                <a:latin typeface="Arial" panose="020B0604020202020204" pitchFamily="34" charset="0"/>
              </a:rPr>
              <a:t>existence of complements</a:t>
            </a:r>
            <a:r>
              <a:rPr lang="en-US" sz="1800" dirty="0">
                <a:latin typeface="Arial" panose="020B0604020202020204" pitchFamily="34" charset="0"/>
              </a:rPr>
              <a:t> with respect to each binary operation</a:t>
            </a:r>
          </a:p>
          <a:p>
            <a:pPr>
              <a:spcBef>
                <a:spcPct val="2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1800" dirty="0">
                <a:latin typeface="Arial" panose="020B0604020202020204" pitchFamily="34" charset="0"/>
              </a:rPr>
              <a:t>We will assume that ∙ has higher precedence than +; however, this is not a general rule for all Boolean algebras.</a:t>
            </a:r>
          </a:p>
        </p:txBody>
      </p:sp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3505200" y="2362200"/>
          <a:ext cx="180975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1295280" imgH="215640" progId="Equation.DSMT4">
                  <p:embed/>
                </p:oleObj>
              </mc:Choice>
              <mc:Fallback>
                <p:oleObj name="Equation" r:id="rId3" imgW="1295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362200"/>
                        <a:ext cx="180975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3747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Truth Tables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Boolean expression may be analyzed by creating a table that shows the value of the expression for all possible assignments of values to its variables:</a:t>
            </a:r>
          </a:p>
        </p:txBody>
      </p:sp>
      <p:graphicFrame>
        <p:nvGraphicFramePr>
          <p:cNvPr id="38960" name="Group 48"/>
          <p:cNvGraphicFramePr>
            <a:graphicFrameLocks noGrp="1"/>
          </p:cNvGraphicFramePr>
          <p:nvPr/>
        </p:nvGraphicFramePr>
        <p:xfrm>
          <a:off x="1524000" y="1600200"/>
          <a:ext cx="6096000" cy="2438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8956" name="Object 42"/>
          <p:cNvGraphicFramePr>
            <a:graphicFrameLocks noChangeAspect="1"/>
          </p:cNvGraphicFramePr>
          <p:nvPr/>
        </p:nvGraphicFramePr>
        <p:xfrm>
          <a:off x="3200400" y="1676400"/>
          <a:ext cx="5080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3" imgW="279360" imgH="177480" progId="Equation.3">
                  <p:embed/>
                </p:oleObj>
              </mc:Choice>
              <mc:Fallback>
                <p:oleObj name="Equation" r:id="rId3" imgW="279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676400"/>
                        <a:ext cx="5080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7" name="Object 31"/>
          <p:cNvGraphicFramePr>
            <a:graphicFrameLocks noChangeAspect="1"/>
          </p:cNvGraphicFramePr>
          <p:nvPr/>
        </p:nvGraphicFramePr>
        <p:xfrm>
          <a:off x="5702300" y="1600200"/>
          <a:ext cx="1155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5" imgW="634680" imgH="215640" progId="Equation.3">
                  <p:embed/>
                </p:oleObj>
              </mc:Choice>
              <mc:Fallback>
                <p:oleObj name="Equation" r:id="rId5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1600200"/>
                        <a:ext cx="1155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8" name="Object 43"/>
          <p:cNvGraphicFramePr>
            <a:graphicFrameLocks noChangeAspect="1"/>
          </p:cNvGraphicFramePr>
          <p:nvPr/>
        </p:nvGraphicFramePr>
        <p:xfrm>
          <a:off x="4267200" y="1614488"/>
          <a:ext cx="5095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7" imgW="279360" imgH="215640" progId="Equation.3">
                  <p:embed/>
                </p:oleObj>
              </mc:Choice>
              <mc:Fallback>
                <p:oleObj name="Equation" r:id="rId7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614488"/>
                        <a:ext cx="5095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079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Proving Equations with Truth Tables</a:t>
            </a: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Boolean equations may be proved using truth tables (dull and mechanical):</a:t>
            </a:r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762000" y="1447800"/>
          <a:ext cx="8477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3" imgW="507960" imgH="177480" progId="Equation.3">
                  <p:embed/>
                </p:oleObj>
              </mc:Choice>
              <mc:Fallback>
                <p:oleObj name="Equation" r:id="rId3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84772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329743"/>
              </p:ext>
            </p:extLst>
          </p:nvPr>
        </p:nvGraphicFramePr>
        <p:xfrm>
          <a:off x="3400425" y="1385888"/>
          <a:ext cx="17811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5" imgW="1066680" imgH="215640" progId="Equation.3">
                  <p:embed/>
                </p:oleObj>
              </mc:Choice>
              <mc:Fallback>
                <p:oleObj name="Equation" r:id="rId5" imgW="1066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425" y="1385888"/>
                        <a:ext cx="17811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90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080950"/>
              </p:ext>
            </p:extLst>
          </p:nvPr>
        </p:nvGraphicFramePr>
        <p:xfrm>
          <a:off x="838200" y="1981200"/>
          <a:ext cx="1371600" cy="109728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733386"/>
              </p:ext>
            </p:extLst>
          </p:nvPr>
        </p:nvGraphicFramePr>
        <p:xfrm>
          <a:off x="3048000" y="1981200"/>
          <a:ext cx="5410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~(a*b*c)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~a*~b*~c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378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Proving Equations Algebraically</a:t>
            </a: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Boolean equations may be proved using truth tables, which is dull and boring, or using the algebraic properties:</a:t>
            </a:r>
          </a:p>
        </p:txBody>
      </p:sp>
      <p:graphicFrame>
        <p:nvGraphicFramePr>
          <p:cNvPr id="40967" name="Object 4"/>
          <p:cNvGraphicFramePr>
            <a:graphicFrameLocks noChangeAspect="1"/>
          </p:cNvGraphicFramePr>
          <p:nvPr/>
        </p:nvGraphicFramePr>
        <p:xfrm>
          <a:off x="520700" y="1655763"/>
          <a:ext cx="16129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3" imgW="965160" imgH="203040" progId="Equation.DSMT4">
                  <p:embed/>
                </p:oleObj>
              </mc:Choice>
              <mc:Fallback>
                <p:oleObj name="Equation" r:id="rId3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1655763"/>
                        <a:ext cx="16129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1076325" y="2133600"/>
          <a:ext cx="49434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5" imgW="2857320" imgH="533160" progId="Equation.DSMT4">
                  <p:embed/>
                </p:oleObj>
              </mc:Choice>
              <mc:Fallback>
                <p:oleObj name="Equation" r:id="rId5" imgW="285732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2133600"/>
                        <a:ext cx="494347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4"/>
          <p:cNvGraphicFramePr>
            <a:graphicFrameLocks noChangeAspect="1"/>
          </p:cNvGraphicFramePr>
          <p:nvPr/>
        </p:nvGraphicFramePr>
        <p:xfrm>
          <a:off x="446088" y="3697288"/>
          <a:ext cx="17621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7" imgW="1054080" imgH="203040" progId="Equation.DSMT4">
                  <p:embed/>
                </p:oleObj>
              </mc:Choice>
              <mc:Fallback>
                <p:oleObj name="Equation" r:id="rId7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3697288"/>
                        <a:ext cx="1762125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8"/>
          <p:cNvGraphicFramePr>
            <a:graphicFrameLocks noChangeAspect="1"/>
          </p:cNvGraphicFramePr>
          <p:nvPr/>
        </p:nvGraphicFramePr>
        <p:xfrm>
          <a:off x="1098550" y="4100513"/>
          <a:ext cx="487838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9" imgW="2819160" imgH="533160" progId="Equation.DSMT4">
                  <p:embed/>
                </p:oleObj>
              </mc:Choice>
              <mc:Fallback>
                <p:oleObj name="Equation" r:id="rId9" imgW="28191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4100513"/>
                        <a:ext cx="4878388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7086600" y="33528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Note the duality</a:t>
            </a:r>
          </a:p>
        </p:txBody>
      </p:sp>
    </p:spTree>
    <p:extLst>
      <p:ext uri="{BB962C8B-B14F-4D97-AF65-F5344CB8AC3E}">
        <p14:creationId xmlns:p14="http://schemas.microsoft.com/office/powerpoint/2010/main" val="733629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Proving Equations Algebraically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436563" y="990600"/>
          <a:ext cx="17811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3" imgW="1066680" imgH="203040" progId="Equation.DSMT4">
                  <p:embed/>
                </p:oleObj>
              </mc:Choice>
              <mc:Fallback>
                <p:oleObj name="Equation" r:id="rId3" imgW="1066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3" y="990600"/>
                        <a:ext cx="178117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8"/>
          <p:cNvGraphicFramePr>
            <a:graphicFrameLocks noChangeAspect="1"/>
          </p:cNvGraphicFramePr>
          <p:nvPr/>
        </p:nvGraphicFramePr>
        <p:xfrm>
          <a:off x="1219200" y="1657350"/>
          <a:ext cx="4657725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5" imgW="2692080" imgH="711000" progId="Equation.DSMT4">
                  <p:embed/>
                </p:oleObj>
              </mc:Choice>
              <mc:Fallback>
                <p:oleObj name="Equation" r:id="rId5" imgW="269208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57350"/>
                        <a:ext cx="4657725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406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Sum-of-Products Form</a:t>
            </a: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Boolean expression is said to be in </a:t>
            </a:r>
            <a:r>
              <a:rPr lang="en-US" sz="1800" i="1" dirty="0">
                <a:latin typeface="Arial" panose="020B0604020202020204" pitchFamily="34" charset="0"/>
              </a:rPr>
              <a:t>sum-of-products form</a:t>
            </a:r>
            <a:r>
              <a:rPr lang="en-US" sz="1800" dirty="0">
                <a:latin typeface="Arial" panose="020B0604020202020204" pitchFamily="34" charset="0"/>
              </a:rPr>
              <a:t> if it is expressed as a sum of terms, each of which is a product of variables and/or their complements:</a:t>
            </a:r>
          </a:p>
        </p:txBody>
      </p:sp>
      <p:graphicFrame>
        <p:nvGraphicFramePr>
          <p:cNvPr id="41990" name="Object 4"/>
          <p:cNvGraphicFramePr>
            <a:graphicFrameLocks noChangeAspect="1"/>
          </p:cNvGraphicFramePr>
          <p:nvPr/>
        </p:nvGraphicFramePr>
        <p:xfrm>
          <a:off x="5702300" y="1511300"/>
          <a:ext cx="1155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3" imgW="634680" imgH="215640" progId="Equation.3">
                  <p:embed/>
                </p:oleObj>
              </mc:Choice>
              <mc:Fallback>
                <p:oleObj name="Equation" r:id="rId3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1511300"/>
                        <a:ext cx="1155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84582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It's relatively easy to see that every Boolean expression can be written in this form.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Why?</a:t>
            </a:r>
          </a:p>
        </p:txBody>
      </p:sp>
      <p:sp>
        <p:nvSpPr>
          <p:cNvPr id="41992" name="Text Box 6"/>
          <p:cNvSpPr txBox="1">
            <a:spLocks noChangeArrowheads="1"/>
          </p:cNvSpPr>
          <p:nvPr/>
        </p:nvSpPr>
        <p:spPr bwMode="auto">
          <a:xfrm>
            <a:off x="457200" y="3563938"/>
            <a:ext cx="8458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The summands in the sum-of-products form are called </a:t>
            </a:r>
            <a:r>
              <a:rPr lang="en-US" sz="1800" i="1" dirty="0" err="1">
                <a:latin typeface="Arial" panose="020B0604020202020204" pitchFamily="34" charset="0"/>
              </a:rPr>
              <a:t>minterms</a:t>
            </a:r>
            <a:r>
              <a:rPr lang="en-US" sz="1800" dirty="0">
                <a:latin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each </a:t>
            </a:r>
            <a:r>
              <a:rPr lang="en-US" sz="1800" dirty="0" err="1">
                <a:latin typeface="Arial" panose="020B0604020202020204" pitchFamily="34" charset="0"/>
              </a:rPr>
              <a:t>minterm</a:t>
            </a:r>
            <a:r>
              <a:rPr lang="en-US" sz="1800" dirty="0">
                <a:latin typeface="Arial" panose="020B0604020202020204" pitchFamily="34" charset="0"/>
              </a:rPr>
              <a:t> contains each of the variables, or its complement, exactly once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each </a:t>
            </a:r>
            <a:r>
              <a:rPr lang="en-US" sz="1800" dirty="0" err="1">
                <a:latin typeface="Arial" panose="020B0604020202020204" pitchFamily="34" charset="0"/>
              </a:rPr>
              <a:t>minterm</a:t>
            </a:r>
            <a:r>
              <a:rPr lang="en-US" sz="1800" dirty="0">
                <a:latin typeface="Arial" panose="020B0604020202020204" pitchFamily="34" charset="0"/>
              </a:rPr>
              <a:t> is unique, and therefore so is the representation (aside from order)</a:t>
            </a:r>
          </a:p>
        </p:txBody>
      </p:sp>
    </p:spTree>
    <p:extLst>
      <p:ext uri="{BB962C8B-B14F-4D97-AF65-F5344CB8AC3E}">
        <p14:creationId xmlns:p14="http://schemas.microsoft.com/office/powerpoint/2010/main" val="1974313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Example: Truth Table to Function</a:t>
            </a:r>
            <a:endParaRPr lang="en-US" altLang="en-US" dirty="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Given a truth table for a Boolean function, construction of the sum-of-products representation is trivial:</a:t>
            </a:r>
          </a:p>
        </p:txBody>
      </p:sp>
      <p:sp>
        <p:nvSpPr>
          <p:cNvPr id="46087" name="Text Box 3"/>
          <p:cNvSpPr txBox="1">
            <a:spLocks noChangeArrowheads="1"/>
          </p:cNvSpPr>
          <p:nvPr/>
        </p:nvSpPr>
        <p:spPr bwMode="auto">
          <a:xfrm>
            <a:off x="457200" y="1339850"/>
            <a:ext cx="84582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57250" indent="-28575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0150" indent="-2286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for each row in which the function value is 1, form a product term involving all the variables, taking the variable if its value is 1 and the complement if the variable's value is 0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take the sum of all such product terms</a:t>
            </a:r>
          </a:p>
        </p:txBody>
      </p:sp>
      <p:graphicFrame>
        <p:nvGraphicFramePr>
          <p:cNvPr id="46150" name="Group 70"/>
          <p:cNvGraphicFramePr>
            <a:graphicFrameLocks noGrp="1"/>
          </p:cNvGraphicFramePr>
          <p:nvPr/>
        </p:nvGraphicFramePr>
        <p:xfrm>
          <a:off x="533400" y="2971800"/>
          <a:ext cx="2844800" cy="329184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6151" name="Object 71"/>
          <p:cNvGraphicFramePr>
            <a:graphicFrameLocks noChangeAspect="1"/>
          </p:cNvGraphicFramePr>
          <p:nvPr/>
        </p:nvGraphicFramePr>
        <p:xfrm>
          <a:off x="4051300" y="3670300"/>
          <a:ext cx="6588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3" imgW="431640" imgH="241200" progId="Equation.DSMT4">
                  <p:embed/>
                </p:oleObj>
              </mc:Choice>
              <mc:Fallback>
                <p:oleObj name="Equation" r:id="rId3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3670300"/>
                        <a:ext cx="6588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2" name="Object 72"/>
          <p:cNvGraphicFramePr>
            <a:graphicFrameLocks noChangeAspect="1"/>
          </p:cNvGraphicFramePr>
          <p:nvPr/>
        </p:nvGraphicFramePr>
        <p:xfrm>
          <a:off x="4038600" y="4064000"/>
          <a:ext cx="6588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5" imgW="431640" imgH="241200" progId="Equation.DSMT4">
                  <p:embed/>
                </p:oleObj>
              </mc:Choice>
              <mc:Fallback>
                <p:oleObj name="Equation" r:id="rId5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064000"/>
                        <a:ext cx="6588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3" name="Object 73"/>
          <p:cNvGraphicFramePr>
            <a:graphicFrameLocks noChangeAspect="1"/>
          </p:cNvGraphicFramePr>
          <p:nvPr/>
        </p:nvGraphicFramePr>
        <p:xfrm>
          <a:off x="4051300" y="4749800"/>
          <a:ext cx="6588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Equation" r:id="rId7" imgW="431640" imgH="241200" progId="Equation.DSMT4">
                  <p:embed/>
                </p:oleObj>
              </mc:Choice>
              <mc:Fallback>
                <p:oleObj name="Equation" r:id="rId7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4749800"/>
                        <a:ext cx="6588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54" name="Object 74"/>
          <p:cNvGraphicFramePr>
            <a:graphicFrameLocks noChangeAspect="1"/>
          </p:cNvGraphicFramePr>
          <p:nvPr/>
        </p:nvGraphicFramePr>
        <p:xfrm>
          <a:off x="4051300" y="5949950"/>
          <a:ext cx="658813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Equation" r:id="rId9" imgW="431640" imgH="164880" progId="Equation.DSMT4">
                  <p:embed/>
                </p:oleObj>
              </mc:Choice>
              <mc:Fallback>
                <p:oleObj name="Equation" r:id="rId9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5949950"/>
                        <a:ext cx="658813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55" name="Line 75"/>
          <p:cNvSpPr>
            <a:spLocks noChangeShapeType="1"/>
          </p:cNvSpPr>
          <p:nvPr/>
        </p:nvSpPr>
        <p:spPr bwMode="auto">
          <a:xfrm>
            <a:off x="3276600" y="38862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6156" name="Line 76"/>
          <p:cNvSpPr>
            <a:spLocks noChangeShapeType="1"/>
          </p:cNvSpPr>
          <p:nvPr/>
        </p:nvSpPr>
        <p:spPr bwMode="auto">
          <a:xfrm>
            <a:off x="3276600" y="42672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6157" name="Line 77"/>
          <p:cNvSpPr>
            <a:spLocks noChangeShapeType="1"/>
          </p:cNvSpPr>
          <p:nvPr/>
        </p:nvSpPr>
        <p:spPr bwMode="auto">
          <a:xfrm>
            <a:off x="3276600" y="49530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6158" name="Line 78"/>
          <p:cNvSpPr>
            <a:spLocks noChangeShapeType="1"/>
          </p:cNvSpPr>
          <p:nvPr/>
        </p:nvSpPr>
        <p:spPr bwMode="auto">
          <a:xfrm>
            <a:off x="3276600" y="60579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aphicFrame>
        <p:nvGraphicFramePr>
          <p:cNvPr id="46159" name="Object 96"/>
          <p:cNvGraphicFramePr>
            <a:graphicFrameLocks noChangeAspect="1"/>
          </p:cNvGraphicFramePr>
          <p:nvPr/>
        </p:nvGraphicFramePr>
        <p:xfrm>
          <a:off x="5048250" y="4724400"/>
          <a:ext cx="34099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Equation" r:id="rId11" imgW="2273040" imgH="241200" progId="Equation.DSMT4">
                  <p:embed/>
                </p:oleObj>
              </mc:Choice>
              <mc:Fallback>
                <p:oleObj name="Equation" r:id="rId11" imgW="2273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4724400"/>
                        <a:ext cx="34099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60" name="AutoShape 80"/>
          <p:cNvSpPr>
            <a:spLocks/>
          </p:cNvSpPr>
          <p:nvPr/>
        </p:nvSpPr>
        <p:spPr bwMode="auto">
          <a:xfrm>
            <a:off x="4800600" y="3733800"/>
            <a:ext cx="76200" cy="2362200"/>
          </a:xfrm>
          <a:prstGeom prst="rightBrace">
            <a:avLst>
              <a:gd name="adj1" fmla="val 258333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29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5" grpId="0" animBg="1"/>
      <p:bldP spid="46156" grpId="0" animBg="1"/>
      <p:bldP spid="46157" grpId="0" animBg="1"/>
      <p:bldP spid="46158" grpId="0" animBg="1"/>
      <p:bldP spid="461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Product-of-Sums Form</a:t>
            </a:r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Boolean expression is said to be in </a:t>
            </a:r>
            <a:r>
              <a:rPr lang="en-US" sz="1800" i="1" dirty="0">
                <a:latin typeface="Arial" panose="020B0604020202020204" pitchFamily="34" charset="0"/>
              </a:rPr>
              <a:t>product-of-sums form</a:t>
            </a:r>
            <a:r>
              <a:rPr lang="en-US" sz="1800" dirty="0">
                <a:latin typeface="Arial" panose="020B0604020202020204" pitchFamily="34" charset="0"/>
              </a:rPr>
              <a:t> if it is expressed as a product of terms, each of which is a sum of variables:</a:t>
            </a:r>
          </a:p>
        </p:txBody>
      </p:sp>
      <p:graphicFrame>
        <p:nvGraphicFramePr>
          <p:cNvPr id="43014" name="Object 4"/>
          <p:cNvGraphicFramePr>
            <a:graphicFrameLocks noChangeAspect="1"/>
          </p:cNvGraphicFramePr>
          <p:nvPr/>
        </p:nvGraphicFramePr>
        <p:xfrm>
          <a:off x="5507038" y="1349375"/>
          <a:ext cx="15716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3" imgW="863280" imgH="241200" progId="Equation.3">
                  <p:embed/>
                </p:oleObj>
              </mc:Choice>
              <mc:Fallback>
                <p:oleObj name="Equation" r:id="rId3" imgW="863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038" y="1349375"/>
                        <a:ext cx="15716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457200" y="2406650"/>
            <a:ext cx="84582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Every Boolean expression can also be written in this form, as a product of </a:t>
            </a:r>
            <a:r>
              <a:rPr lang="en-US" sz="1800" i="1" dirty="0" err="1">
                <a:latin typeface="Arial" panose="020B0604020202020204" pitchFamily="34" charset="0"/>
              </a:rPr>
              <a:t>maxterms</a:t>
            </a:r>
            <a:r>
              <a:rPr lang="en-US" sz="1800" dirty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Facts similar to the sum-of-products form can also be asserted here.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The product-of-sums form can be derived by expressing the complement of the expression in sum-of-products form, and then complementing.</a:t>
            </a:r>
          </a:p>
        </p:txBody>
      </p:sp>
    </p:spTree>
    <p:extLst>
      <p:ext uri="{BB962C8B-B14F-4D97-AF65-F5344CB8AC3E}">
        <p14:creationId xmlns:p14="http://schemas.microsoft.com/office/powerpoint/2010/main" val="195698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Given a truth table for a Boolean function, construction of the product-of-sums representation is trivial:</a:t>
            </a: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457200" y="1339850"/>
            <a:ext cx="84582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57250" indent="-28575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0150" indent="-2286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for each row in which the function value is 0, form a product term involving all the variables, taking the variable if its value is 1 and the complement if the variable's value is 0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take the sum of all such product terms; then complement the result</a:t>
            </a:r>
          </a:p>
        </p:txBody>
      </p:sp>
      <p:graphicFrame>
        <p:nvGraphicFramePr>
          <p:cNvPr id="47109" name="Group 5"/>
          <p:cNvGraphicFramePr>
            <a:graphicFrameLocks noGrp="1"/>
          </p:cNvGraphicFramePr>
          <p:nvPr/>
        </p:nvGraphicFramePr>
        <p:xfrm>
          <a:off x="533400" y="2971800"/>
          <a:ext cx="2844800" cy="329184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7161" name="Object 57"/>
          <p:cNvGraphicFramePr>
            <a:graphicFrameLocks noChangeAspect="1"/>
          </p:cNvGraphicFramePr>
          <p:nvPr/>
        </p:nvGraphicFramePr>
        <p:xfrm>
          <a:off x="4051300" y="3276600"/>
          <a:ext cx="6588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2" name="Equation" r:id="rId3" imgW="431640" imgH="241200" progId="Equation.DSMT4">
                  <p:embed/>
                </p:oleObj>
              </mc:Choice>
              <mc:Fallback>
                <p:oleObj name="Equation" r:id="rId3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3276600"/>
                        <a:ext cx="6588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62" name="Object 58"/>
          <p:cNvGraphicFramePr>
            <a:graphicFrameLocks noChangeAspect="1"/>
          </p:cNvGraphicFramePr>
          <p:nvPr/>
        </p:nvGraphicFramePr>
        <p:xfrm>
          <a:off x="4038600" y="4432300"/>
          <a:ext cx="6588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3" name="Equation" r:id="rId5" imgW="431640" imgH="241200" progId="Equation.DSMT4">
                  <p:embed/>
                </p:oleObj>
              </mc:Choice>
              <mc:Fallback>
                <p:oleObj name="Equation" r:id="rId5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432300"/>
                        <a:ext cx="6588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63" name="Object 59"/>
          <p:cNvGraphicFramePr>
            <a:graphicFrameLocks noChangeAspect="1"/>
          </p:cNvGraphicFramePr>
          <p:nvPr/>
        </p:nvGraphicFramePr>
        <p:xfrm>
          <a:off x="4051300" y="5118100"/>
          <a:ext cx="6588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4" name="Equation" r:id="rId7" imgW="431640" imgH="241200" progId="Equation.DSMT4">
                  <p:embed/>
                </p:oleObj>
              </mc:Choice>
              <mc:Fallback>
                <p:oleObj name="Equation" r:id="rId7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5118100"/>
                        <a:ext cx="6588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64" name="Object 60"/>
          <p:cNvGraphicFramePr>
            <a:graphicFrameLocks noChangeAspect="1"/>
          </p:cNvGraphicFramePr>
          <p:nvPr/>
        </p:nvGraphicFramePr>
        <p:xfrm>
          <a:off x="4051300" y="5556250"/>
          <a:ext cx="6588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5" name="Equation" r:id="rId9" imgW="431640" imgH="241200" progId="Equation.DSMT4">
                  <p:embed/>
                </p:oleObj>
              </mc:Choice>
              <mc:Fallback>
                <p:oleObj name="Equation" r:id="rId9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5556250"/>
                        <a:ext cx="6588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65" name="Line 61"/>
          <p:cNvSpPr>
            <a:spLocks noChangeShapeType="1"/>
          </p:cNvSpPr>
          <p:nvPr/>
        </p:nvSpPr>
        <p:spPr bwMode="auto">
          <a:xfrm>
            <a:off x="3276600" y="34925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7166" name="Line 62"/>
          <p:cNvSpPr>
            <a:spLocks noChangeShapeType="1"/>
          </p:cNvSpPr>
          <p:nvPr/>
        </p:nvSpPr>
        <p:spPr bwMode="auto">
          <a:xfrm>
            <a:off x="3276600" y="46355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7167" name="Line 63"/>
          <p:cNvSpPr>
            <a:spLocks noChangeShapeType="1"/>
          </p:cNvSpPr>
          <p:nvPr/>
        </p:nvSpPr>
        <p:spPr bwMode="auto">
          <a:xfrm>
            <a:off x="3276600" y="532130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7168" name="Line 64"/>
          <p:cNvSpPr>
            <a:spLocks noChangeShapeType="1"/>
          </p:cNvSpPr>
          <p:nvPr/>
        </p:nvSpPr>
        <p:spPr bwMode="auto">
          <a:xfrm>
            <a:off x="3276600" y="572135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aphicFrame>
        <p:nvGraphicFramePr>
          <p:cNvPr id="47169" name="Object 96"/>
          <p:cNvGraphicFramePr>
            <a:graphicFrameLocks noChangeAspect="1"/>
          </p:cNvGraphicFramePr>
          <p:nvPr/>
        </p:nvGraphicFramePr>
        <p:xfrm>
          <a:off x="4972050" y="4495800"/>
          <a:ext cx="34099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6" name="Equation" r:id="rId11" imgW="2273040" imgH="241200" progId="Equation.DSMT4">
                  <p:embed/>
                </p:oleObj>
              </mc:Choice>
              <mc:Fallback>
                <p:oleObj name="Equation" r:id="rId11" imgW="2273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2050" y="4495800"/>
                        <a:ext cx="34099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70" name="AutoShape 66"/>
          <p:cNvSpPr>
            <a:spLocks/>
          </p:cNvSpPr>
          <p:nvPr/>
        </p:nvSpPr>
        <p:spPr bwMode="auto">
          <a:xfrm>
            <a:off x="4724400" y="3276600"/>
            <a:ext cx="152400" cy="2819400"/>
          </a:xfrm>
          <a:prstGeom prst="rightBrace">
            <a:avLst>
              <a:gd name="adj1" fmla="val 154167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aphicFrame>
        <p:nvGraphicFramePr>
          <p:cNvPr id="47171" name="Object 96"/>
          <p:cNvGraphicFramePr>
            <a:graphicFrameLocks noChangeAspect="1"/>
          </p:cNvGraphicFramePr>
          <p:nvPr/>
        </p:nvGraphicFramePr>
        <p:xfrm>
          <a:off x="4953000" y="5075238"/>
          <a:ext cx="3124200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13" imgW="2082600" imgH="774360" progId="Equation.DSMT4">
                  <p:embed/>
                </p:oleObj>
              </mc:Choice>
              <mc:Fallback>
                <p:oleObj name="Equation" r:id="rId13" imgW="208260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75238"/>
                        <a:ext cx="3124200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8807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65" grpId="0" animBg="1"/>
      <p:bldP spid="47166" grpId="0" animBg="1"/>
      <p:bldP spid="47167" grpId="0" animBg="1"/>
      <p:bldP spid="47168" grpId="0" animBg="1"/>
      <p:bldP spid="471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Boolean Functions</a:t>
            </a: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</a:t>
            </a:r>
            <a:r>
              <a:rPr lang="en-US" sz="1800" i="1" dirty="0">
                <a:latin typeface="Arial" panose="020B0604020202020204" pitchFamily="34" charset="0"/>
              </a:rPr>
              <a:t>Boolean function</a:t>
            </a:r>
            <a:r>
              <a:rPr lang="en-US" sz="1800" dirty="0">
                <a:latin typeface="Arial" panose="020B0604020202020204" pitchFamily="34" charset="0"/>
              </a:rPr>
              <a:t> takes n inputs from the elements of a Boolean algebra and produces a single value also an element of that Boolean algebra.</a:t>
            </a: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For example, here are all possible 2-input Boolean functions on the set {0, 1}:</a:t>
            </a:r>
          </a:p>
        </p:txBody>
      </p:sp>
      <p:graphicFrame>
        <p:nvGraphicFramePr>
          <p:cNvPr id="44176" name="Group 144"/>
          <p:cNvGraphicFramePr>
            <a:graphicFrameLocks noGrp="1"/>
          </p:cNvGraphicFramePr>
          <p:nvPr/>
        </p:nvGraphicFramePr>
        <p:xfrm>
          <a:off x="1447800" y="2057400"/>
          <a:ext cx="6096000" cy="1981201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4178" name="Group 146"/>
          <p:cNvGraphicFramePr>
            <a:graphicFrameLocks noGrp="1"/>
          </p:cNvGraphicFramePr>
          <p:nvPr/>
        </p:nvGraphicFramePr>
        <p:xfrm>
          <a:off x="1447800" y="4191000"/>
          <a:ext cx="6096000" cy="1981201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804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Universality</a:t>
            </a:r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Any Boolean function can be expressed using: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only AND, OR and NOT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only AND </a:t>
            </a:r>
            <a:r>
              <a:rPr lang="en-US" sz="1800" dirty="0" err="1">
                <a:latin typeface="Arial" panose="020B0604020202020204" pitchFamily="34" charset="0"/>
              </a:rPr>
              <a:t>and</a:t>
            </a:r>
            <a:r>
              <a:rPr lang="en-US" sz="1800" dirty="0">
                <a:latin typeface="Arial" panose="020B0604020202020204" pitchFamily="34" charset="0"/>
              </a:rPr>
              <a:t> NOT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only OR and NOT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only AND </a:t>
            </a:r>
            <a:r>
              <a:rPr lang="en-US" sz="1800" dirty="0" err="1">
                <a:latin typeface="Arial" panose="020B0604020202020204" pitchFamily="34" charset="0"/>
              </a:rPr>
              <a:t>and</a:t>
            </a:r>
            <a:r>
              <a:rPr lang="en-US" sz="1800" dirty="0">
                <a:latin typeface="Arial" panose="020B0604020202020204" pitchFamily="34" charset="0"/>
              </a:rPr>
              <a:t> XOR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only NAND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only NOR</a:t>
            </a: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457200" y="3790950"/>
            <a:ext cx="84582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The first assertion should be entirely obvious.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The remaining ones are obvious if you consider how to represent each of the functions in the first set using only the relevant functions in the relevant set.</a:t>
            </a:r>
          </a:p>
        </p:txBody>
      </p:sp>
    </p:spTree>
    <p:extLst>
      <p:ext uri="{BB962C8B-B14F-4D97-AF65-F5344CB8AC3E}">
        <p14:creationId xmlns:p14="http://schemas.microsoft.com/office/powerpoint/2010/main" val="322798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Axioms of Boolean Algebra 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457200" y="74295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i="1" dirty="0">
                <a:latin typeface="Arial" panose="020B0604020202020204" pitchFamily="34" charset="0"/>
              </a:rPr>
              <a:t>Associative Laws</a:t>
            </a:r>
            <a:r>
              <a:rPr lang="en-US" sz="1800" dirty="0">
                <a:latin typeface="Arial" panose="020B0604020202020204" pitchFamily="34" charset="0"/>
              </a:rPr>
              <a:t>: for all </a:t>
            </a:r>
            <a:r>
              <a:rPr lang="en-US" sz="1800" i="1" dirty="0">
                <a:latin typeface="Arial" panose="020B0604020202020204" pitchFamily="34" charset="0"/>
              </a:rPr>
              <a:t>a</a:t>
            </a:r>
            <a:r>
              <a:rPr lang="en-US" sz="1800" dirty="0">
                <a:latin typeface="Arial" panose="020B0604020202020204" pitchFamily="34" charset="0"/>
              </a:rPr>
              <a:t>,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 and </a:t>
            </a:r>
            <a:r>
              <a:rPr lang="en-US" sz="1800" i="1" dirty="0">
                <a:latin typeface="Arial" panose="020B0604020202020204" pitchFamily="34" charset="0"/>
              </a:rPr>
              <a:t>c</a:t>
            </a:r>
            <a:r>
              <a:rPr lang="en-US" sz="1800" dirty="0">
                <a:latin typeface="Arial" panose="020B0604020202020204" pitchFamily="34" charset="0"/>
              </a:rPr>
              <a:t> in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,</a:t>
            </a:r>
          </a:p>
        </p:txBody>
      </p:sp>
      <p:graphicFrame>
        <p:nvGraphicFramePr>
          <p:cNvPr id="31750" name="Object 19"/>
          <p:cNvGraphicFramePr>
            <a:graphicFrameLocks noChangeAspect="1"/>
          </p:cNvGraphicFramePr>
          <p:nvPr/>
        </p:nvGraphicFramePr>
        <p:xfrm>
          <a:off x="2133600" y="2438400"/>
          <a:ext cx="13716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tion" r:id="rId3" imgW="774360" imgH="177480" progId="Equation.3">
                  <p:embed/>
                </p:oleObj>
              </mc:Choice>
              <mc:Fallback>
                <p:oleObj name="Equation" r:id="rId3" imgW="7743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438400"/>
                        <a:ext cx="13716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20"/>
          <p:cNvGraphicFramePr>
            <a:graphicFrameLocks noChangeAspect="1"/>
          </p:cNvGraphicFramePr>
          <p:nvPr/>
        </p:nvGraphicFramePr>
        <p:xfrm>
          <a:off x="5257800" y="2438400"/>
          <a:ext cx="116998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Equation" r:id="rId5" imgW="660240" imgH="177480" progId="Equation.3">
                  <p:embed/>
                </p:oleObj>
              </mc:Choice>
              <mc:Fallback>
                <p:oleObj name="Equation" r:id="rId5" imgW="660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38400"/>
                        <a:ext cx="116998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21"/>
          <p:cNvGraphicFramePr>
            <a:graphicFrameLocks noChangeAspect="1"/>
          </p:cNvGraphicFramePr>
          <p:nvPr/>
        </p:nvGraphicFramePr>
        <p:xfrm>
          <a:off x="1447800" y="1371600"/>
          <a:ext cx="24733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tion" r:id="rId7" imgW="1396800" imgH="203040" progId="Equation.3">
                  <p:embed/>
                </p:oleObj>
              </mc:Choice>
              <mc:Fallback>
                <p:oleObj name="Equation" r:id="rId7" imgW="1396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24733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22"/>
          <p:cNvGraphicFramePr>
            <a:graphicFrameLocks noChangeAspect="1"/>
          </p:cNvGraphicFramePr>
          <p:nvPr/>
        </p:nvGraphicFramePr>
        <p:xfrm>
          <a:off x="5029200" y="1371600"/>
          <a:ext cx="2046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Equation" r:id="rId9" imgW="1155600" imgH="203040" progId="Equation.3">
                  <p:embed/>
                </p:oleObj>
              </mc:Choice>
              <mc:Fallback>
                <p:oleObj name="Equation" r:id="rId9" imgW="1155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371600"/>
                        <a:ext cx="2046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23"/>
          <p:cNvGraphicFramePr>
            <a:graphicFrameLocks noChangeAspect="1"/>
          </p:cNvGraphicFramePr>
          <p:nvPr/>
        </p:nvGraphicFramePr>
        <p:xfrm>
          <a:off x="1447800" y="3451225"/>
          <a:ext cx="28336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Equation" r:id="rId11" imgW="1600200" imgH="203040" progId="Equation.3">
                  <p:embed/>
                </p:oleObj>
              </mc:Choice>
              <mc:Fallback>
                <p:oleObj name="Equation" r:id="rId11" imgW="1600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51225"/>
                        <a:ext cx="28336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5" name="Object 24"/>
          <p:cNvGraphicFramePr>
            <a:graphicFrameLocks noChangeAspect="1"/>
          </p:cNvGraphicFramePr>
          <p:nvPr/>
        </p:nvGraphicFramePr>
        <p:xfrm>
          <a:off x="5029200" y="3397250"/>
          <a:ext cx="27209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Equation" r:id="rId13" imgW="1536480" imgH="203040" progId="Equation.3">
                  <p:embed/>
                </p:oleObj>
              </mc:Choice>
              <mc:Fallback>
                <p:oleObj name="Equation" r:id="rId13" imgW="1536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397250"/>
                        <a:ext cx="27209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6" name="Object 26"/>
          <p:cNvGraphicFramePr>
            <a:graphicFrameLocks noChangeAspect="1"/>
          </p:cNvGraphicFramePr>
          <p:nvPr/>
        </p:nvGraphicFramePr>
        <p:xfrm>
          <a:off x="2057400" y="4481513"/>
          <a:ext cx="14620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Equation" r:id="rId15" imgW="825480" imgH="203040" progId="Equation.3">
                  <p:embed/>
                </p:oleObj>
              </mc:Choice>
              <mc:Fallback>
                <p:oleObj name="Equation" r:id="rId15" imgW="825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81513"/>
                        <a:ext cx="14620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7" name="Object 27"/>
          <p:cNvGraphicFramePr>
            <a:graphicFrameLocks noChangeAspect="1"/>
          </p:cNvGraphicFramePr>
          <p:nvPr/>
        </p:nvGraphicFramePr>
        <p:xfrm>
          <a:off x="5257800" y="4481513"/>
          <a:ext cx="14636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Equation" r:id="rId17" imgW="825480" imgH="203040" progId="Equation.3">
                  <p:embed/>
                </p:oleObj>
              </mc:Choice>
              <mc:Fallback>
                <p:oleObj name="Equation" r:id="rId17" imgW="825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481513"/>
                        <a:ext cx="14636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8" name="Object 28"/>
          <p:cNvGraphicFramePr>
            <a:graphicFrameLocks noChangeAspect="1"/>
          </p:cNvGraphicFramePr>
          <p:nvPr/>
        </p:nvGraphicFramePr>
        <p:xfrm>
          <a:off x="2286000" y="5791200"/>
          <a:ext cx="9906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Equation" r:id="rId19" imgW="558720" imgH="177480" progId="Equation.3">
                  <p:embed/>
                </p:oleObj>
              </mc:Choice>
              <mc:Fallback>
                <p:oleObj name="Equation" r:id="rId19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91200"/>
                        <a:ext cx="9906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9" name="Object 29"/>
          <p:cNvGraphicFramePr>
            <a:graphicFrameLocks noChangeAspect="1"/>
          </p:cNvGraphicFramePr>
          <p:nvPr/>
        </p:nvGraphicFramePr>
        <p:xfrm>
          <a:off x="5638800" y="5791200"/>
          <a:ext cx="9223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Equation" r:id="rId21" imgW="520560" imgH="177480" progId="Equation.3">
                  <p:embed/>
                </p:oleObj>
              </mc:Choice>
              <mc:Fallback>
                <p:oleObj name="Equation" r:id="rId21" imgW="520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791200"/>
                        <a:ext cx="9223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0" name="Text Box 32"/>
          <p:cNvSpPr txBox="1">
            <a:spLocks noChangeArrowheads="1"/>
          </p:cNvSpPr>
          <p:nvPr/>
        </p:nvSpPr>
        <p:spPr bwMode="auto">
          <a:xfrm>
            <a:off x="457200" y="19050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i="1" dirty="0">
                <a:latin typeface="Arial" panose="020B0604020202020204" pitchFamily="34" charset="0"/>
              </a:rPr>
              <a:t>Commutative Laws</a:t>
            </a:r>
            <a:r>
              <a:rPr lang="en-US" sz="1800" dirty="0">
                <a:latin typeface="Arial" panose="020B0604020202020204" pitchFamily="34" charset="0"/>
              </a:rPr>
              <a:t>: for all </a:t>
            </a:r>
            <a:r>
              <a:rPr lang="en-US" sz="1800" i="1" dirty="0">
                <a:latin typeface="Arial" panose="020B0604020202020204" pitchFamily="34" charset="0"/>
              </a:rPr>
              <a:t>a</a:t>
            </a:r>
            <a:r>
              <a:rPr lang="en-US" sz="1800" dirty="0">
                <a:latin typeface="Arial" panose="020B0604020202020204" pitchFamily="34" charset="0"/>
              </a:rPr>
              <a:t> and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 in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,</a:t>
            </a:r>
          </a:p>
        </p:txBody>
      </p:sp>
      <p:sp>
        <p:nvSpPr>
          <p:cNvPr id="31761" name="Text Box 33"/>
          <p:cNvSpPr txBox="1">
            <a:spLocks noChangeArrowheads="1"/>
          </p:cNvSpPr>
          <p:nvPr/>
        </p:nvSpPr>
        <p:spPr bwMode="auto">
          <a:xfrm>
            <a:off x="457200" y="2932113"/>
            <a:ext cx="845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i="1" dirty="0">
                <a:latin typeface="Arial" panose="020B0604020202020204" pitchFamily="34" charset="0"/>
              </a:rPr>
              <a:t>Distributive Laws</a:t>
            </a:r>
            <a:r>
              <a:rPr lang="en-US" sz="1800" dirty="0">
                <a:latin typeface="Arial" panose="020B0604020202020204" pitchFamily="34" charset="0"/>
              </a:rPr>
              <a:t>: for all </a:t>
            </a:r>
            <a:r>
              <a:rPr lang="en-US" sz="1800" i="1" dirty="0">
                <a:latin typeface="Arial" panose="020B0604020202020204" pitchFamily="34" charset="0"/>
              </a:rPr>
              <a:t>a</a:t>
            </a:r>
            <a:r>
              <a:rPr lang="en-US" sz="1800" dirty="0">
                <a:latin typeface="Arial" panose="020B0604020202020204" pitchFamily="34" charset="0"/>
              </a:rPr>
              <a:t>,</a:t>
            </a:r>
            <a:r>
              <a:rPr lang="en-US" sz="1800" i="1" dirty="0">
                <a:latin typeface="Arial" panose="020B0604020202020204" pitchFamily="34" charset="0"/>
              </a:rPr>
              <a:t> b</a:t>
            </a:r>
            <a:r>
              <a:rPr lang="en-US" sz="1800" dirty="0">
                <a:latin typeface="Arial" panose="020B0604020202020204" pitchFamily="34" charset="0"/>
              </a:rPr>
              <a:t> and </a:t>
            </a:r>
            <a:r>
              <a:rPr lang="en-US" sz="1800" i="1" dirty="0">
                <a:latin typeface="Arial" panose="020B0604020202020204" pitchFamily="34" charset="0"/>
              </a:rPr>
              <a:t>c</a:t>
            </a:r>
            <a:r>
              <a:rPr lang="en-US" sz="1800" dirty="0">
                <a:latin typeface="Arial" panose="020B0604020202020204" pitchFamily="34" charset="0"/>
              </a:rPr>
              <a:t> in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,</a:t>
            </a:r>
          </a:p>
        </p:txBody>
      </p:sp>
      <p:sp>
        <p:nvSpPr>
          <p:cNvPr id="31762" name="Text Box 34"/>
          <p:cNvSpPr txBox="1">
            <a:spLocks noChangeArrowheads="1"/>
          </p:cNvSpPr>
          <p:nvPr/>
        </p:nvSpPr>
        <p:spPr bwMode="auto">
          <a:xfrm>
            <a:off x="457200" y="40386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i="1" dirty="0">
                <a:latin typeface="Arial" panose="020B0604020202020204" pitchFamily="34" charset="0"/>
              </a:rPr>
              <a:t>Absorption Laws</a:t>
            </a:r>
            <a:r>
              <a:rPr lang="en-US" sz="1800" dirty="0">
                <a:latin typeface="Arial" panose="020B0604020202020204" pitchFamily="34" charset="0"/>
              </a:rPr>
              <a:t>: for all </a:t>
            </a:r>
            <a:r>
              <a:rPr lang="en-US" sz="1800" i="1" dirty="0">
                <a:latin typeface="Arial" panose="020B0604020202020204" pitchFamily="34" charset="0"/>
              </a:rPr>
              <a:t>a</a:t>
            </a:r>
            <a:r>
              <a:rPr lang="en-US" sz="1800" dirty="0">
                <a:latin typeface="Arial" panose="020B0604020202020204" pitchFamily="34" charset="0"/>
              </a:rPr>
              <a:t>,</a:t>
            </a:r>
            <a:r>
              <a:rPr lang="en-US" sz="1800" i="1" dirty="0">
                <a:latin typeface="Arial" panose="020B0604020202020204" pitchFamily="34" charset="0"/>
              </a:rPr>
              <a:t> b</a:t>
            </a:r>
            <a:r>
              <a:rPr lang="en-US" sz="1800" dirty="0">
                <a:latin typeface="Arial" panose="020B0604020202020204" pitchFamily="34" charset="0"/>
              </a:rPr>
              <a:t> and </a:t>
            </a:r>
            <a:r>
              <a:rPr lang="en-US" sz="1800" i="1" dirty="0">
                <a:latin typeface="Arial" panose="020B0604020202020204" pitchFamily="34" charset="0"/>
              </a:rPr>
              <a:t>c</a:t>
            </a:r>
            <a:r>
              <a:rPr lang="en-US" sz="1800" dirty="0">
                <a:latin typeface="Arial" panose="020B0604020202020204" pitchFamily="34" charset="0"/>
              </a:rPr>
              <a:t> in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,</a:t>
            </a:r>
          </a:p>
        </p:txBody>
      </p:sp>
      <p:sp>
        <p:nvSpPr>
          <p:cNvPr id="31763" name="Text Box 35"/>
          <p:cNvSpPr txBox="1">
            <a:spLocks noChangeArrowheads="1"/>
          </p:cNvSpPr>
          <p:nvPr/>
        </p:nvSpPr>
        <p:spPr bwMode="auto">
          <a:xfrm>
            <a:off x="457200" y="5195888"/>
            <a:ext cx="845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i="1" dirty="0">
                <a:latin typeface="Arial" panose="020B0604020202020204" pitchFamily="34" charset="0"/>
              </a:rPr>
              <a:t>Existence of Complements</a:t>
            </a:r>
            <a:r>
              <a:rPr lang="en-US" sz="1800" dirty="0">
                <a:latin typeface="Arial" panose="020B0604020202020204" pitchFamily="34" charset="0"/>
              </a:rPr>
              <a:t>: for </a:t>
            </a:r>
            <a:r>
              <a:rPr lang="en-US" sz="1800" dirty="0" smtClean="0">
                <a:latin typeface="Arial" panose="020B0604020202020204" pitchFamily="34" charset="0"/>
              </a:rPr>
              <a:t>each </a:t>
            </a:r>
            <a:r>
              <a:rPr lang="en-US" sz="1800" i="1" dirty="0">
                <a:latin typeface="Arial" panose="020B0604020202020204" pitchFamily="34" charset="0"/>
              </a:rPr>
              <a:t>a</a:t>
            </a:r>
            <a:r>
              <a:rPr lang="en-US" sz="1800" dirty="0">
                <a:latin typeface="Arial" panose="020B0604020202020204" pitchFamily="34" charset="0"/>
              </a:rPr>
              <a:t> in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, there exists an element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ā</a:t>
            </a:r>
            <a:r>
              <a:rPr lang="en-US" sz="1800" dirty="0">
                <a:latin typeface="Arial" panose="020B0604020202020204" pitchFamily="34" charset="0"/>
              </a:rPr>
              <a:t> in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 such that</a:t>
            </a:r>
          </a:p>
        </p:txBody>
      </p:sp>
    </p:spTree>
    <p:extLst>
      <p:ext uri="{BB962C8B-B14F-4D97-AF65-F5344CB8AC3E}">
        <p14:creationId xmlns:p14="http://schemas.microsoft.com/office/powerpoint/2010/main" val="2313439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Examples of Boolean Algebras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81000" y="685800"/>
            <a:ext cx="861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The classic example is B = {true, false} with the operations AND, OR and NOT.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81000" y="13858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An isomorphic example is B = {1, 0} with the operations +,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1800" dirty="0">
                <a:latin typeface="Arial" panose="020B0604020202020204" pitchFamily="34" charset="0"/>
              </a:rPr>
              <a:t> and ~ defined by:</a:t>
            </a:r>
          </a:p>
        </p:txBody>
      </p:sp>
      <p:grpSp>
        <p:nvGrpSpPr>
          <p:cNvPr id="48190" name="Group 62"/>
          <p:cNvGrpSpPr>
            <a:grpSpLocks/>
          </p:cNvGrpSpPr>
          <p:nvPr/>
        </p:nvGrpSpPr>
        <p:grpSpPr bwMode="auto">
          <a:xfrm>
            <a:off x="4267200" y="1905000"/>
            <a:ext cx="4572000" cy="2438400"/>
            <a:chOff x="2400" y="1392"/>
            <a:chExt cx="2880" cy="1536"/>
          </a:xfrm>
        </p:grpSpPr>
        <p:sp>
          <p:nvSpPr>
            <p:cNvPr id="48149" name="Rectangle 59"/>
            <p:cNvSpPr>
              <a:spLocks noChangeArrowheads="1"/>
            </p:cNvSpPr>
            <p:nvPr/>
          </p:nvSpPr>
          <p:spPr bwMode="auto">
            <a:xfrm>
              <a:off x="3936" y="2624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50" name="Rectangle 57"/>
            <p:cNvSpPr>
              <a:spLocks noChangeArrowheads="1"/>
            </p:cNvSpPr>
            <p:nvPr/>
          </p:nvSpPr>
          <p:spPr bwMode="auto">
            <a:xfrm>
              <a:off x="3936" y="2320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51" name="Rectangle 55"/>
            <p:cNvSpPr>
              <a:spLocks noChangeArrowheads="1"/>
            </p:cNvSpPr>
            <p:nvPr/>
          </p:nvSpPr>
          <p:spPr bwMode="auto">
            <a:xfrm>
              <a:off x="3936" y="2016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52" name="Rectangle 53"/>
            <p:cNvSpPr>
              <a:spLocks noChangeArrowheads="1"/>
            </p:cNvSpPr>
            <p:nvPr/>
          </p:nvSpPr>
          <p:spPr bwMode="auto">
            <a:xfrm>
              <a:off x="3936" y="1712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53" name="Rectangle 51"/>
            <p:cNvSpPr>
              <a:spLocks noChangeArrowheads="1"/>
            </p:cNvSpPr>
            <p:nvPr/>
          </p:nvSpPr>
          <p:spPr bwMode="auto">
            <a:xfrm>
              <a:off x="3936" y="1392"/>
              <a:ext cx="672" cy="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i="1" dirty="0">
                  <a:latin typeface="Arial" panose="020B0604020202020204" pitchFamily="34" charset="0"/>
                  <a:cs typeface="Arial" panose="020B0604020202020204" pitchFamily="34" charset="0"/>
                </a:rPr>
                <a:t>a *</a:t>
              </a:r>
              <a:r>
                <a:rPr lang="en-US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i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48154" name="Rectangle 14"/>
            <p:cNvSpPr>
              <a:spLocks noChangeArrowheads="1"/>
            </p:cNvSpPr>
            <p:nvPr/>
          </p:nvSpPr>
          <p:spPr bwMode="auto">
            <a:xfrm>
              <a:off x="4608" y="2624"/>
              <a:ext cx="672" cy="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endParaRPr 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48155" name="Rectangle 15"/>
            <p:cNvSpPr>
              <a:spLocks noChangeArrowheads="1"/>
            </p:cNvSpPr>
            <p:nvPr/>
          </p:nvSpPr>
          <p:spPr bwMode="auto">
            <a:xfrm>
              <a:off x="3264" y="2624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56" name="Rectangle 16"/>
            <p:cNvSpPr>
              <a:spLocks noChangeArrowheads="1"/>
            </p:cNvSpPr>
            <p:nvPr/>
          </p:nvSpPr>
          <p:spPr bwMode="auto">
            <a:xfrm>
              <a:off x="2832" y="2624"/>
              <a:ext cx="432" cy="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57" name="Rectangle 17"/>
            <p:cNvSpPr>
              <a:spLocks noChangeArrowheads="1"/>
            </p:cNvSpPr>
            <p:nvPr/>
          </p:nvSpPr>
          <p:spPr bwMode="auto">
            <a:xfrm>
              <a:off x="2400" y="2624"/>
              <a:ext cx="432" cy="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58" name="Rectangle 19"/>
            <p:cNvSpPr>
              <a:spLocks noChangeArrowheads="1"/>
            </p:cNvSpPr>
            <p:nvPr/>
          </p:nvSpPr>
          <p:spPr bwMode="auto">
            <a:xfrm>
              <a:off x="4608" y="2320"/>
              <a:ext cx="672" cy="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endParaRPr 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48159" name="Rectangle 20"/>
            <p:cNvSpPr>
              <a:spLocks noChangeArrowheads="1"/>
            </p:cNvSpPr>
            <p:nvPr/>
          </p:nvSpPr>
          <p:spPr bwMode="auto">
            <a:xfrm>
              <a:off x="3264" y="2320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60" name="Rectangle 21"/>
            <p:cNvSpPr>
              <a:spLocks noChangeArrowheads="1"/>
            </p:cNvSpPr>
            <p:nvPr/>
          </p:nvSpPr>
          <p:spPr bwMode="auto">
            <a:xfrm>
              <a:off x="2832" y="2320"/>
              <a:ext cx="432" cy="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61" name="Rectangle 22"/>
            <p:cNvSpPr>
              <a:spLocks noChangeArrowheads="1"/>
            </p:cNvSpPr>
            <p:nvPr/>
          </p:nvSpPr>
          <p:spPr bwMode="auto">
            <a:xfrm>
              <a:off x="2400" y="2320"/>
              <a:ext cx="432" cy="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2" name="Rectangle 24"/>
            <p:cNvSpPr>
              <a:spLocks noChangeArrowheads="1"/>
            </p:cNvSpPr>
            <p:nvPr/>
          </p:nvSpPr>
          <p:spPr bwMode="auto">
            <a:xfrm>
              <a:off x="4608" y="2016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3" name="Rectangle 25"/>
            <p:cNvSpPr>
              <a:spLocks noChangeArrowheads="1"/>
            </p:cNvSpPr>
            <p:nvPr/>
          </p:nvSpPr>
          <p:spPr bwMode="auto">
            <a:xfrm>
              <a:off x="3264" y="2016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64" name="Rectangle 26"/>
            <p:cNvSpPr>
              <a:spLocks noChangeArrowheads="1"/>
            </p:cNvSpPr>
            <p:nvPr/>
          </p:nvSpPr>
          <p:spPr bwMode="auto">
            <a:xfrm>
              <a:off x="2832" y="2016"/>
              <a:ext cx="432" cy="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5" name="Rectangle 27"/>
            <p:cNvSpPr>
              <a:spLocks noChangeArrowheads="1"/>
            </p:cNvSpPr>
            <p:nvPr/>
          </p:nvSpPr>
          <p:spPr bwMode="auto">
            <a:xfrm>
              <a:off x="2400" y="2016"/>
              <a:ext cx="432" cy="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66" name="Rectangle 29"/>
            <p:cNvSpPr>
              <a:spLocks noChangeArrowheads="1"/>
            </p:cNvSpPr>
            <p:nvPr/>
          </p:nvSpPr>
          <p:spPr bwMode="auto">
            <a:xfrm>
              <a:off x="4608" y="1712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8167" name="Rectangle 30"/>
            <p:cNvSpPr>
              <a:spLocks noChangeArrowheads="1"/>
            </p:cNvSpPr>
            <p:nvPr/>
          </p:nvSpPr>
          <p:spPr bwMode="auto">
            <a:xfrm>
              <a:off x="3264" y="1712"/>
              <a:ext cx="67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8" name="Rectangle 31"/>
            <p:cNvSpPr>
              <a:spLocks noChangeArrowheads="1"/>
            </p:cNvSpPr>
            <p:nvPr/>
          </p:nvSpPr>
          <p:spPr bwMode="auto">
            <a:xfrm>
              <a:off x="2832" y="1712"/>
              <a:ext cx="432" cy="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69" name="Rectangle 32"/>
            <p:cNvSpPr>
              <a:spLocks noChangeArrowheads="1"/>
            </p:cNvSpPr>
            <p:nvPr/>
          </p:nvSpPr>
          <p:spPr bwMode="auto">
            <a:xfrm>
              <a:off x="2400" y="1712"/>
              <a:ext cx="432" cy="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8170" name="Rectangle 34"/>
            <p:cNvSpPr>
              <a:spLocks noChangeArrowheads="1"/>
            </p:cNvSpPr>
            <p:nvPr/>
          </p:nvSpPr>
          <p:spPr bwMode="auto">
            <a:xfrm>
              <a:off x="4608" y="1392"/>
              <a:ext cx="672" cy="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i="1" dirty="0">
                  <a:latin typeface="Arial" panose="020B0604020202020204" pitchFamily="34" charset="0"/>
                  <a:cs typeface="Arial" panose="020B0604020202020204" pitchFamily="34" charset="0"/>
                </a:rPr>
                <a:t>~a</a:t>
              </a:r>
            </a:p>
          </p:txBody>
        </p:sp>
        <p:sp>
          <p:nvSpPr>
            <p:cNvPr id="48171" name="Rectangle 35"/>
            <p:cNvSpPr>
              <a:spLocks noChangeArrowheads="1"/>
            </p:cNvSpPr>
            <p:nvPr/>
          </p:nvSpPr>
          <p:spPr bwMode="auto">
            <a:xfrm>
              <a:off x="3264" y="1392"/>
              <a:ext cx="672" cy="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i="1" dirty="0">
                  <a:latin typeface="Arial" panose="020B0604020202020204" pitchFamily="34" charset="0"/>
                </a:rPr>
                <a:t>a + b</a:t>
              </a:r>
            </a:p>
          </p:txBody>
        </p:sp>
        <p:sp>
          <p:nvSpPr>
            <p:cNvPr id="48172" name="Rectangle 36"/>
            <p:cNvSpPr>
              <a:spLocks noChangeArrowheads="1"/>
            </p:cNvSpPr>
            <p:nvPr/>
          </p:nvSpPr>
          <p:spPr bwMode="auto">
            <a:xfrm>
              <a:off x="2832" y="1392"/>
              <a:ext cx="432" cy="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i="1" dirty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48173" name="Rectangle 37"/>
            <p:cNvSpPr>
              <a:spLocks noChangeArrowheads="1"/>
            </p:cNvSpPr>
            <p:nvPr/>
          </p:nvSpPr>
          <p:spPr bwMode="auto">
            <a:xfrm>
              <a:off x="2400" y="1392"/>
              <a:ext cx="432" cy="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i="1" dirty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48174" name="Line 38"/>
            <p:cNvSpPr>
              <a:spLocks noChangeShapeType="1"/>
            </p:cNvSpPr>
            <p:nvPr/>
          </p:nvSpPr>
          <p:spPr bwMode="auto">
            <a:xfrm>
              <a:off x="2400" y="1392"/>
              <a:ext cx="28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175" name="Line 39"/>
            <p:cNvSpPr>
              <a:spLocks noChangeShapeType="1"/>
            </p:cNvSpPr>
            <p:nvPr/>
          </p:nvSpPr>
          <p:spPr bwMode="auto">
            <a:xfrm>
              <a:off x="2400" y="1712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176" name="Line 40"/>
            <p:cNvSpPr>
              <a:spLocks noChangeShapeType="1"/>
            </p:cNvSpPr>
            <p:nvPr/>
          </p:nvSpPr>
          <p:spPr bwMode="auto">
            <a:xfrm>
              <a:off x="2400" y="2928"/>
              <a:ext cx="28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177" name="Line 41"/>
            <p:cNvSpPr>
              <a:spLocks noChangeShapeType="1"/>
            </p:cNvSpPr>
            <p:nvPr/>
          </p:nvSpPr>
          <p:spPr bwMode="auto">
            <a:xfrm>
              <a:off x="2400" y="1392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178" name="Line 42"/>
            <p:cNvSpPr>
              <a:spLocks noChangeShapeType="1"/>
            </p:cNvSpPr>
            <p:nvPr/>
          </p:nvSpPr>
          <p:spPr bwMode="auto">
            <a:xfrm>
              <a:off x="2832" y="1392"/>
              <a:ext cx="0" cy="1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179" name="Line 43"/>
            <p:cNvSpPr>
              <a:spLocks noChangeShapeType="1"/>
            </p:cNvSpPr>
            <p:nvPr/>
          </p:nvSpPr>
          <p:spPr bwMode="auto">
            <a:xfrm>
              <a:off x="3264" y="1392"/>
              <a:ext cx="0" cy="1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180" name="Line 44"/>
            <p:cNvSpPr>
              <a:spLocks noChangeShapeType="1"/>
            </p:cNvSpPr>
            <p:nvPr/>
          </p:nvSpPr>
          <p:spPr bwMode="auto">
            <a:xfrm>
              <a:off x="3936" y="1392"/>
              <a:ext cx="0" cy="1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181" name="Line 46"/>
            <p:cNvSpPr>
              <a:spLocks noChangeShapeType="1"/>
            </p:cNvSpPr>
            <p:nvPr/>
          </p:nvSpPr>
          <p:spPr bwMode="auto">
            <a:xfrm>
              <a:off x="5280" y="1392"/>
              <a:ext cx="0" cy="15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182" name="Line 47"/>
            <p:cNvSpPr>
              <a:spLocks noChangeShapeType="1"/>
            </p:cNvSpPr>
            <p:nvPr/>
          </p:nvSpPr>
          <p:spPr bwMode="auto">
            <a:xfrm>
              <a:off x="2400" y="2016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183" name="Line 48"/>
            <p:cNvSpPr>
              <a:spLocks noChangeShapeType="1"/>
            </p:cNvSpPr>
            <p:nvPr/>
          </p:nvSpPr>
          <p:spPr bwMode="auto">
            <a:xfrm>
              <a:off x="2400" y="2320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184" name="Line 49"/>
            <p:cNvSpPr>
              <a:spLocks noChangeShapeType="1"/>
            </p:cNvSpPr>
            <p:nvPr/>
          </p:nvSpPr>
          <p:spPr bwMode="auto">
            <a:xfrm>
              <a:off x="2400" y="2624"/>
              <a:ext cx="28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8185" name="Line 52"/>
            <p:cNvSpPr>
              <a:spLocks noChangeShapeType="1"/>
            </p:cNvSpPr>
            <p:nvPr/>
          </p:nvSpPr>
          <p:spPr bwMode="auto">
            <a:xfrm>
              <a:off x="4608" y="1392"/>
              <a:ext cx="0" cy="1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48191" name="Text Box 63"/>
          <p:cNvSpPr txBox="1">
            <a:spLocks noChangeArrowheads="1"/>
          </p:cNvSpPr>
          <p:nvPr/>
        </p:nvSpPr>
        <p:spPr bwMode="auto">
          <a:xfrm>
            <a:off x="381000" y="4738688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Given a set </a:t>
            </a:r>
            <a:r>
              <a:rPr lang="en-US" sz="1800" i="1" dirty="0">
                <a:latin typeface="Arial" panose="020B0604020202020204" pitchFamily="34" charset="0"/>
              </a:rPr>
              <a:t>S</a:t>
            </a:r>
            <a:r>
              <a:rPr lang="en-US" sz="1800" dirty="0">
                <a:latin typeface="Arial" panose="020B0604020202020204" pitchFamily="34" charset="0"/>
              </a:rPr>
              <a:t>, the power set of </a:t>
            </a:r>
            <a:r>
              <a:rPr lang="en-US" sz="1800" i="1" dirty="0">
                <a:latin typeface="Arial" panose="020B0604020202020204" pitchFamily="34" charset="0"/>
              </a:rPr>
              <a:t>S</a:t>
            </a:r>
            <a:r>
              <a:rPr lang="en-US" sz="1800" dirty="0">
                <a:latin typeface="Arial" panose="020B0604020202020204" pitchFamily="34" charset="0"/>
              </a:rPr>
              <a:t>, </a:t>
            </a:r>
            <a:r>
              <a:rPr lang="en-US" sz="1800" i="1" dirty="0">
                <a:latin typeface="Arial" panose="020B0604020202020204" pitchFamily="34" charset="0"/>
              </a:rPr>
              <a:t>P(S)</a:t>
            </a:r>
            <a:r>
              <a:rPr lang="en-US" sz="1800" dirty="0">
                <a:latin typeface="Arial" panose="020B0604020202020204" pitchFamily="34" charset="0"/>
              </a:rPr>
              <a:t> is a Boolean algebra under the operations union, intersection and relative complement.</a:t>
            </a:r>
          </a:p>
        </p:txBody>
      </p:sp>
      <p:sp>
        <p:nvSpPr>
          <p:cNvPr id="48192" name="Text Box 64"/>
          <p:cNvSpPr txBox="1">
            <a:spLocks noChangeArrowheads="1"/>
          </p:cNvSpPr>
          <p:nvPr/>
        </p:nvSpPr>
        <p:spPr bwMode="auto">
          <a:xfrm>
            <a:off x="381000" y="5653088"/>
            <a:ext cx="861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Other, interesting examples exist…</a:t>
            </a:r>
          </a:p>
        </p:txBody>
      </p:sp>
    </p:spTree>
    <p:extLst>
      <p:ext uri="{BB962C8B-B14F-4D97-AF65-F5344CB8AC3E}">
        <p14:creationId xmlns:p14="http://schemas.microsoft.com/office/powerpoint/2010/main" val="1556143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More Properties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57200" y="700088"/>
            <a:ext cx="8382000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It's also possible to derive some additional facts, including: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the elements 0 and 1 are unique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the complement of an element </a:t>
            </a:r>
            <a:r>
              <a:rPr lang="en-US" sz="1800" i="1" dirty="0">
                <a:latin typeface="Arial" panose="020B0604020202020204" pitchFamily="34" charset="0"/>
              </a:rPr>
              <a:t>a</a:t>
            </a:r>
            <a:r>
              <a:rPr lang="en-US" sz="1800" dirty="0">
                <a:latin typeface="Arial" panose="020B0604020202020204" pitchFamily="34" charset="0"/>
              </a:rPr>
              <a:t> is unique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	-	0 and 1 are complements of each other</a:t>
            </a:r>
          </a:p>
        </p:txBody>
      </p:sp>
    </p:spTree>
    <p:extLst>
      <p:ext uri="{BB962C8B-B14F-4D97-AF65-F5344CB8AC3E}">
        <p14:creationId xmlns:p14="http://schemas.microsoft.com/office/powerpoint/2010/main" val="1453738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err="1"/>
              <a:t>DeMorgan's</a:t>
            </a:r>
            <a:r>
              <a:rPr lang="en-US" altLang="en-US" dirty="0"/>
              <a:t> Laws &amp; More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84582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latin typeface="Arial" panose="020B0604020202020204" pitchFamily="34" charset="0"/>
              </a:rPr>
              <a:t>DeMorgan's</a:t>
            </a:r>
            <a:r>
              <a:rPr lang="en-US" sz="1800" dirty="0">
                <a:latin typeface="Arial" panose="020B0604020202020204" pitchFamily="34" charset="0"/>
              </a:rPr>
              <a:t> Laws are useful theorems that can be derived from the fundamental properties of a Boolean algebra.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For all </a:t>
            </a:r>
            <a:r>
              <a:rPr lang="en-US" sz="1800" i="1" dirty="0">
                <a:latin typeface="Arial" panose="020B0604020202020204" pitchFamily="34" charset="0"/>
              </a:rPr>
              <a:t>a</a:t>
            </a:r>
            <a:r>
              <a:rPr lang="en-US" sz="1800" dirty="0">
                <a:latin typeface="Arial" panose="020B0604020202020204" pitchFamily="34" charset="0"/>
              </a:rPr>
              <a:t> and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 in </a:t>
            </a:r>
            <a:r>
              <a:rPr lang="en-US" sz="1800" i="1" dirty="0">
                <a:latin typeface="Arial" panose="020B0604020202020204" pitchFamily="34" charset="0"/>
              </a:rPr>
              <a:t>B</a:t>
            </a:r>
            <a:r>
              <a:rPr lang="en-US" sz="1800" dirty="0">
                <a:latin typeface="Arial" panose="020B0604020202020204" pitchFamily="34" charset="0"/>
              </a:rPr>
              <a:t>,</a:t>
            </a:r>
          </a:p>
        </p:txBody>
      </p:sp>
      <p:graphicFrame>
        <p:nvGraphicFramePr>
          <p:cNvPr id="32774" name="Object 5"/>
          <p:cNvGraphicFramePr>
            <a:graphicFrameLocks noChangeAspect="1"/>
          </p:cNvGraphicFramePr>
          <p:nvPr/>
        </p:nvGraphicFramePr>
        <p:xfrm>
          <a:off x="2786063" y="1752600"/>
          <a:ext cx="12096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Equation" r:id="rId3" imgW="723600" imgH="215640" progId="Equation.3">
                  <p:embed/>
                </p:oleObj>
              </mc:Choice>
              <mc:Fallback>
                <p:oleObj name="Equation" r:id="rId3" imgW="723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1752600"/>
                        <a:ext cx="120967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6"/>
          <p:cNvGraphicFramePr>
            <a:graphicFrameLocks noChangeAspect="1"/>
          </p:cNvGraphicFramePr>
          <p:nvPr/>
        </p:nvGraphicFramePr>
        <p:xfrm>
          <a:off x="4748213" y="1752600"/>
          <a:ext cx="12112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Equation" r:id="rId5" imgW="723600" imgH="215640" progId="Equation.3">
                  <p:embed/>
                </p:oleObj>
              </mc:Choice>
              <mc:Fallback>
                <p:oleObj name="Equation" r:id="rId5" imgW="723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8213" y="1752600"/>
                        <a:ext cx="121126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7" name="Text Box 8"/>
          <p:cNvSpPr txBox="1">
            <a:spLocks noChangeArrowheads="1"/>
          </p:cNvSpPr>
          <p:nvPr/>
        </p:nvSpPr>
        <p:spPr bwMode="auto">
          <a:xfrm>
            <a:off x="457200" y="457835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>
                <a:latin typeface="Arial" panose="020B0604020202020204" pitchFamily="34" charset="0"/>
              </a:rPr>
              <a:t>Boundedness properties</a:t>
            </a:r>
            <a:r>
              <a:rPr lang="en-US" sz="1800" dirty="0">
                <a:latin typeface="Arial" panose="020B0604020202020204" pitchFamily="34" charset="0"/>
              </a:rPr>
              <a:t>:</a:t>
            </a:r>
          </a:p>
        </p:txBody>
      </p:sp>
      <p:grpSp>
        <p:nvGrpSpPr>
          <p:cNvPr id="32786" name="Group 18"/>
          <p:cNvGrpSpPr>
            <a:grpSpLocks/>
          </p:cNvGrpSpPr>
          <p:nvPr/>
        </p:nvGrpSpPr>
        <p:grpSpPr bwMode="auto">
          <a:xfrm>
            <a:off x="457200" y="2819399"/>
            <a:ext cx="5535613" cy="722313"/>
            <a:chOff x="288" y="1776"/>
            <a:chExt cx="3487" cy="455"/>
          </a:xfrm>
        </p:grpSpPr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288" y="1824"/>
              <a:ext cx="283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 dirty="0">
                  <a:latin typeface="Arial" panose="020B0604020202020204" pitchFamily="34" charset="0"/>
                </a:rPr>
                <a:t>Of course, there’s also a </a:t>
              </a:r>
              <a:r>
                <a:rPr lang="en-US" sz="1800" i="1" dirty="0">
                  <a:latin typeface="Arial" panose="020B0604020202020204" pitchFamily="34" charset="0"/>
                </a:rPr>
                <a:t>double-negation law</a:t>
              </a:r>
              <a:r>
                <a:rPr lang="en-US" sz="1800" dirty="0">
                  <a:latin typeface="Arial" panose="020B0604020202020204" pitchFamily="34" charset="0"/>
                </a:rPr>
                <a:t>:</a:t>
              </a:r>
            </a:p>
          </p:txBody>
        </p:sp>
        <p:graphicFrame>
          <p:nvGraphicFramePr>
            <p:cNvPr id="32778" name="Object 9"/>
            <p:cNvGraphicFramePr>
              <a:graphicFrameLocks noChangeAspect="1"/>
            </p:cNvGraphicFramePr>
            <p:nvPr/>
          </p:nvGraphicFramePr>
          <p:xfrm>
            <a:off x="3401" y="1776"/>
            <a:ext cx="374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9" name="Equation" r:id="rId7" imgW="355320" imgH="241200" progId="Equation.3">
                    <p:embed/>
                  </p:oleObj>
                </mc:Choice>
                <mc:Fallback>
                  <p:oleObj name="Equation" r:id="rId7" imgW="3553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1" y="1776"/>
                          <a:ext cx="374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457200" y="3678238"/>
            <a:ext cx="320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And there are </a:t>
            </a:r>
            <a:r>
              <a:rPr lang="en-US" sz="1800" i="1" dirty="0" err="1">
                <a:latin typeface="Arial" panose="020B0604020202020204" pitchFamily="34" charset="0"/>
              </a:rPr>
              <a:t>idempotency</a:t>
            </a:r>
            <a:r>
              <a:rPr lang="en-US" sz="1800" i="1" dirty="0">
                <a:latin typeface="Arial" panose="020B0604020202020204" pitchFamily="34" charset="0"/>
              </a:rPr>
              <a:t> laws</a:t>
            </a:r>
            <a:r>
              <a:rPr lang="en-US" sz="1800" dirty="0">
                <a:latin typeface="Arial" panose="020B0604020202020204" pitchFamily="34" charset="0"/>
              </a:rPr>
              <a:t>:</a:t>
            </a:r>
          </a:p>
        </p:txBody>
      </p:sp>
      <p:graphicFrame>
        <p:nvGraphicFramePr>
          <p:cNvPr id="3278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153913"/>
              </p:ext>
            </p:extLst>
          </p:nvPr>
        </p:nvGraphicFramePr>
        <p:xfrm>
          <a:off x="3749675" y="3740150"/>
          <a:ext cx="97472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Equation" r:id="rId9" imgW="583920" imgH="152280" progId="Equation.3">
                  <p:embed/>
                </p:oleObj>
              </mc:Choice>
              <mc:Fallback>
                <p:oleObj name="Equation" r:id="rId9" imgW="5839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3740150"/>
                        <a:ext cx="974725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2999"/>
              </p:ext>
            </p:extLst>
          </p:nvPr>
        </p:nvGraphicFramePr>
        <p:xfrm>
          <a:off x="5149850" y="3740150"/>
          <a:ext cx="869950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11" imgW="520560" imgH="139680" progId="Equation.3">
                  <p:embed/>
                </p:oleObj>
              </mc:Choice>
              <mc:Fallback>
                <p:oleObj name="Equation" r:id="rId11" imgW="5205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3740150"/>
                        <a:ext cx="869950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644970"/>
              </p:ext>
            </p:extLst>
          </p:nvPr>
        </p:nvGraphicFramePr>
        <p:xfrm>
          <a:off x="3667125" y="4606925"/>
          <a:ext cx="95408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13" imgW="571320" imgH="177480" progId="Equation.3">
                  <p:embed/>
                </p:oleObj>
              </mc:Choice>
              <mc:Fallback>
                <p:oleObj name="Equation" r:id="rId13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5" y="4606925"/>
                        <a:ext cx="954088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005579"/>
              </p:ext>
            </p:extLst>
          </p:nvPr>
        </p:nvGraphicFramePr>
        <p:xfrm>
          <a:off x="5270500" y="4578350"/>
          <a:ext cx="8477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15" imgW="507960" imgH="177480" progId="Equation.3">
                  <p:embed/>
                </p:oleObj>
              </mc:Choice>
              <mc:Fallback>
                <p:oleObj name="Equation" r:id="rId15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4578350"/>
                        <a:ext cx="84772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356595"/>
              </p:ext>
            </p:extLst>
          </p:nvPr>
        </p:nvGraphicFramePr>
        <p:xfrm>
          <a:off x="3709988" y="5035550"/>
          <a:ext cx="84772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17" imgW="507960" imgH="177480" progId="Equation.3">
                  <p:embed/>
                </p:oleObj>
              </mc:Choice>
              <mc:Fallback>
                <p:oleObj name="Equation" r:id="rId17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5035550"/>
                        <a:ext cx="84772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29239"/>
              </p:ext>
            </p:extLst>
          </p:nvPr>
        </p:nvGraphicFramePr>
        <p:xfrm>
          <a:off x="5316538" y="5013325"/>
          <a:ext cx="80645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5" name="Equation" r:id="rId19" imgW="482400" imgH="177480" progId="Equation.3">
                  <p:embed/>
                </p:oleObj>
              </mc:Choice>
              <mc:Fallback>
                <p:oleObj name="Equation" r:id="rId19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5013325"/>
                        <a:ext cx="80645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668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  <p:bldP spid="327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Logic Expressions and Equations 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</a:t>
            </a:r>
            <a:r>
              <a:rPr lang="en-US" sz="1800" i="1" dirty="0">
                <a:latin typeface="Arial" panose="020B0604020202020204" pitchFamily="34" charset="0"/>
              </a:rPr>
              <a:t>logic expression</a:t>
            </a:r>
            <a:r>
              <a:rPr lang="en-US" sz="1800" dirty="0">
                <a:latin typeface="Arial" panose="020B0604020202020204" pitchFamily="34" charset="0"/>
              </a:rPr>
              <a:t> is defined in terms of the three basic Boolean operators and variables which may take on the values 0 and 1.  For example:</a:t>
            </a:r>
          </a:p>
        </p:txBody>
      </p:sp>
      <p:graphicFrame>
        <p:nvGraphicFramePr>
          <p:cNvPr id="35846" name="Object 4"/>
          <p:cNvGraphicFramePr>
            <a:graphicFrameLocks noChangeAspect="1"/>
          </p:cNvGraphicFramePr>
          <p:nvPr/>
        </p:nvGraphicFramePr>
        <p:xfrm>
          <a:off x="1447800" y="1524000"/>
          <a:ext cx="18891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3" imgW="1130040" imgH="253800" progId="Equation.3">
                  <p:embed/>
                </p:oleObj>
              </mc:Choice>
              <mc:Fallback>
                <p:oleObj name="Equation" r:id="rId3" imgW="1130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24000"/>
                        <a:ext cx="18891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6"/>
          <p:cNvGraphicFramePr>
            <a:graphicFrameLocks noChangeAspect="1"/>
          </p:cNvGraphicFramePr>
          <p:nvPr/>
        </p:nvGraphicFramePr>
        <p:xfrm>
          <a:off x="1433513" y="2278063"/>
          <a:ext cx="392906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5" imgW="2349360" imgH="279360" progId="Equation.3">
                  <p:embed/>
                </p:oleObj>
              </mc:Choice>
              <mc:Fallback>
                <p:oleObj name="Equation" r:id="rId5" imgW="23493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2278063"/>
                        <a:ext cx="392906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Text Box 7"/>
          <p:cNvSpPr txBox="1">
            <a:spLocks noChangeArrowheads="1"/>
          </p:cNvSpPr>
          <p:nvPr/>
        </p:nvSpPr>
        <p:spPr bwMode="auto">
          <a:xfrm>
            <a:off x="457200" y="3429000"/>
            <a:ext cx="8458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</a:t>
            </a:r>
            <a:r>
              <a:rPr lang="en-US" sz="1800" i="1" dirty="0">
                <a:latin typeface="Arial" panose="020B0604020202020204" pitchFamily="34" charset="0"/>
              </a:rPr>
              <a:t>logic equation</a:t>
            </a:r>
            <a:r>
              <a:rPr lang="en-US" sz="1800" dirty="0">
                <a:latin typeface="Arial" panose="020B0604020202020204" pitchFamily="34" charset="0"/>
              </a:rPr>
              <a:t> is an assertion that two logic equations are </a:t>
            </a:r>
            <a:r>
              <a:rPr lang="en-US" sz="1800" i="1" dirty="0">
                <a:latin typeface="Arial" panose="020B0604020202020204" pitchFamily="34" charset="0"/>
              </a:rPr>
              <a:t>equal</a:t>
            </a:r>
            <a:r>
              <a:rPr lang="en-US" sz="1800" dirty="0">
                <a:latin typeface="Arial" panose="020B0604020202020204" pitchFamily="34" charset="0"/>
              </a:rPr>
              <a:t>, where equal means that the values of the two expressions are the same for all possible assignments of values to their variables.  For example:</a:t>
            </a:r>
          </a:p>
        </p:txBody>
      </p:sp>
      <p:graphicFrame>
        <p:nvGraphicFramePr>
          <p:cNvPr id="35849" name="Object 8"/>
          <p:cNvGraphicFramePr>
            <a:graphicFrameLocks noChangeAspect="1"/>
          </p:cNvGraphicFramePr>
          <p:nvPr/>
        </p:nvGraphicFramePr>
        <p:xfrm>
          <a:off x="1968500" y="4508500"/>
          <a:ext cx="35655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7" imgW="2133360" imgH="279360" progId="Equation.3">
                  <p:embed/>
                </p:oleObj>
              </mc:Choice>
              <mc:Fallback>
                <p:oleObj name="Equation" r:id="rId7" imgW="21333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508500"/>
                        <a:ext cx="35655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Text Box 9"/>
          <p:cNvSpPr txBox="1">
            <a:spLocks noChangeArrowheads="1"/>
          </p:cNvSpPr>
          <p:nvPr/>
        </p:nvSpPr>
        <p:spPr bwMode="auto">
          <a:xfrm>
            <a:off x="457200" y="537845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Of course, equations may be true or false.  What about the one above?</a:t>
            </a:r>
          </a:p>
        </p:txBody>
      </p:sp>
    </p:spTree>
    <p:extLst>
      <p:ext uri="{BB962C8B-B14F-4D97-AF65-F5344CB8AC3E}">
        <p14:creationId xmlns:p14="http://schemas.microsoft.com/office/powerpoint/2010/main" val="3378913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Why do they call it "algebra"? 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Boolean expression can often be usefully transformed by using the theorems and properties stated earlier:</a:t>
            </a:r>
          </a:p>
        </p:txBody>
      </p:sp>
      <p:graphicFrame>
        <p:nvGraphicFramePr>
          <p:cNvPr id="36870" name="Object 7"/>
          <p:cNvGraphicFramePr>
            <a:graphicFrameLocks noChangeAspect="1"/>
          </p:cNvGraphicFramePr>
          <p:nvPr/>
        </p:nvGraphicFramePr>
        <p:xfrm>
          <a:off x="768350" y="1541463"/>
          <a:ext cx="4032250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3" imgW="2412720" imgH="977760" progId="Equation.3">
                  <p:embed/>
                </p:oleObj>
              </mc:Choice>
              <mc:Fallback>
                <p:oleObj name="Equation" r:id="rId3" imgW="2412720" imgH="97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1541463"/>
                        <a:ext cx="4032250" cy="163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457200" y="3443288"/>
            <a:ext cx="8458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That </a:t>
            </a:r>
            <a:r>
              <a:rPr lang="en-US" sz="1800" dirty="0">
                <a:latin typeface="Arial" panose="020B0604020202020204" pitchFamily="34" charset="0"/>
              </a:rPr>
              <a:t>is a relatively simple example of a reduction</a:t>
            </a:r>
            <a:r>
              <a:rPr lang="en-US" sz="1800" dirty="0" smtClean="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Try </a:t>
            </a:r>
            <a:r>
              <a:rPr lang="en-US" sz="1800" dirty="0">
                <a:latin typeface="Arial" panose="020B0604020202020204" pitchFamily="34" charset="0"/>
              </a:rPr>
              <a:t>showing the following expressions are equal:</a:t>
            </a:r>
          </a:p>
        </p:txBody>
      </p:sp>
      <p:graphicFrame>
        <p:nvGraphicFramePr>
          <p:cNvPr id="3687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077877"/>
              </p:ext>
            </p:extLst>
          </p:nvPr>
        </p:nvGraphicFramePr>
        <p:xfrm>
          <a:off x="2286000" y="4810125"/>
          <a:ext cx="30718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5" imgW="1739880" imgH="253800" progId="Equation.3">
                  <p:embed/>
                </p:oleObj>
              </mc:Choice>
              <mc:Fallback>
                <p:oleObj name="Equation" r:id="rId5" imgW="1739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810125"/>
                        <a:ext cx="307181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36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/>
              <a:t>Why do they call it "algebra"? </a:t>
            </a: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Here's another that happens to be related to binary addition:</a:t>
            </a:r>
            <a:endParaRPr lang="en-US" sz="1800" dirty="0">
              <a:latin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699203"/>
              </p:ext>
            </p:extLst>
          </p:nvPr>
        </p:nvGraphicFramePr>
        <p:xfrm>
          <a:off x="533400" y="1371600"/>
          <a:ext cx="8229600" cy="2107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3" imgW="6108480" imgH="1549080" progId="Equation.DSMT4">
                  <p:embed/>
                </p:oleObj>
              </mc:Choice>
              <mc:Fallback>
                <p:oleObj name="Equation" r:id="rId3" imgW="6108480" imgH="1549080" progId="Equation.DSMT4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8229600" cy="2107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1548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1450"/>
            <a:ext cx="6172200" cy="342900"/>
          </a:xfrm>
          <a:noFill/>
        </p:spPr>
        <p:txBody>
          <a:bodyPr lIns="90487" tIns="44450" rIns="90487" bIns="44450"/>
          <a:lstStyle/>
          <a:p>
            <a:r>
              <a:rPr lang="en-US" altLang="en-US" dirty="0"/>
              <a:t>Tautologies, Contradictions &amp; </a:t>
            </a:r>
            <a:r>
              <a:rPr lang="en-US" altLang="en-US" dirty="0" err="1"/>
              <a:t>Satisfiables</a:t>
            </a:r>
            <a:endParaRPr lang="en-US" altLang="en-US" dirty="0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</a:t>
            </a:r>
            <a:r>
              <a:rPr lang="en-US" sz="1800" i="1" dirty="0">
                <a:latin typeface="Arial" panose="020B0604020202020204" pitchFamily="34" charset="0"/>
              </a:rPr>
              <a:t>tautology</a:t>
            </a:r>
            <a:r>
              <a:rPr lang="en-US" sz="1800" dirty="0">
                <a:latin typeface="Arial" panose="020B0604020202020204" pitchFamily="34" charset="0"/>
              </a:rPr>
              <a:t> is a Boolean expression that evaluates to true (1) for all possible values of its variables.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57200" y="217805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</a:t>
            </a:r>
            <a:r>
              <a:rPr lang="en-US" sz="1800" i="1" dirty="0">
                <a:latin typeface="Arial" panose="020B0604020202020204" pitchFamily="34" charset="0"/>
              </a:rPr>
              <a:t>contradiction</a:t>
            </a:r>
            <a:r>
              <a:rPr lang="en-US" sz="1800" dirty="0">
                <a:latin typeface="Arial" panose="020B0604020202020204" pitchFamily="34" charset="0"/>
              </a:rPr>
              <a:t> is a Boolean expression that evaluates to false (0) for all possible values of its variables.</a:t>
            </a: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1662113" y="1471613"/>
          <a:ext cx="5715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3" imgW="342720" imgH="215640" progId="Equation.3">
                  <p:embed/>
                </p:oleObj>
              </mc:Choice>
              <mc:Fallback>
                <p:oleObj name="Equation" r:id="rId3" imgW="342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1471613"/>
                        <a:ext cx="5715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114800" y="1447800"/>
          <a:ext cx="22891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5" imgW="1371600" imgH="215640" progId="Equation.3">
                  <p:embed/>
                </p:oleObj>
              </mc:Choice>
              <mc:Fallback>
                <p:oleObj name="Equation" r:id="rId5" imgW="1371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447800"/>
                        <a:ext cx="22891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11"/>
          <p:cNvGraphicFramePr>
            <a:graphicFrameLocks noChangeAspect="1"/>
          </p:cNvGraphicFramePr>
          <p:nvPr/>
        </p:nvGraphicFramePr>
        <p:xfrm>
          <a:off x="1724025" y="2990850"/>
          <a:ext cx="4651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7" imgW="279360" imgH="215640" progId="Equation.3">
                  <p:embed/>
                </p:oleObj>
              </mc:Choice>
              <mc:Fallback>
                <p:oleObj name="Equation" r:id="rId7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2990850"/>
                        <a:ext cx="46513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8" name="Text Box 12"/>
          <p:cNvSpPr txBox="1">
            <a:spLocks noChangeArrowheads="1"/>
          </p:cNvSpPr>
          <p:nvPr/>
        </p:nvSpPr>
        <p:spPr bwMode="auto">
          <a:xfrm>
            <a:off x="457200" y="38100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</a:rPr>
              <a:t>A Boolean expression is </a:t>
            </a:r>
            <a:r>
              <a:rPr lang="en-US" sz="1800" i="1" dirty="0" err="1">
                <a:latin typeface="Arial" panose="020B0604020202020204" pitchFamily="34" charset="0"/>
              </a:rPr>
              <a:t>satisfiable</a:t>
            </a:r>
            <a:r>
              <a:rPr lang="en-US" sz="1800" dirty="0">
                <a:latin typeface="Arial" panose="020B0604020202020204" pitchFamily="34" charset="0"/>
              </a:rPr>
              <a:t> if there is at least one assignment of values to its variables for which the expression evaluates to true (1).</a:t>
            </a:r>
          </a:p>
        </p:txBody>
      </p:sp>
      <p:graphicFrame>
        <p:nvGraphicFramePr>
          <p:cNvPr id="37899" name="Object 13"/>
          <p:cNvGraphicFramePr>
            <a:graphicFrameLocks noChangeAspect="1"/>
          </p:cNvGraphicFramePr>
          <p:nvPr/>
        </p:nvGraphicFramePr>
        <p:xfrm>
          <a:off x="3505200" y="4648200"/>
          <a:ext cx="1155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9" imgW="634680" imgH="215640" progId="Equation.3">
                  <p:embed/>
                </p:oleObj>
              </mc:Choice>
              <mc:Fallback>
                <p:oleObj name="Equation" r:id="rId9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648200"/>
                        <a:ext cx="1155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7158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695</TotalTime>
  <Words>1089</Words>
  <Application>Microsoft Office PowerPoint</Application>
  <PresentationFormat>Overhead</PresentationFormat>
  <Paragraphs>360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Courier New</vt:lpstr>
      <vt:lpstr>Helvetica</vt:lpstr>
      <vt:lpstr>Monotype Sorts</vt:lpstr>
      <vt:lpstr>Times New Roman</vt:lpstr>
      <vt:lpstr>Professional</vt:lpstr>
      <vt:lpstr>Equation</vt:lpstr>
      <vt:lpstr>Boolean Algebra </vt:lpstr>
      <vt:lpstr>Axioms of Boolean Algebra </vt:lpstr>
      <vt:lpstr>Examples of Boolean Algebras</vt:lpstr>
      <vt:lpstr>More Properties</vt:lpstr>
      <vt:lpstr>DeMorgan's Laws &amp; More</vt:lpstr>
      <vt:lpstr>Logic Expressions and Equations </vt:lpstr>
      <vt:lpstr>Why do they call it "algebra"? </vt:lpstr>
      <vt:lpstr>Why do they call it "algebra"? </vt:lpstr>
      <vt:lpstr>Tautologies, Contradictions &amp; Satisfiables</vt:lpstr>
      <vt:lpstr>Truth Tables</vt:lpstr>
      <vt:lpstr>Proving Equations with Truth Tables</vt:lpstr>
      <vt:lpstr>Proving Equations Algebraically</vt:lpstr>
      <vt:lpstr>Proving Equations Algebraically</vt:lpstr>
      <vt:lpstr>Sum-of-Products Form</vt:lpstr>
      <vt:lpstr>Example: Truth Table to Function</vt:lpstr>
      <vt:lpstr>Product-of-Sums Form</vt:lpstr>
      <vt:lpstr>Example</vt:lpstr>
      <vt:lpstr>Boolean Functions</vt:lpstr>
      <vt:lpstr>Universality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76</cp:revision>
  <cp:lastPrinted>1998-08-23T21:44:04Z</cp:lastPrinted>
  <dcterms:created xsi:type="dcterms:W3CDTF">1998-08-05T19:51:03Z</dcterms:created>
  <dcterms:modified xsi:type="dcterms:W3CDTF">2020-01-05T01:02:30Z</dcterms:modified>
</cp:coreProperties>
</file>