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handoutMasterIdLst>
    <p:handoutMasterId r:id="rId30"/>
  </p:handoutMasterIdLst>
  <p:sldIdLst>
    <p:sldId id="258" r:id="rId2"/>
    <p:sldId id="277" r:id="rId3"/>
    <p:sldId id="278" r:id="rId4"/>
    <p:sldId id="259" r:id="rId5"/>
    <p:sldId id="260" r:id="rId6"/>
    <p:sldId id="261" r:id="rId7"/>
    <p:sldId id="262" r:id="rId8"/>
    <p:sldId id="283" r:id="rId9"/>
    <p:sldId id="263" r:id="rId10"/>
    <p:sldId id="264" r:id="rId11"/>
    <p:sldId id="265" r:id="rId12"/>
    <p:sldId id="266" r:id="rId13"/>
    <p:sldId id="269" r:id="rId14"/>
    <p:sldId id="267" r:id="rId15"/>
    <p:sldId id="270" r:id="rId16"/>
    <p:sldId id="268" r:id="rId17"/>
    <p:sldId id="271" r:id="rId18"/>
    <p:sldId id="284" r:id="rId19"/>
    <p:sldId id="272" r:id="rId20"/>
    <p:sldId id="282" r:id="rId21"/>
    <p:sldId id="273" r:id="rId22"/>
    <p:sldId id="274" r:id="rId23"/>
    <p:sldId id="279" r:id="rId24"/>
    <p:sldId id="280" r:id="rId25"/>
    <p:sldId id="275" r:id="rId26"/>
    <p:sldId id="276" r:id="rId27"/>
    <p:sldId id="281" r:id="rId28"/>
  </p:sldIdLst>
  <p:sldSz cx="9144000" cy="6858000" type="overhead"/>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70C0"/>
    <a:srgbClr val="00B050"/>
    <a:srgbClr val="FF3300"/>
    <a:srgbClr val="660000"/>
    <a:srgbClr val="FF6600"/>
    <a:srgbClr val="FF9900"/>
    <a:srgbClr val="990033"/>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61" autoAdjust="0"/>
    <p:restoredTop sz="77093" autoAdjust="0"/>
  </p:normalViewPr>
  <p:slideViewPr>
    <p:cSldViewPr>
      <p:cViewPr varScale="1">
        <p:scale>
          <a:sx n="85" d="100"/>
          <a:sy n="85" d="100"/>
        </p:scale>
        <p:origin x="9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6" y="-58"/>
      </p:cViewPr>
      <p:guideLst>
        <p:guide orient="horz" pos="3023"/>
        <p:guide pos="230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1"/>
            <a:ext cx="3197119" cy="500808"/>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lvl1pPr>
              <a:defRPr sz="1000"/>
            </a:lvl1pPr>
          </a:lstStyle>
          <a:p>
            <a:pPr>
              <a:defRPr/>
            </a:pPr>
            <a:r>
              <a:rPr lang="en-US" dirty="0" smtClean="0">
                <a:latin typeface="Arial" panose="020B0604020202020204" pitchFamily="34" charset="0"/>
                <a:cs typeface="Arial" panose="020B0604020202020204" pitchFamily="34" charset="0"/>
              </a:rPr>
              <a:t>CS 2506  Computer Organization II</a:t>
            </a:r>
            <a:endParaRPr lang="en-US" dirty="0">
              <a:latin typeface="Arial" panose="020B0604020202020204" pitchFamily="34" charset="0"/>
              <a:cs typeface="Arial" panose="020B0604020202020204" pitchFamily="34" charset="0"/>
            </a:endParaRPr>
          </a:p>
        </p:txBody>
      </p:sp>
      <p:sp>
        <p:nvSpPr>
          <p:cNvPr id="26627" name="Rectangle 3"/>
          <p:cNvSpPr>
            <a:spLocks noGrp="1" noChangeArrowheads="1"/>
          </p:cNvSpPr>
          <p:nvPr>
            <p:ph type="dt" sz="quarter" idx="1"/>
          </p:nvPr>
        </p:nvSpPr>
        <p:spPr bwMode="auto">
          <a:xfrm>
            <a:off x="4127625" y="1"/>
            <a:ext cx="3198709" cy="500808"/>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lvl1pPr algn="r">
              <a:defRPr sz="1000"/>
            </a:lvl1pPr>
          </a:lstStyle>
          <a:p>
            <a:pPr>
              <a:defRPr/>
            </a:pPr>
            <a:endParaRPr lang="en-US">
              <a:latin typeface="Arial" panose="020B0604020202020204" pitchFamily="34" charset="0"/>
              <a:cs typeface="Arial" panose="020B0604020202020204" pitchFamily="34" charset="0"/>
            </a:endParaRPr>
          </a:p>
        </p:txBody>
      </p:sp>
      <p:sp>
        <p:nvSpPr>
          <p:cNvPr id="26628" name="Rectangle 4"/>
          <p:cNvSpPr>
            <a:spLocks noGrp="1" noChangeArrowheads="1"/>
          </p:cNvSpPr>
          <p:nvPr>
            <p:ph type="ftr" sz="quarter" idx="2"/>
          </p:nvPr>
        </p:nvSpPr>
        <p:spPr bwMode="auto">
          <a:xfrm>
            <a:off x="1" y="9119471"/>
            <a:ext cx="3197119" cy="500808"/>
          </a:xfrm>
          <a:prstGeom prst="rect">
            <a:avLst/>
          </a:prstGeom>
          <a:noFill/>
          <a:ln w="9525">
            <a:noFill/>
            <a:miter lim="800000"/>
            <a:headEnd/>
            <a:tailEnd/>
          </a:ln>
          <a:effectLst/>
        </p:spPr>
        <p:txBody>
          <a:bodyPr vert="horz" wrap="square" lIns="91586" tIns="45793" rIns="91586" bIns="45793" numCol="1" anchor="b" anchorCtr="0" compatLnSpc="1">
            <a:prstTxWarp prst="textNoShape">
              <a:avLst/>
            </a:prstTxWarp>
          </a:bodyPr>
          <a:lstStyle>
            <a:lvl1pPr>
              <a:defRPr sz="1000"/>
            </a:lvl1pPr>
          </a:lstStyle>
          <a:p>
            <a:pPr>
              <a:defRPr/>
            </a:pP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W D </a:t>
            </a:r>
            <a:r>
              <a:rPr lang="en-US" dirty="0" err="1">
                <a:latin typeface="Arial" panose="020B0604020202020204" pitchFamily="34" charset="0"/>
                <a:cs typeface="Arial" panose="020B0604020202020204" pitchFamily="34" charset="0"/>
              </a:rPr>
              <a:t>McQuain</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2014</a:t>
            </a:r>
            <a:endParaRPr lang="en-US" dirty="0">
              <a:latin typeface="Arial" panose="020B0604020202020204" pitchFamily="34" charset="0"/>
              <a:cs typeface="Arial" panose="020B0604020202020204" pitchFamily="34" charset="0"/>
            </a:endParaRPr>
          </a:p>
        </p:txBody>
      </p:sp>
      <p:sp>
        <p:nvSpPr>
          <p:cNvPr id="26629" name="Rectangle 5"/>
          <p:cNvSpPr>
            <a:spLocks noGrp="1" noChangeArrowheads="1"/>
          </p:cNvSpPr>
          <p:nvPr>
            <p:ph type="sldNum" sz="quarter" idx="3"/>
          </p:nvPr>
        </p:nvSpPr>
        <p:spPr bwMode="auto">
          <a:xfrm>
            <a:off x="4127625" y="9119471"/>
            <a:ext cx="3198709" cy="500808"/>
          </a:xfrm>
          <a:prstGeom prst="rect">
            <a:avLst/>
          </a:prstGeom>
          <a:noFill/>
          <a:ln w="9525">
            <a:noFill/>
            <a:miter lim="800000"/>
            <a:headEnd/>
            <a:tailEnd/>
          </a:ln>
          <a:effectLst/>
        </p:spPr>
        <p:txBody>
          <a:bodyPr vert="horz" wrap="square" lIns="91586" tIns="45793" rIns="91586" bIns="45793" numCol="1" anchor="b" anchorCtr="0" compatLnSpc="1">
            <a:prstTxWarp prst="textNoShape">
              <a:avLst/>
            </a:prstTxWarp>
          </a:bodyPr>
          <a:lstStyle>
            <a:lvl1pPr algn="r">
              <a:defRPr sz="1000"/>
            </a:lvl1pPr>
          </a:lstStyle>
          <a:p>
            <a:pPr>
              <a:defRPr/>
            </a:pPr>
            <a:fld id="{FC7CBAE2-7C56-454D-89FE-2BDA8AA2DC24}" type="slidenum">
              <a:rPr lang="en-US">
                <a:latin typeface="Arial" panose="020B0604020202020204" pitchFamily="34" charset="0"/>
                <a:cs typeface="Arial" panose="020B0604020202020204" pitchFamily="34" charset="0"/>
              </a:rPr>
              <a:pPr>
                <a:defRPr/>
              </a:pPr>
              <a:t>‹#›</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201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3170079" cy="480139"/>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defTabSz="966744">
              <a:defRPr sz="1000"/>
            </a:lvl1pPr>
          </a:lstStyle>
          <a:p>
            <a:pPr>
              <a:defRPr/>
            </a:pPr>
            <a:endParaRPr lang="en-US" altLang="en-US"/>
          </a:p>
        </p:txBody>
      </p:sp>
      <p:sp>
        <p:nvSpPr>
          <p:cNvPr id="8195" name="Rectangle 3"/>
          <p:cNvSpPr>
            <a:spLocks noGrp="1" noChangeArrowheads="1"/>
          </p:cNvSpPr>
          <p:nvPr>
            <p:ph type="dt" idx="1"/>
          </p:nvPr>
        </p:nvSpPr>
        <p:spPr bwMode="auto">
          <a:xfrm>
            <a:off x="4145121" y="1"/>
            <a:ext cx="3170079" cy="480139"/>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defTabSz="966744">
              <a:defRPr sz="10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3416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209" y="734518"/>
            <a:ext cx="4261234" cy="8184629"/>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21061"/>
            <a:ext cx="3170079" cy="480139"/>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defTabSz="966744">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45121" y="9121061"/>
            <a:ext cx="3170079" cy="480139"/>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defTabSz="966744">
              <a:defRPr sz="1000"/>
            </a:lvl1pPr>
          </a:lstStyle>
          <a:p>
            <a:pPr>
              <a:defRPr/>
            </a:pPr>
            <a:fld id="{BAC852C1-12CD-4D41-94DC-5D8702C566ED}" type="slidenum">
              <a:rPr lang="en-US" altLang="en-US"/>
              <a:pPr>
                <a:defRPr/>
              </a:pPr>
              <a:t>‹#›</a:t>
            </a:fld>
            <a:endParaRPr lang="en-US" altLang="en-US"/>
          </a:p>
        </p:txBody>
      </p:sp>
    </p:spTree>
    <p:extLst>
      <p:ext uri="{BB962C8B-B14F-4D97-AF65-F5344CB8AC3E}">
        <p14:creationId xmlns:p14="http://schemas.microsoft.com/office/powerpoint/2010/main" val="29788081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following slides will address the questions posed here.  This is just a framework for what is to come.</a:t>
            </a:r>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a:t>
            </a:fld>
            <a:endParaRPr lang="en-US" altLang="en-US"/>
          </a:p>
        </p:txBody>
      </p:sp>
    </p:spTree>
    <p:extLst>
      <p:ext uri="{BB962C8B-B14F-4D97-AF65-F5344CB8AC3E}">
        <p14:creationId xmlns:p14="http://schemas.microsoft.com/office/powerpoint/2010/main" val="3831295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advice is to design</a:t>
            </a:r>
            <a:r>
              <a:rPr lang="en-US" baseline="0" dirty="0" smtClean="0"/>
              <a:t> and implement the logic for the data segment and the logic for the text segment separately.  You might be able to "borrow" some code from one case to the other, but the logic is fundamentally different.</a:t>
            </a:r>
          </a:p>
          <a:p>
            <a:endParaRPr lang="en-US" baseline="0" dirty="0" smtClean="0"/>
          </a:p>
          <a:p>
            <a:r>
              <a:rPr lang="en-US" baseline="0" dirty="0" smtClean="0"/>
              <a:t>You already have the logic for parsing some individual assembly instructions; here, you will have to discover new cases and extend your earlier logic.</a:t>
            </a:r>
          </a:p>
          <a:p>
            <a:endParaRPr lang="en-US" baseline="0" dirty="0" smtClean="0"/>
          </a:p>
          <a:p>
            <a:r>
              <a:rPr lang="en-US" baseline="0" dirty="0" smtClean="0"/>
              <a:t>You need to read through the text file and obtain the lines that need to be parsed.  That's fairly straightforward, but it helps if you first just try to implement a simple function that will read through the file line by line and echo out the lines, perhaps also detecting the beginning of the data segment and the beginning of the text segment, and stops correctly at the end of the file.  Until you're doing that correctly, you can't really do much else.</a:t>
            </a:r>
          </a:p>
          <a:p>
            <a:endParaRPr lang="en-US" baseline="0" dirty="0" smtClean="0"/>
          </a:p>
          <a:p>
            <a:r>
              <a:rPr lang="en-US" baseline="0" dirty="0" smtClean="0"/>
              <a:t>Warning:  do not rely on an end-of-file test.  There is an </a:t>
            </a:r>
            <a:r>
              <a:rPr lang="en-US" baseline="0" dirty="0" err="1" smtClean="0"/>
              <a:t>eof</a:t>
            </a:r>
            <a:r>
              <a:rPr lang="en-US" baseline="0" dirty="0" smtClean="0"/>
              <a:t>() function in </a:t>
            </a:r>
            <a:r>
              <a:rPr lang="en-US" baseline="0" dirty="0" err="1" smtClean="0"/>
              <a:t>stdio.h</a:t>
            </a:r>
            <a:r>
              <a:rPr lang="en-US" baseline="0" dirty="0" smtClean="0"/>
              <a:t>. but it probably doesn't work the way you expect.  My advice is to research the </a:t>
            </a:r>
            <a:r>
              <a:rPr lang="en-US" baseline="0" dirty="0" err="1" smtClean="0"/>
              <a:t>fgets</a:t>
            </a:r>
            <a:r>
              <a:rPr lang="en-US" baseline="0" dirty="0" smtClean="0"/>
              <a:t>() function.</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12</a:t>
            </a:fld>
            <a:endParaRPr lang="en-US" altLang="en-US"/>
          </a:p>
        </p:txBody>
      </p:sp>
    </p:spTree>
    <p:extLst>
      <p:ext uri="{BB962C8B-B14F-4D97-AF65-F5344CB8AC3E}">
        <p14:creationId xmlns:p14="http://schemas.microsoft.com/office/powerpoint/2010/main" val="949758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some useful notes from Comp Org</a:t>
            </a:r>
            <a:r>
              <a:rPr lang="en-US" baseline="0" dirty="0" smtClean="0"/>
              <a:t> I that discuss parsing strings… see a recent website for that course.</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13</a:t>
            </a:fld>
            <a:endParaRPr lang="en-US" altLang="en-US"/>
          </a:p>
        </p:txBody>
      </p:sp>
    </p:spTree>
    <p:extLst>
      <p:ext uri="{BB962C8B-B14F-4D97-AF65-F5344CB8AC3E}">
        <p14:creationId xmlns:p14="http://schemas.microsoft.com/office/powerpoint/2010/main" val="4172143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should already</a:t>
            </a:r>
            <a:r>
              <a:rPr lang="en-US" baseline="0" dirty="0" smtClean="0"/>
              <a:t> be familiar from the earlier assignments.</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14</a:t>
            </a:fld>
            <a:endParaRPr lang="en-US" altLang="en-US"/>
          </a:p>
        </p:txBody>
      </p:sp>
    </p:spTree>
    <p:extLst>
      <p:ext uri="{BB962C8B-B14F-4D97-AF65-F5344CB8AC3E}">
        <p14:creationId xmlns:p14="http://schemas.microsoft.com/office/powerpoint/2010/main" val="2439999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Labels</a:t>
            </a:r>
            <a:r>
              <a:rPr lang="en-US" baseline="0" dirty="0" smtClean="0"/>
              <a:t> can be a major stumbling block.</a:t>
            </a:r>
          </a:p>
          <a:p>
            <a:endParaRPr lang="en-US" baseline="0" dirty="0" smtClean="0"/>
          </a:p>
          <a:p>
            <a:r>
              <a:rPr lang="en-US" baseline="0" dirty="0" smtClean="0"/>
              <a:t>A label is just a symbolic name for the address of something, a variable in the data segment or an instruction in the text segment.</a:t>
            </a:r>
          </a:p>
          <a:p>
            <a:endParaRPr lang="en-US" baseline="0" dirty="0" smtClean="0"/>
          </a:p>
          <a:p>
            <a:r>
              <a:rPr lang="en-US" baseline="0" dirty="0" smtClean="0"/>
              <a:t>You need to:</a:t>
            </a:r>
          </a:p>
          <a:p>
            <a:pPr marL="171450" indent="-171450">
              <a:buFont typeface="Arial" panose="020B0604020202020204" pitchFamily="34" charset="0"/>
              <a:buChar char="•"/>
            </a:pPr>
            <a:r>
              <a:rPr lang="en-US" baseline="0" dirty="0" smtClean="0"/>
              <a:t>identify all the labels</a:t>
            </a:r>
          </a:p>
          <a:p>
            <a:pPr marL="171450" indent="-171450">
              <a:buFont typeface="Arial" panose="020B0604020202020204" pitchFamily="34" charset="0"/>
              <a:buChar char="•"/>
            </a:pPr>
            <a:r>
              <a:rPr lang="en-US" baseline="0" dirty="0" smtClean="0"/>
              <a:t>determine the address each label corresponds to</a:t>
            </a:r>
          </a:p>
          <a:p>
            <a:pPr marL="171450" indent="-171450">
              <a:buFont typeface="Arial" panose="020B0604020202020204" pitchFamily="34" charset="0"/>
              <a:buChar char="•"/>
            </a:pPr>
            <a:r>
              <a:rPr lang="en-US" baseline="0" dirty="0" smtClean="0"/>
              <a:t>use those addresses when handling assembly instructions that refer to labels</a:t>
            </a:r>
          </a:p>
          <a:p>
            <a:endParaRPr lang="en-US" baseline="0" dirty="0" smtClean="0"/>
          </a:p>
          <a:p>
            <a:r>
              <a:rPr lang="en-US" baseline="0" dirty="0" smtClean="0"/>
              <a:t>You will probably want to build another lookup table for this… we call this a </a:t>
            </a:r>
            <a:r>
              <a:rPr lang="en-US" i="1" baseline="0" dirty="0" smtClean="0"/>
              <a:t>symbol table</a:t>
            </a:r>
            <a:r>
              <a:rPr lang="en-US" baseline="0" dirty="0" smtClean="0"/>
              <a:t>.</a:t>
            </a:r>
          </a:p>
          <a:p>
            <a:endParaRPr lang="en-US" baseline="0" dirty="0" smtClean="0"/>
          </a:p>
          <a:p>
            <a:r>
              <a:rPr lang="en-US" baseline="0" dirty="0" smtClean="0"/>
              <a:t>However, this table must be constructed on the fly as you parse the data and text segments.</a:t>
            </a:r>
          </a:p>
          <a:p>
            <a:endParaRPr lang="en-US" baseline="0" dirty="0" smtClean="0"/>
          </a:p>
          <a:p>
            <a:r>
              <a:rPr lang="en-US" baseline="0" dirty="0" smtClean="0"/>
              <a:t>And an assembly instruction that contains a reference to a label may occur before the definition of the label.  Consider the label "done" in the example.</a:t>
            </a:r>
          </a:p>
          <a:p>
            <a:endParaRPr lang="en-US" baseline="0" dirty="0" smtClean="0"/>
          </a:p>
          <a:p>
            <a:r>
              <a:rPr lang="en-US" baseline="0" dirty="0" smtClean="0"/>
              <a:t>Parsing the assembly code file, building a symbol table, creating the text-binary representation… that may require that you make more than one pass through the assembly code file.</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16</a:t>
            </a:fld>
            <a:endParaRPr lang="en-US" altLang="en-US"/>
          </a:p>
        </p:txBody>
      </p:sp>
    </p:spTree>
    <p:extLst>
      <p:ext uri="{BB962C8B-B14F-4D97-AF65-F5344CB8AC3E}">
        <p14:creationId xmlns:p14="http://schemas.microsoft.com/office/powerpoint/2010/main" val="3561547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also illustrates another problem</a:t>
            </a:r>
            <a:r>
              <a:rPr lang="en-US" baseline="0" dirty="0" smtClean="0"/>
              <a:t> area:  pseudo-instructions.</a:t>
            </a:r>
          </a:p>
          <a:p>
            <a:endParaRPr lang="en-US" baseline="0" dirty="0" smtClean="0"/>
          </a:p>
          <a:p>
            <a:r>
              <a:rPr lang="en-US" baseline="0" dirty="0" smtClean="0"/>
              <a:t>Here, the "la" instruction is simply a convenient way of describing something that can be accomplished with a "real" or "native" instruction: </a:t>
            </a:r>
            <a:r>
              <a:rPr lang="en-US" baseline="0" dirty="0" err="1" smtClean="0"/>
              <a:t>addi</a:t>
            </a:r>
            <a:r>
              <a:rPr lang="en-US" baseline="0" dirty="0" smtClean="0"/>
              <a:t>.</a:t>
            </a:r>
          </a:p>
          <a:p>
            <a:endParaRPr lang="en-US" baseline="0" dirty="0" smtClean="0"/>
          </a:p>
          <a:p>
            <a:r>
              <a:rPr lang="en-US" baseline="0" dirty="0" smtClean="0"/>
              <a:t>When do you handle </a:t>
            </a:r>
            <a:r>
              <a:rPr lang="en-US" baseline="0" dirty="0" err="1" smtClean="0"/>
              <a:t>pseudos</a:t>
            </a:r>
            <a:r>
              <a:rPr lang="en-US" baseline="0" dirty="0" smtClean="0"/>
              <a:t>?</a:t>
            </a:r>
          </a:p>
          <a:p>
            <a:pPr marL="171450" indent="-171450">
              <a:buFont typeface="Arial" panose="020B0604020202020204" pitchFamily="34" charset="0"/>
              <a:buChar char="•"/>
            </a:pPr>
            <a:r>
              <a:rPr lang="en-US" baseline="0" dirty="0" smtClean="0"/>
              <a:t>make a pass where you identify the </a:t>
            </a:r>
            <a:r>
              <a:rPr lang="en-US" baseline="0" dirty="0" err="1" smtClean="0"/>
              <a:t>pseudos</a:t>
            </a:r>
            <a:r>
              <a:rPr lang="en-US" baseline="0" dirty="0" smtClean="0"/>
              <a:t> and replace them with real instructions?</a:t>
            </a:r>
          </a:p>
          <a:p>
            <a:pPr marL="171450" indent="-171450">
              <a:buFont typeface="Arial" panose="020B0604020202020204" pitchFamily="34" charset="0"/>
              <a:buChar char="•"/>
            </a:pPr>
            <a:r>
              <a:rPr lang="en-US" baseline="0" dirty="0" smtClean="0"/>
              <a:t>on the fly as you parse the file?</a:t>
            </a:r>
          </a:p>
          <a:p>
            <a:endParaRPr lang="en-US" baseline="0" dirty="0" smtClean="0"/>
          </a:p>
          <a:p>
            <a:r>
              <a:rPr lang="en-US" baseline="0" dirty="0" smtClean="0"/>
              <a:t>My advice is to replace </a:t>
            </a:r>
            <a:r>
              <a:rPr lang="en-US" baseline="0" dirty="0" err="1" smtClean="0"/>
              <a:t>pseudos</a:t>
            </a:r>
            <a:r>
              <a:rPr lang="en-US" baseline="0" dirty="0" smtClean="0"/>
              <a:t> with real instructions before you actually start the translation process.</a:t>
            </a:r>
          </a:p>
          <a:p>
            <a:endParaRPr lang="en-US" baseline="0" dirty="0" smtClean="0"/>
          </a:p>
          <a:p>
            <a:r>
              <a:rPr lang="en-US" baseline="0" dirty="0" smtClean="0"/>
              <a:t>One reason:  some </a:t>
            </a:r>
            <a:r>
              <a:rPr lang="en-US" baseline="0" dirty="0" err="1" smtClean="0"/>
              <a:t>pseudos</a:t>
            </a:r>
            <a:r>
              <a:rPr lang="en-US" baseline="0" dirty="0" smtClean="0"/>
              <a:t> actually get replace with a sequence of two or more real instructions (see "</a:t>
            </a:r>
            <a:r>
              <a:rPr lang="en-US" baseline="0" dirty="0" err="1" smtClean="0"/>
              <a:t>blt</a:t>
            </a:r>
            <a:r>
              <a:rPr lang="en-US" baseline="0" dirty="0" smtClean="0"/>
              <a:t>").  When that happens, the following assembly instructions "shift down", and that changes their addresses…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17</a:t>
            </a:fld>
            <a:endParaRPr lang="en-US" altLang="en-US"/>
          </a:p>
        </p:txBody>
      </p:sp>
    </p:spTree>
    <p:extLst>
      <p:ext uri="{BB962C8B-B14F-4D97-AF65-F5344CB8AC3E}">
        <p14:creationId xmlns:p14="http://schemas.microsoft.com/office/powerpoint/2010/main" val="4096408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the label "Str01" would be looked up in the symbol table, and the address it stands for would be retrieved and used to build the actual machine instruction.</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18</a:t>
            </a:fld>
            <a:endParaRPr lang="en-US" altLang="en-US"/>
          </a:p>
        </p:txBody>
      </p:sp>
    </p:spTree>
    <p:extLst>
      <p:ext uri="{BB962C8B-B14F-4D97-AF65-F5344CB8AC3E}">
        <p14:creationId xmlns:p14="http://schemas.microsoft.com/office/powerpoint/2010/main" val="3853565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assignment,</a:t>
            </a:r>
            <a:r>
              <a:rPr lang="en-US" baseline="0" dirty="0" smtClean="0"/>
              <a:t> we will keep things simple.  The high 16 bits of every address (variable and instruction) will be zeros.  So, we only need to worry about handling the low 16 bits of an address when building a machine instruction.</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19</a:t>
            </a:fld>
            <a:endParaRPr lang="en-US" altLang="en-US"/>
          </a:p>
        </p:txBody>
      </p:sp>
    </p:spTree>
    <p:extLst>
      <p:ext uri="{BB962C8B-B14F-4D97-AF65-F5344CB8AC3E}">
        <p14:creationId xmlns:p14="http://schemas.microsoft.com/office/powerpoint/2010/main" val="2108629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top, each table</a:t>
            </a:r>
            <a:r>
              <a:rPr lang="en-US" baseline="0" dirty="0" smtClean="0"/>
              <a:t> cell holds one byte.</a:t>
            </a:r>
          </a:p>
          <a:p>
            <a:endParaRPr lang="en-US" baseline="0" dirty="0" smtClean="0"/>
          </a:p>
          <a:p>
            <a:r>
              <a:rPr lang="en-US" baseline="0" dirty="0" smtClean="0"/>
              <a:t>At the bottom, each table cell holds 4 bytes (the size of a machine instruction).</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20</a:t>
            </a:fld>
            <a:endParaRPr lang="en-US" altLang="en-US"/>
          </a:p>
        </p:txBody>
      </p:sp>
    </p:spTree>
    <p:extLst>
      <p:ext uri="{BB962C8B-B14F-4D97-AF65-F5344CB8AC3E}">
        <p14:creationId xmlns:p14="http://schemas.microsoft.com/office/powerpoint/2010/main" val="3682476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specification gives</a:t>
            </a:r>
            <a:r>
              <a:rPr lang="en-US" baseline="0" dirty="0" smtClean="0"/>
              <a:t> hardwired start addresses for the data and text segments.</a:t>
            </a:r>
          </a:p>
          <a:p>
            <a:endParaRPr lang="en-US" baseline="0" dirty="0" smtClean="0"/>
          </a:p>
          <a:p>
            <a:r>
              <a:rPr lang="en-US" baseline="0" dirty="0" smtClean="0"/>
              <a:t>I REALLY suggest a multi-pass design.  REALLY.</a:t>
            </a:r>
          </a:p>
          <a:p>
            <a:endParaRPr lang="en-US" dirty="0" smtClean="0"/>
          </a:p>
          <a:p>
            <a:r>
              <a:rPr lang="en-US" dirty="0" smtClean="0"/>
              <a:t>I also</a:t>
            </a:r>
            <a:r>
              <a:rPr lang="en-US" baseline="0" dirty="0" smtClean="0"/>
              <a:t> REALLY suggest converting </a:t>
            </a:r>
            <a:r>
              <a:rPr lang="en-US" baseline="0" dirty="0" err="1" smtClean="0"/>
              <a:t>pseudos</a:t>
            </a:r>
            <a:r>
              <a:rPr lang="en-US" baseline="0" dirty="0" smtClean="0"/>
              <a:t> to real instructions before completing the symbol table; but, you might identify all the labels before you actually determine the address that correspond to the labels.</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21</a:t>
            </a:fld>
            <a:endParaRPr lang="en-US" altLang="en-US"/>
          </a:p>
        </p:txBody>
      </p:sp>
    </p:spTree>
    <p:extLst>
      <p:ext uri="{BB962C8B-B14F-4D97-AF65-F5344CB8AC3E}">
        <p14:creationId xmlns:p14="http://schemas.microsoft.com/office/powerpoint/2010/main" val="510457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Nothing</a:t>
            </a:r>
            <a:r>
              <a:rPr lang="en-US" baseline="0" dirty="0" smtClean="0"/>
              <a:t> to say other than the text on the slide, except that this is standard advice for developing software, based on decades of bad experiences when less-structured approaches are used.</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22</a:t>
            </a:fld>
            <a:endParaRPr lang="en-US" altLang="en-US"/>
          </a:p>
        </p:txBody>
      </p:sp>
    </p:spTree>
    <p:extLst>
      <p:ext uri="{BB962C8B-B14F-4D97-AF65-F5344CB8AC3E}">
        <p14:creationId xmlns:p14="http://schemas.microsoft.com/office/powerpoint/2010/main" val="4281977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data segment essentially</a:t>
            </a:r>
            <a:r>
              <a:rPr lang="en-US" baseline="0" dirty="0" smtClean="0"/>
              <a:t> defines variables with static duration.</a:t>
            </a:r>
          </a:p>
          <a:p>
            <a:endParaRPr lang="en-US" baseline="0" dirty="0" smtClean="0"/>
          </a:p>
          <a:p>
            <a:r>
              <a:rPr lang="en-US" baseline="0" dirty="0" smtClean="0"/>
              <a:t>The translation of this to a binary representation involves placing the appropriate bit-wise representations of the given values, in proper order, into a block of memory.  Remember that the specification for the assignment is that we will generate a </a:t>
            </a:r>
            <a:r>
              <a:rPr lang="en-US" i="1" baseline="0" dirty="0" smtClean="0"/>
              <a:t>text-binary</a:t>
            </a:r>
            <a:r>
              <a:rPr lang="en-US" baseline="0" dirty="0" smtClean="0"/>
              <a:t> representation of the data segment (and later of the text segment).</a:t>
            </a:r>
          </a:p>
          <a:p>
            <a:endParaRPr lang="en-US" baseline="0" dirty="0" smtClean="0"/>
          </a:p>
          <a:p>
            <a:r>
              <a:rPr lang="en-US" baseline="0" dirty="0" smtClean="0"/>
              <a:t>Aside:  what does </a:t>
            </a:r>
            <a:r>
              <a:rPr lang="en-US" i="1" baseline="0" dirty="0" smtClean="0"/>
              <a:t>text-binary</a:t>
            </a:r>
            <a:r>
              <a:rPr lang="en-US" baseline="0" dirty="0" smtClean="0"/>
              <a:t> mean?  Simply that we will represent the bits in the binary values that represent the data and instructions with text characters.  For example, given the character 'T' in the string above, we will generate the sequence of characters "</a:t>
            </a:r>
            <a:r>
              <a:rPr lang="en-US" sz="1000" dirty="0" smtClean="0">
                <a:latin typeface="Courier New" panose="02070309020205020404" pitchFamily="49" charset="0"/>
                <a:cs typeface="Courier New" panose="02070309020205020404" pitchFamily="49" charset="0"/>
              </a:rPr>
              <a:t>01010100</a:t>
            </a:r>
            <a:r>
              <a:rPr lang="en-US" baseline="0" dirty="0" smtClean="0"/>
              <a:t>".</a:t>
            </a:r>
          </a:p>
          <a:p>
            <a:endParaRPr lang="en-US" baseline="0" dirty="0" smtClean="0"/>
          </a:p>
          <a:p>
            <a:r>
              <a:rPr lang="en-US" baseline="0" dirty="0" smtClean="0"/>
              <a:t>Doing this draws on your knowledge of data representation (from Comp Org I), an understanding of the alignment rules for data values in memory, and the use of bitwise operations in C (from Comp Org I).</a:t>
            </a:r>
          </a:p>
          <a:p>
            <a:endParaRPr lang="en-US" baseline="0" dirty="0" smtClean="0"/>
          </a:p>
          <a:p>
            <a:r>
              <a:rPr lang="en-US" baseline="0" dirty="0" smtClean="0"/>
              <a:t>Let's start with the string message:</a:t>
            </a:r>
          </a:p>
          <a:p>
            <a:endParaRPr lang="en-US" baseline="0" dirty="0" smtClean="0"/>
          </a:p>
          <a:p>
            <a:r>
              <a:rPr lang="en-US" baseline="0" dirty="0" smtClean="0"/>
              <a:t>.</a:t>
            </a:r>
            <a:r>
              <a:rPr lang="en-US" baseline="0" dirty="0" err="1" smtClean="0"/>
              <a:t>asciiz</a:t>
            </a:r>
            <a:r>
              <a:rPr lang="en-US" baseline="0" dirty="0" smtClean="0"/>
              <a:t> means we have a character string terminated by a zero byte (just as in C).</a:t>
            </a:r>
          </a:p>
          <a:p>
            <a:endParaRPr lang="en-US" baseline="0" dirty="0" smtClean="0"/>
          </a:p>
          <a:p>
            <a:r>
              <a:rPr lang="en-US" baseline="0" dirty="0" smtClean="0"/>
              <a:t>The characters are, of course, represented by ASCII codes; so if we have the characters, we have the codes.  The problem is simply this: how can we transform a 1-byte value in memory to a sequence of characters ('0' and '1')?  A partial answer is given later in this presentation.</a:t>
            </a:r>
          </a:p>
          <a:p>
            <a:endParaRPr lang="en-US" baseline="0" dirty="0" smtClean="0"/>
          </a:p>
          <a:p>
            <a:r>
              <a:rPr lang="en-US" baseline="0" dirty="0" smtClean="0"/>
              <a:t>Now, what about that array of prime integers?  We can certainly read the integers from the input data and store them in int32_t variables (or </a:t>
            </a:r>
            <a:r>
              <a:rPr lang="en-US" baseline="0" dirty="0" err="1" smtClean="0"/>
              <a:t>int</a:t>
            </a:r>
            <a:r>
              <a:rPr lang="en-US" baseline="0" dirty="0" smtClean="0"/>
              <a:t>, or uint32_t, it doesn't matter).</a:t>
            </a:r>
          </a:p>
          <a:p>
            <a:endParaRPr lang="en-US" baseline="0" dirty="0" smtClean="0"/>
          </a:p>
          <a:p>
            <a:r>
              <a:rPr lang="en-US" baseline="0" dirty="0" smtClean="0"/>
              <a:t>Then it's just a slight variation of the problem described above, given a 4-byte value in memory, how do we compute the right sequence of characters?</a:t>
            </a:r>
          </a:p>
          <a:p>
            <a:endParaRPr lang="en-US" baseline="0" dirty="0" smtClean="0"/>
          </a:p>
          <a:p>
            <a:r>
              <a:rPr lang="en-US" baseline="0" dirty="0" smtClean="0"/>
              <a:t>But… there is another issue:  alignment rules.  The MIPS architecture decrees that an N-byte value must be stored beginning at an address that's a multiple of N.  That's not an issue with characters; they are represented by 1-byte values, and every address is a multiple of 1.  But it IS an issue for 4-byte integers.</a:t>
            </a:r>
          </a:p>
          <a:p>
            <a:endParaRPr lang="en-US" baseline="0" dirty="0" smtClean="0"/>
          </a:p>
          <a:p>
            <a:r>
              <a:rPr lang="en-US" baseline="0" dirty="0" smtClean="0"/>
              <a:t>Look at the string again… it's exactly 40 characters long.  So, it would be represented by 41 bytes, including the terminating zero byte.  That means the string terminator is actually the first byte in a row of the display above:</a:t>
            </a:r>
          </a:p>
          <a:p>
            <a:endParaRPr lang="en-US" baseline="0" dirty="0" smtClean="0"/>
          </a:p>
          <a:p>
            <a:r>
              <a:rPr lang="en-US" baseline="0" dirty="0" smtClean="0">
                <a:latin typeface="Courier New" panose="02070309020205020404" pitchFamily="49" charset="0"/>
                <a:cs typeface="Courier New" panose="02070309020205020404" pitchFamily="49" charset="0"/>
              </a:rPr>
              <a:t>01110010011000010111100100100000</a:t>
            </a:r>
          </a:p>
          <a:p>
            <a:r>
              <a:rPr lang="en-US" baseline="0" dirty="0" smtClean="0">
                <a:latin typeface="Courier New" panose="02070309020205020404" pitchFamily="49" charset="0"/>
                <a:cs typeface="Courier New" panose="02070309020205020404" pitchFamily="49" charset="0"/>
              </a:rPr>
              <a:t>01101001011100110011101000100000</a:t>
            </a:r>
          </a:p>
          <a:p>
            <a:r>
              <a:rPr lang="en-US" baseline="0" dirty="0" smtClean="0">
                <a:latin typeface="Courier New" panose="02070309020205020404" pitchFamily="49" charset="0"/>
                <a:cs typeface="Courier New" panose="02070309020205020404" pitchFamily="49" charset="0"/>
              </a:rPr>
              <a:t>00000000</a:t>
            </a:r>
          </a:p>
          <a:p>
            <a:endParaRPr lang="en-US" baseline="0" dirty="0" smtClean="0"/>
          </a:p>
          <a:p>
            <a:r>
              <a:rPr lang="en-US" baseline="0" dirty="0" smtClean="0"/>
              <a:t>Now, each row in the display shows 4 bytes, and we assume the data segment starts at an address that's a multiple of 4.  So the address at the beginning of each row is a multiple of 4… easy enough.</a:t>
            </a:r>
          </a:p>
          <a:p>
            <a:endParaRPr lang="en-US" baseline="0" dirty="0" smtClean="0"/>
          </a:p>
          <a:p>
            <a:r>
              <a:rPr lang="en-US" baseline="0" dirty="0" smtClean="0"/>
              <a:t>But the alignment rule for 4-byte values implies that we can't just put the representation of the first value in the array right after the string terminator.  We must pad, with zero bytes, until we reach the appropriate location in memory to satisfy the alignment rule.  That's why we have this at the end of the string:</a:t>
            </a:r>
          </a:p>
          <a:p>
            <a:endParaRPr lang="en-US" baseline="0" dirty="0" smtClean="0"/>
          </a:p>
          <a:p>
            <a:r>
              <a:rPr lang="en-US" baseline="0" dirty="0" smtClean="0">
                <a:latin typeface="Courier New" panose="02070309020205020404" pitchFamily="49" charset="0"/>
                <a:cs typeface="Courier New" panose="02070309020205020404" pitchFamily="49" charset="0"/>
              </a:rPr>
              <a:t>01110010011000010111100100100000</a:t>
            </a:r>
          </a:p>
          <a:p>
            <a:r>
              <a:rPr lang="en-US" baseline="0" dirty="0" smtClean="0">
                <a:latin typeface="Courier New" panose="02070309020205020404" pitchFamily="49" charset="0"/>
                <a:cs typeface="Courier New" panose="02070309020205020404" pitchFamily="49" charset="0"/>
              </a:rPr>
              <a:t>01101001011100110011101000100000</a:t>
            </a:r>
          </a:p>
          <a:p>
            <a:r>
              <a:rPr lang="en-US" baseline="0" dirty="0" smtClean="0">
                <a:latin typeface="Courier New" panose="02070309020205020404" pitchFamily="49" charset="0"/>
                <a:cs typeface="Courier New" panose="02070309020205020404" pitchFamily="49" charset="0"/>
              </a:rPr>
              <a:t>00000000000000000000000000000000</a:t>
            </a:r>
          </a:p>
          <a:p>
            <a:endParaRPr lang="en-US" baseline="0" dirty="0" smtClean="0">
              <a:latin typeface="Courier New" panose="02070309020205020404" pitchFamily="49" charset="0"/>
              <a:cs typeface="Courier New" panose="02070309020205020404" pitchFamily="49" charset="0"/>
            </a:endParaRPr>
          </a:p>
          <a:p>
            <a:r>
              <a:rPr lang="en-US" baseline="0" dirty="0" smtClean="0"/>
              <a:t>OK, the rest is straightforward.   (Easy for me to say.)</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2</a:t>
            </a:fld>
            <a:endParaRPr lang="en-US" altLang="en-US"/>
          </a:p>
        </p:txBody>
      </p:sp>
    </p:spTree>
    <p:extLst>
      <p:ext uri="{BB962C8B-B14F-4D97-AF65-F5344CB8AC3E}">
        <p14:creationId xmlns:p14="http://schemas.microsoft.com/office/powerpoint/2010/main" val="954268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fair, but incomplete, representation of my design logic.</a:t>
            </a:r>
          </a:p>
          <a:p>
            <a:endParaRPr lang="en-US" baseline="0" dirty="0" smtClean="0"/>
          </a:p>
          <a:p>
            <a:r>
              <a:rPr lang="en-US" baseline="0" dirty="0" smtClean="0"/>
              <a:t>This is NOT a requirement.</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23</a:t>
            </a:fld>
            <a:endParaRPr lang="en-US" altLang="en-US"/>
          </a:p>
        </p:txBody>
      </p:sp>
    </p:spTree>
    <p:extLst>
      <p:ext uri="{BB962C8B-B14F-4D97-AF65-F5344CB8AC3E}">
        <p14:creationId xmlns:p14="http://schemas.microsoft.com/office/powerpoint/2010/main" val="24155463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solution</a:t>
            </a:r>
            <a:r>
              <a:rPr lang="en-US" baseline="0" dirty="0" smtClean="0"/>
              <a:t> has 13 modules; I don't expect many students will factor it out that finely.</a:t>
            </a:r>
          </a:p>
          <a:p>
            <a:endParaRPr lang="en-US" baseline="0" dirty="0" smtClean="0"/>
          </a:p>
          <a:p>
            <a:r>
              <a:rPr lang="en-US" baseline="0" dirty="0" smtClean="0"/>
              <a:t>However, when I implemented a disassembler (the inverse of the assembler), the modularity of my assembler made it easy to "borrow" about 2/3 of the assembler code into the disassembler.</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24</a:t>
            </a:fld>
            <a:endParaRPr lang="en-US" altLang="en-US"/>
          </a:p>
        </p:txBody>
      </p:sp>
    </p:spTree>
    <p:extLst>
      <p:ext uri="{BB962C8B-B14F-4D97-AF65-F5344CB8AC3E}">
        <p14:creationId xmlns:p14="http://schemas.microsoft.com/office/powerpoint/2010/main" val="4254778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 as you extend… feature by feature.</a:t>
            </a:r>
          </a:p>
          <a:p>
            <a:endParaRPr lang="en-US" dirty="0" smtClean="0"/>
          </a:p>
          <a:p>
            <a:r>
              <a:rPr lang="en-US" dirty="0" smtClean="0"/>
              <a:t>All else is madness.</a:t>
            </a:r>
          </a:p>
          <a:p>
            <a:endParaRPr lang="en-US" dirty="0" smtClean="0"/>
          </a:p>
          <a:p>
            <a:r>
              <a:rPr lang="en-US" dirty="0" smtClean="0"/>
              <a:t>Do not assume that code is correct</a:t>
            </a:r>
            <a:r>
              <a:rPr lang="en-US" baseline="0" dirty="0" smtClean="0"/>
              <a:t> merely because it compiles.</a:t>
            </a:r>
          </a:p>
          <a:p>
            <a:endParaRPr lang="en-US" baseline="0" dirty="0" smtClean="0"/>
          </a:p>
          <a:p>
            <a:r>
              <a:rPr lang="en-US" baseline="0" dirty="0" smtClean="0"/>
              <a:t>Do not assume that code that worked earlier will still work after you've added some new feature.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25</a:t>
            </a:fld>
            <a:endParaRPr lang="en-US" altLang="en-US"/>
          </a:p>
        </p:txBody>
      </p:sp>
    </p:spTree>
    <p:extLst>
      <p:ext uri="{BB962C8B-B14F-4D97-AF65-F5344CB8AC3E}">
        <p14:creationId xmlns:p14="http://schemas.microsoft.com/office/powerpoint/2010/main" val="268808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especially important to make</a:t>
            </a:r>
            <a:r>
              <a:rPr lang="en-US" baseline="0" dirty="0" smtClean="0"/>
              <a:t> frequent use of Valgrind.</a:t>
            </a:r>
          </a:p>
          <a:p>
            <a:endParaRPr lang="en-US" baseline="0" dirty="0" smtClean="0"/>
          </a:p>
          <a:p>
            <a:r>
              <a:rPr lang="en-US" baseline="0" dirty="0" smtClean="0"/>
              <a:t>Memory leaks are much easier to fix incrementally than to fix all at once at the end.</a:t>
            </a:r>
          </a:p>
          <a:p>
            <a:endParaRPr lang="en-US" baseline="0" dirty="0" smtClean="0"/>
          </a:p>
          <a:p>
            <a:r>
              <a:rPr lang="en-US" baseline="0" dirty="0" smtClean="0"/>
              <a:t>And Valgrind is invaluable for detecting array bounds issues and uses of uninitialized data… nothing else really helps with either of those problems.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26</a:t>
            </a:fld>
            <a:endParaRPr lang="en-US" altLang="en-US"/>
          </a:p>
        </p:txBody>
      </p:sp>
    </p:spTree>
    <p:extLst>
      <p:ext uri="{BB962C8B-B14F-4D97-AF65-F5344CB8AC3E}">
        <p14:creationId xmlns:p14="http://schemas.microsoft.com/office/powerpoint/2010/main" val="2427440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the importance of the section on maximizing results, and on using the supplied test harness.</a:t>
            </a:r>
          </a:p>
          <a:p>
            <a:endParaRPr lang="en-US" dirty="0" smtClean="0"/>
          </a:p>
          <a:p>
            <a:r>
              <a:rPr lang="en-US" dirty="0" smtClean="0"/>
              <a:t>Students have repeated this course because</a:t>
            </a:r>
            <a:r>
              <a:rPr lang="en-US" baseline="0" dirty="0" smtClean="0"/>
              <a:t> they failed to follow this advice.</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27</a:t>
            </a:fld>
            <a:endParaRPr lang="en-US" altLang="en-US"/>
          </a:p>
        </p:txBody>
      </p:sp>
    </p:spTree>
    <p:extLst>
      <p:ext uri="{BB962C8B-B14F-4D97-AF65-F5344CB8AC3E}">
        <p14:creationId xmlns:p14="http://schemas.microsoft.com/office/powerpoint/2010/main" val="132808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text segment, some things should be easier than</a:t>
            </a:r>
            <a:r>
              <a:rPr lang="en-US" baseline="0" dirty="0" smtClean="0"/>
              <a:t> handling the data segment:</a:t>
            </a:r>
          </a:p>
          <a:p>
            <a:endParaRPr lang="en-US" baseline="0" dirty="0" smtClean="0"/>
          </a:p>
          <a:p>
            <a:pPr marL="171450" indent="-171450">
              <a:buFont typeface="Arial" panose="020B0604020202020204" pitchFamily="34" charset="0"/>
              <a:buChar char="•"/>
            </a:pPr>
            <a:r>
              <a:rPr lang="en-US" baseline="0" dirty="0" smtClean="0"/>
              <a:t>every machine instruction is 4 bytes wide, so they align automatically</a:t>
            </a:r>
          </a:p>
          <a:p>
            <a:pPr marL="171450" indent="-171450">
              <a:buFont typeface="Arial" panose="020B0604020202020204" pitchFamily="34" charset="0"/>
              <a:buChar char="•"/>
            </a:pPr>
            <a:r>
              <a:rPr lang="en-US" baseline="0" dirty="0" smtClean="0"/>
              <a:t>you've already implemented code to parse strings representing (some) assembly instructions… and</a:t>
            </a:r>
          </a:p>
          <a:p>
            <a:pPr marL="171450" indent="-171450">
              <a:buFont typeface="Arial" panose="020B0604020202020204" pitchFamily="34" charset="0"/>
              <a:buChar char="•"/>
            </a:pPr>
            <a:r>
              <a:rPr lang="en-US" baseline="0" dirty="0" smtClean="0"/>
              <a:t>to determine the text-binary representations of the pieces of those assembly instructions</a:t>
            </a:r>
          </a:p>
          <a:p>
            <a:endParaRPr lang="en-US" baseline="0" dirty="0" smtClean="0"/>
          </a:p>
          <a:p>
            <a:r>
              <a:rPr lang="en-US" dirty="0" smtClean="0"/>
              <a:t>The main new issues will be:</a:t>
            </a:r>
          </a:p>
          <a:p>
            <a:endParaRPr lang="en-US" dirty="0" smtClean="0"/>
          </a:p>
          <a:p>
            <a:pPr marL="171450" indent="-171450">
              <a:buFont typeface="Arial" panose="020B0604020202020204" pitchFamily="34" charset="0"/>
              <a:buChar char="•"/>
            </a:pPr>
            <a:r>
              <a:rPr lang="en-US" dirty="0" smtClean="0"/>
              <a:t>labels</a:t>
            </a:r>
            <a:r>
              <a:rPr lang="en-US" baseline="0" dirty="0" smtClean="0"/>
              <a:t> must be handled</a:t>
            </a:r>
          </a:p>
          <a:p>
            <a:pPr marL="171450" indent="-171450">
              <a:buFont typeface="Arial" panose="020B0604020202020204" pitchFamily="34" charset="0"/>
              <a:buChar char="•"/>
            </a:pPr>
            <a:r>
              <a:rPr lang="en-US" baseline="0" dirty="0" smtClean="0"/>
              <a:t>labels can occur as labels for instructions, or occur as parameters to instructions</a:t>
            </a:r>
          </a:p>
          <a:p>
            <a:pPr marL="171450" indent="-171450">
              <a:buFont typeface="Arial" panose="020B0604020202020204" pitchFamily="34" charset="0"/>
              <a:buChar char="•"/>
            </a:pPr>
            <a:r>
              <a:rPr lang="en-US" baseline="0" dirty="0" smtClean="0"/>
              <a:t>we have a wider variety of assembly instructions than in the earlier assignment</a:t>
            </a:r>
            <a:endParaRPr lang="en-US" dirty="0" smtClean="0"/>
          </a:p>
          <a:p>
            <a:endParaRPr lang="en-US" dirty="0" smtClean="0"/>
          </a:p>
          <a:p>
            <a:r>
              <a:rPr lang="en-US" dirty="0" smtClean="0"/>
              <a:t>But you will be able</a:t>
            </a:r>
            <a:r>
              <a:rPr lang="en-US" baseline="0" dirty="0" smtClean="0"/>
              <a:t> to reuse lots of code.</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3</a:t>
            </a:fld>
            <a:endParaRPr lang="en-US" altLang="en-US"/>
          </a:p>
        </p:txBody>
      </p:sp>
    </p:spTree>
    <p:extLst>
      <p:ext uri="{BB962C8B-B14F-4D97-AF65-F5344CB8AC3E}">
        <p14:creationId xmlns:p14="http://schemas.microsoft.com/office/powerpoint/2010/main" val="1751450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big</a:t>
            </a:r>
            <a:r>
              <a:rPr lang="en-US" baseline="0" dirty="0" smtClean="0"/>
              <a:t> questions are "how do YOU know that" and "how will your program know these things".</a:t>
            </a:r>
          </a:p>
          <a:p>
            <a:endParaRPr lang="en-US" baseline="0" dirty="0" smtClean="0"/>
          </a:p>
          <a:p>
            <a:r>
              <a:rPr lang="en-US" baseline="0" dirty="0" smtClean="0"/>
              <a:t>The answer was already supplied in the earlier assignment… use static lookup tables that hardcode the necessary information.</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4</a:t>
            </a:fld>
            <a:endParaRPr lang="en-US" altLang="en-US"/>
          </a:p>
        </p:txBody>
      </p:sp>
    </p:spTree>
    <p:extLst>
      <p:ext uri="{BB962C8B-B14F-4D97-AF65-F5344CB8AC3E}">
        <p14:creationId xmlns:p14="http://schemas.microsoft.com/office/powerpoint/2010/main" val="2803973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need to be able to take a string representing a register name, say "$t0", and find the corresponding register number (8 or 01000).</a:t>
            </a:r>
          </a:p>
          <a:p>
            <a:endParaRPr lang="en-US" baseline="0" dirty="0" smtClean="0"/>
          </a:p>
          <a:p>
            <a:r>
              <a:rPr lang="en-US" baseline="0" dirty="0" smtClean="0"/>
              <a:t>The main decision you have to make here is whether to store the register number as an integer, say 8, or as a string "01000"… but you already made that decision when you did the earlier assignment.</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5</a:t>
            </a:fld>
            <a:endParaRPr lang="en-US" altLang="en-US"/>
          </a:p>
        </p:txBody>
      </p:sp>
    </p:spTree>
    <p:extLst>
      <p:ext uri="{BB962C8B-B14F-4D97-AF65-F5344CB8AC3E}">
        <p14:creationId xmlns:p14="http://schemas.microsoft.com/office/powerpoint/2010/main" val="1396530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discussed in the specification for the earlier assignment.</a:t>
            </a:r>
            <a:r>
              <a:rPr lang="en-US" baseline="0" dirty="0" smtClean="0"/>
              <a:t>  I don't have much to say about the next few slides, other than what is already on the slides.</a:t>
            </a:r>
          </a:p>
          <a:p>
            <a:endParaRPr lang="en-US" dirty="0" smtClean="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6</a:t>
            </a:fld>
            <a:endParaRPr lang="en-US" altLang="en-US"/>
          </a:p>
        </p:txBody>
      </p:sp>
    </p:spTree>
    <p:extLst>
      <p:ext uri="{BB962C8B-B14F-4D97-AF65-F5344CB8AC3E}">
        <p14:creationId xmlns:p14="http://schemas.microsoft.com/office/powerpoint/2010/main" val="59868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have a table</a:t>
            </a:r>
            <a:r>
              <a:rPr lang="en-US" baseline="0" dirty="0" smtClean="0"/>
              <a:t> where we can look up a mnemonic, "add", and find out all sorts of useful things about that instruction.</a:t>
            </a:r>
          </a:p>
          <a:p>
            <a:endParaRPr lang="en-US" baseline="0" dirty="0" smtClean="0"/>
          </a:p>
          <a:p>
            <a:r>
              <a:rPr lang="en-US" baseline="0" dirty="0" smtClean="0"/>
              <a:t>What information should that table hold about "add"?</a:t>
            </a:r>
          </a:p>
          <a:p>
            <a:endParaRPr lang="en-US" baseline="0" dirty="0" smtClean="0"/>
          </a:p>
          <a:p>
            <a:r>
              <a:rPr lang="en-US" baseline="0" dirty="0" smtClean="0"/>
              <a:t>It is up to you, but here are some hints…</a:t>
            </a:r>
          </a:p>
          <a:p>
            <a:endParaRPr lang="en-US" baseline="0" dirty="0" smtClean="0"/>
          </a:p>
          <a:p>
            <a:pPr marL="171450" indent="-171450">
              <a:buFont typeface="Arial" panose="020B0604020202020204" pitchFamily="34" charset="0"/>
              <a:buChar char="•"/>
            </a:pPr>
            <a:r>
              <a:rPr lang="en-US" baseline="0" dirty="0" smtClean="0"/>
              <a:t>We need to know if the instruction is R-format, I-format, J-format, or some special case.</a:t>
            </a:r>
          </a:p>
          <a:p>
            <a:pPr marL="171450" indent="-171450">
              <a:buFont typeface="Arial" panose="020B0604020202020204" pitchFamily="34" charset="0"/>
              <a:buChar char="•"/>
            </a:pPr>
            <a:r>
              <a:rPr lang="en-US" baseline="0" dirty="0" smtClean="0"/>
              <a:t>We need to know the opcode (probably stored as a string).</a:t>
            </a:r>
          </a:p>
          <a:p>
            <a:pPr marL="171450" indent="-171450">
              <a:buFont typeface="Arial" panose="020B0604020202020204" pitchFamily="34" charset="0"/>
              <a:buChar char="•"/>
            </a:pPr>
            <a:r>
              <a:rPr lang="en-US" baseline="0" dirty="0" smtClean="0"/>
              <a:t>For R-format instructions, we need to know the </a:t>
            </a:r>
            <a:r>
              <a:rPr lang="en-US" baseline="0" dirty="0" err="1" smtClean="0"/>
              <a:t>funct</a:t>
            </a:r>
            <a:r>
              <a:rPr lang="en-US" baseline="0" dirty="0" smtClean="0"/>
              <a:t> field (also probably a string).</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There are some other considerations.  It might be useful to think about the different "patterns" that describe the parameters to an instruction.  For example, the parameters to "add" follow the pattern "</a:t>
            </a:r>
            <a:r>
              <a:rPr lang="en-US" baseline="0" dirty="0" err="1" smtClean="0"/>
              <a:t>Reg-Reg-Reg</a:t>
            </a:r>
            <a:r>
              <a:rPr lang="en-US" baseline="0" dirty="0" smtClean="0"/>
              <a:t>".   (And are there R-format instructions that follow a different pattern?)</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The bottom line is that you should include all information that might be useful.</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9</a:t>
            </a:fld>
            <a:endParaRPr lang="en-US" altLang="en-US"/>
          </a:p>
        </p:txBody>
      </p:sp>
    </p:spTree>
    <p:extLst>
      <p:ext uri="{BB962C8B-B14F-4D97-AF65-F5344CB8AC3E}">
        <p14:creationId xmlns:p14="http://schemas.microsoft.com/office/powerpoint/2010/main" val="4148143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represent</a:t>
            </a:r>
            <a:r>
              <a:rPr lang="en-US" baseline="0" dirty="0" smtClean="0"/>
              <a:t> an instruction as an array of chars (i.e., a string), we can use the string library functions.</a:t>
            </a:r>
          </a:p>
          <a:p>
            <a:endParaRPr lang="en-US" baseline="0" dirty="0" smtClean="0"/>
          </a:p>
          <a:p>
            <a:r>
              <a:rPr lang="en-US" baseline="0" dirty="0" smtClean="0"/>
              <a:t>If we represent an instruction as a 32-bit value (essentially a uint32_t), we have to use bitwise manipulations.</a:t>
            </a:r>
          </a:p>
          <a:p>
            <a:endParaRPr lang="en-US" baseline="0" dirty="0" smtClean="0"/>
          </a:p>
          <a:p>
            <a:r>
              <a:rPr lang="en-US" baseline="0" dirty="0" smtClean="0"/>
              <a:t>For you, the decision has already been made for the final output:  characters.</a:t>
            </a:r>
          </a:p>
          <a:p>
            <a:endParaRPr lang="en-US" baseline="0" dirty="0" smtClean="0"/>
          </a:p>
          <a:p>
            <a:r>
              <a:rPr lang="en-US" dirty="0" smtClean="0"/>
              <a:t>That said, you could build the representation</a:t>
            </a:r>
            <a:r>
              <a:rPr lang="en-US" baseline="0" dirty="0" smtClean="0"/>
              <a:t> in pure binary form first, then transform that to a sequence of characters… up to you.</a:t>
            </a:r>
          </a:p>
          <a:p>
            <a:endParaRPr lang="en-US" baseline="0" dirty="0" smtClean="0"/>
          </a:p>
          <a:p>
            <a:r>
              <a:rPr lang="en-US" baseline="0" dirty="0" smtClean="0"/>
              <a:t>But decide early and stick with your decision.</a:t>
            </a:r>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10</a:t>
            </a:fld>
            <a:endParaRPr lang="en-US" altLang="en-US"/>
          </a:p>
        </p:txBody>
      </p:sp>
    </p:spTree>
    <p:extLst>
      <p:ext uri="{BB962C8B-B14F-4D97-AF65-F5344CB8AC3E}">
        <p14:creationId xmlns:p14="http://schemas.microsoft.com/office/powerpoint/2010/main" val="362281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Comp Org I notes.</a:t>
            </a:r>
          </a:p>
          <a:p>
            <a:endParaRPr lang="en-US" dirty="0" smtClean="0"/>
          </a:p>
          <a:p>
            <a:r>
              <a:rPr lang="en-US" dirty="0" smtClean="0"/>
              <a:t>This takes a</a:t>
            </a:r>
            <a:r>
              <a:rPr lang="en-US" baseline="0" dirty="0" smtClean="0"/>
              <a:t> 1-byte value and prints the bits as characters, from high to low.  Feel free to adapt this.</a:t>
            </a:r>
          </a:p>
          <a:p>
            <a:endParaRPr lang="en-US" dirty="0"/>
          </a:p>
        </p:txBody>
      </p:sp>
      <p:sp>
        <p:nvSpPr>
          <p:cNvPr id="4" name="Slide Number Placeholder 3"/>
          <p:cNvSpPr>
            <a:spLocks noGrp="1"/>
          </p:cNvSpPr>
          <p:nvPr>
            <p:ph type="sldNum" sz="quarter" idx="10"/>
          </p:nvPr>
        </p:nvSpPr>
        <p:spPr/>
        <p:txBody>
          <a:bodyPr/>
          <a:lstStyle/>
          <a:p>
            <a:pPr>
              <a:defRPr/>
            </a:pPr>
            <a:fld id="{BAC852C1-12CD-4D41-94DC-5D8702C566ED}" type="slidenum">
              <a:rPr lang="en-US" altLang="en-US" smtClean="0"/>
              <a:pPr>
                <a:defRPr/>
              </a:pPr>
              <a:t>11</a:t>
            </a:fld>
            <a:endParaRPr lang="en-US" altLang="en-US"/>
          </a:p>
        </p:txBody>
      </p:sp>
    </p:spTree>
    <p:extLst>
      <p:ext uri="{BB962C8B-B14F-4D97-AF65-F5344CB8AC3E}">
        <p14:creationId xmlns:p14="http://schemas.microsoft.com/office/powerpoint/2010/main" val="113263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58769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2" name="Freeform 5"/>
            <p:cNvSpPr>
              <a:spLocks/>
            </p:cNvSpPr>
            <p:nvPr/>
          </p:nvSpPr>
          <p:spPr bwMode="auto">
            <a:xfrm>
              <a:off x="240" y="384"/>
              <a:ext cx="5412" cy="3695"/>
            </a:xfrm>
            <a:custGeom>
              <a:avLst/>
              <a:gdLst>
                <a:gd name="T0" fmla="*/ 5864 w 5269"/>
                <a:gd name="T1" fmla="*/ 0 h 2977"/>
                <a:gd name="T2" fmla="*/ 0 w 5269"/>
                <a:gd name="T3" fmla="*/ 0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Freeform 6"/>
            <p:cNvSpPr>
              <a:spLocks/>
            </p:cNvSpPr>
            <p:nvPr/>
          </p:nvSpPr>
          <p:spPr bwMode="auto">
            <a:xfrm>
              <a:off x="252" y="384"/>
              <a:ext cx="5412" cy="3695"/>
            </a:xfrm>
            <a:custGeom>
              <a:avLst/>
              <a:gdLst>
                <a:gd name="T0" fmla="*/ 5864 w 5269"/>
                <a:gd name="T1" fmla="*/ 0 h 2977"/>
                <a:gd name="T2" fmla="*/ 5864 w 5269"/>
                <a:gd name="T3" fmla="*/ 7064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1450"/>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solidFill>
                  <a:srgbClr val="FF6600"/>
                </a:solidFill>
              </a:endParaRPr>
            </a:p>
          </p:txBody>
        </p:sp>
        <p:sp>
          <p:nvSpPr>
            <p:cNvPr id="1040" name="Freeform 26"/>
            <p:cNvSpPr>
              <a:spLocks/>
            </p:cNvSpPr>
            <p:nvPr/>
          </p:nvSpPr>
          <p:spPr bwMode="auto">
            <a:xfrm>
              <a:off x="25" y="102"/>
              <a:ext cx="173" cy="201"/>
            </a:xfrm>
            <a:custGeom>
              <a:avLst/>
              <a:gdLst>
                <a:gd name="T0" fmla="*/ 138 w 193"/>
                <a:gd name="T1" fmla="*/ 0 h 721"/>
                <a:gd name="T2" fmla="*/ 0 w 193"/>
                <a:gd name="T3" fmla="*/ 0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solidFill>
                  <a:srgbClr val="FF6600"/>
                </a:solidFill>
              </a:endParaRPr>
            </a:p>
          </p:txBody>
        </p:sp>
        <p:sp>
          <p:nvSpPr>
            <p:cNvPr id="1041" name="Freeform 27"/>
            <p:cNvSpPr>
              <a:spLocks/>
            </p:cNvSpPr>
            <p:nvPr/>
          </p:nvSpPr>
          <p:spPr bwMode="auto">
            <a:xfrm>
              <a:off x="25" y="102"/>
              <a:ext cx="173" cy="201"/>
            </a:xfrm>
            <a:custGeom>
              <a:avLst/>
              <a:gdLst>
                <a:gd name="T0" fmla="*/ 138 w 193"/>
                <a:gd name="T1" fmla="*/ 0 h 721"/>
                <a:gd name="T2" fmla="*/ 138 w 193"/>
                <a:gd name="T3" fmla="*/ 16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solidFill>
                  <a:srgbClr val="FF6600"/>
                </a:solidFill>
              </a:endParaRPr>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37" name="Freeform 42"/>
            <p:cNvSpPr>
              <a:spLocks/>
            </p:cNvSpPr>
            <p:nvPr/>
          </p:nvSpPr>
          <p:spPr bwMode="auto">
            <a:xfrm flipH="1" flipV="1">
              <a:off x="77" y="378"/>
              <a:ext cx="67" cy="3702"/>
            </a:xfrm>
            <a:custGeom>
              <a:avLst/>
              <a:gdLst>
                <a:gd name="T0" fmla="*/ 8 w 193"/>
                <a:gd name="T1" fmla="*/ 0 h 721"/>
                <a:gd name="T2" fmla="*/ 0 w 193"/>
                <a:gd name="T3" fmla="*/ 0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sp>
          <p:nvSpPr>
            <p:cNvPr id="1038" name="Freeform 43"/>
            <p:cNvSpPr>
              <a:spLocks/>
            </p:cNvSpPr>
            <p:nvPr/>
          </p:nvSpPr>
          <p:spPr bwMode="auto">
            <a:xfrm flipH="1" flipV="1">
              <a:off x="77" y="378"/>
              <a:ext cx="67" cy="3702"/>
            </a:xfrm>
            <a:custGeom>
              <a:avLst/>
              <a:gdLst>
                <a:gd name="T0" fmla="*/ 8 w 193"/>
                <a:gd name="T1" fmla="*/ 0 h 721"/>
                <a:gd name="T2" fmla="*/ 8 w 193"/>
                <a:gd name="T3" fmla="*/ 97464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grpSp>
      <p:sp>
        <p:nvSpPr>
          <p:cNvPr id="1031" name="Rectangle 48"/>
          <p:cNvSpPr>
            <a:spLocks noChangeArrowheads="1"/>
          </p:cNvSpPr>
          <p:nvPr/>
        </p:nvSpPr>
        <p:spPr bwMode="auto">
          <a:xfrm>
            <a:off x="6537771" y="163513"/>
            <a:ext cx="2203552" cy="36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800" dirty="0" smtClean="0">
                <a:latin typeface="Helvetica" pitchFamily="34" charset="0"/>
              </a:rPr>
              <a:t>Assembler Warmup</a:t>
            </a:r>
            <a:endParaRPr lang="en-US" altLang="en-US" sz="1800" b="1" dirty="0" smtClean="0">
              <a:latin typeface="Helvetica" pitchFamily="34" charset="0"/>
            </a:endParaRPr>
          </a:p>
        </p:txBody>
      </p:sp>
      <p:sp>
        <p:nvSpPr>
          <p:cNvPr id="1032" name="Rectangle 50"/>
          <p:cNvSpPr>
            <a:spLocks noChangeArrowheads="1"/>
          </p:cNvSpPr>
          <p:nvPr/>
        </p:nvSpPr>
        <p:spPr bwMode="auto">
          <a:xfrm>
            <a:off x="3186113" y="6497638"/>
            <a:ext cx="2697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1600" b="1" dirty="0" smtClean="0">
                <a:solidFill>
                  <a:srgbClr val="660000"/>
                </a:solidFill>
                <a:latin typeface="Arial" charset="0"/>
              </a:rPr>
              <a:t> Computer Organization II</a:t>
            </a:r>
          </a:p>
        </p:txBody>
      </p:sp>
      <p:sp>
        <p:nvSpPr>
          <p:cNvPr id="1033" name="Text Box 59"/>
          <p:cNvSpPr txBox="1">
            <a:spLocks noChangeArrowheads="1"/>
          </p:cNvSpPr>
          <p:nvPr userDrawn="1"/>
        </p:nvSpPr>
        <p:spPr bwMode="auto">
          <a:xfrm>
            <a:off x="8563275" y="152400"/>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23FAF6F4-15CA-45EC-A758-14A48B2CDAE4}" type="slidenum">
              <a:rPr lang="en-US" sz="2000" smtClean="0">
                <a:latin typeface="Arial" charset="0"/>
              </a:rPr>
              <a:pPr algn="ctr">
                <a:spcBef>
                  <a:spcPct val="50000"/>
                </a:spcBef>
                <a:defRPr/>
              </a:pPr>
              <a:t>‹#›</a:t>
            </a:fld>
            <a:endParaRPr lang="en-US" sz="200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6705600" y="6553200"/>
            <a:ext cx="2362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©2014 - 2020 W</a:t>
            </a:r>
            <a:r>
              <a:rPr lang="en-US" sz="1200" b="1" baseline="0" dirty="0" smtClean="0">
                <a:solidFill>
                  <a:srgbClr val="660000"/>
                </a:solidFill>
                <a:latin typeface="Arial" charset="0"/>
              </a:rPr>
              <a:t> D </a:t>
            </a:r>
            <a:r>
              <a:rPr lang="en-US" sz="1200" b="1" dirty="0" smtClean="0">
                <a:solidFill>
                  <a:srgbClr val="660000"/>
                </a:solidFill>
                <a:latin typeface="Arial" charset="0"/>
              </a:rPr>
              <a:t>McQuain</a:t>
            </a:r>
          </a:p>
        </p:txBody>
      </p:sp>
    </p:spTree>
  </p:cSld>
  <p:clrMap bg1="lt1" tx1="dk1" bg2="lt2" tx2="dk2" accent1="accent1" accent2="accent2" accent3="accent3" accent4="accent4" accent5="accent5" accent6="accent6" hlink="hlink" folHlink="folHlink"/>
  <p:sldLayoutIdLst>
    <p:sldLayoutId id="2147483650" r:id="rId1"/>
  </p:sldLayoutIdLst>
  <p:hf sldNum="0"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Helvetica" pitchFamily="34" charset="0"/>
        </a:defRPr>
      </a:lvl2pPr>
      <a:lvl3pPr algn="l" rtl="0" eaLnBrk="0" fontAlgn="base" hangingPunct="0">
        <a:spcBef>
          <a:spcPct val="0"/>
        </a:spcBef>
        <a:spcAft>
          <a:spcPct val="0"/>
        </a:spcAft>
        <a:defRPr sz="2400">
          <a:solidFill>
            <a:schemeClr val="tx2"/>
          </a:solidFill>
          <a:latin typeface="Helvetica" pitchFamily="34" charset="0"/>
        </a:defRPr>
      </a:lvl3pPr>
      <a:lvl4pPr algn="l" rtl="0" eaLnBrk="0" fontAlgn="base" hangingPunct="0">
        <a:spcBef>
          <a:spcPct val="0"/>
        </a:spcBef>
        <a:spcAft>
          <a:spcPct val="0"/>
        </a:spcAft>
        <a:defRPr sz="2400">
          <a:solidFill>
            <a:schemeClr val="tx2"/>
          </a:solidFill>
          <a:latin typeface="Helvetica" pitchFamily="34" charset="0"/>
        </a:defRPr>
      </a:lvl4pPr>
      <a:lvl5pPr algn="l" rtl="0" eaLnBrk="0" fontAlgn="base" hangingPunct="0">
        <a:spcBef>
          <a:spcPct val="0"/>
        </a:spcBef>
        <a:spcAft>
          <a:spcPct val="0"/>
        </a:spcAft>
        <a:defRPr sz="2400">
          <a:solidFill>
            <a:schemeClr val="tx2"/>
          </a:solidFill>
          <a:latin typeface="Helvetica" pitchFamily="34"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sz="2400" dirty="0" smtClean="0">
                <a:solidFill>
                  <a:schemeClr val="tx2"/>
                </a:solidFill>
                <a:effectLst/>
                <a:latin typeface="+mj-lt"/>
                <a:ea typeface="+mj-ea"/>
                <a:cs typeface="+mj-cs"/>
              </a:rPr>
              <a:t>Getting Started</a:t>
            </a:r>
            <a:endParaRPr lang="en-US" altLang="en-US" dirty="0" smtClean="0"/>
          </a:p>
        </p:txBody>
      </p:sp>
      <p:sp>
        <p:nvSpPr>
          <p:cNvPr id="2" name="TextBox 1"/>
          <p:cNvSpPr txBox="1"/>
          <p:nvPr/>
        </p:nvSpPr>
        <p:spPr>
          <a:xfrm>
            <a:off x="381000" y="685800"/>
            <a:ext cx="8534400" cy="369332"/>
          </a:xfrm>
          <a:prstGeom prst="rect">
            <a:avLst/>
          </a:prstGeom>
          <a:noFill/>
        </p:spPr>
        <p:txBody>
          <a:bodyPr wrap="square" rtlCol="0">
            <a:spAutoFit/>
          </a:bodyPr>
          <a:lstStyle/>
          <a:p>
            <a:r>
              <a:rPr lang="en-US" sz="1800" dirty="0" smtClean="0"/>
              <a:t>The first step in design is to understand the problem. </a:t>
            </a:r>
            <a:endParaRPr lang="en-US" sz="1800" dirty="0"/>
          </a:p>
        </p:txBody>
      </p:sp>
      <p:sp>
        <p:nvSpPr>
          <p:cNvPr id="5" name="TextBox 4"/>
          <p:cNvSpPr txBox="1"/>
          <p:nvPr/>
        </p:nvSpPr>
        <p:spPr>
          <a:xfrm>
            <a:off x="381000" y="1314271"/>
            <a:ext cx="8534400" cy="1200329"/>
          </a:xfrm>
          <a:prstGeom prst="rect">
            <a:avLst/>
          </a:prstGeom>
          <a:noFill/>
        </p:spPr>
        <p:txBody>
          <a:bodyPr wrap="square" rtlCol="0">
            <a:spAutoFit/>
          </a:bodyPr>
          <a:lstStyle/>
          <a:p>
            <a:r>
              <a:rPr lang="en-US" sz="1800" dirty="0" smtClean="0"/>
              <a:t>What does your assembler have to do?</a:t>
            </a:r>
          </a:p>
          <a:p>
            <a:endParaRPr lang="en-US" sz="1800" dirty="0" smtClean="0"/>
          </a:p>
          <a:p>
            <a:pPr marL="457200" indent="-457200">
              <a:tabLst>
                <a:tab pos="228600" algn="l"/>
              </a:tabLst>
            </a:pPr>
            <a:r>
              <a:rPr lang="en-US" sz="1800" dirty="0"/>
              <a:t>	</a:t>
            </a:r>
            <a:r>
              <a:rPr lang="en-US" sz="1800" dirty="0" smtClean="0"/>
              <a:t>-	for the data segment...?</a:t>
            </a:r>
          </a:p>
          <a:p>
            <a:pPr marL="457200" indent="-457200">
              <a:tabLst>
                <a:tab pos="228600" algn="l"/>
              </a:tabLst>
            </a:pPr>
            <a:r>
              <a:rPr lang="en-US" sz="1800" dirty="0"/>
              <a:t>	</a:t>
            </a:r>
            <a:r>
              <a:rPr lang="en-US" sz="1800" dirty="0" smtClean="0"/>
              <a:t>-	for the text segment...?</a:t>
            </a:r>
          </a:p>
        </p:txBody>
      </p:sp>
      <p:sp>
        <p:nvSpPr>
          <p:cNvPr id="6" name="TextBox 5"/>
          <p:cNvSpPr txBox="1"/>
          <p:nvPr/>
        </p:nvSpPr>
        <p:spPr>
          <a:xfrm>
            <a:off x="381000" y="2914471"/>
            <a:ext cx="8534400" cy="1200329"/>
          </a:xfrm>
          <a:prstGeom prst="rect">
            <a:avLst/>
          </a:prstGeom>
          <a:noFill/>
        </p:spPr>
        <p:txBody>
          <a:bodyPr wrap="square" rtlCol="0">
            <a:spAutoFit/>
          </a:bodyPr>
          <a:lstStyle/>
          <a:p>
            <a:r>
              <a:rPr lang="en-US" sz="1800" dirty="0" smtClean="0"/>
              <a:t>What information does your assembler have to possess?</a:t>
            </a:r>
          </a:p>
          <a:p>
            <a:endParaRPr lang="en-US" sz="1800" dirty="0" smtClean="0"/>
          </a:p>
          <a:p>
            <a:pPr marL="457200" indent="-457200">
              <a:tabLst>
                <a:tab pos="228600" algn="l"/>
              </a:tabLst>
            </a:pPr>
            <a:r>
              <a:rPr lang="en-US" sz="1800" dirty="0"/>
              <a:t>	</a:t>
            </a:r>
            <a:r>
              <a:rPr lang="en-US" sz="1800" dirty="0" smtClean="0"/>
              <a:t>-	for the data segment...?</a:t>
            </a:r>
          </a:p>
          <a:p>
            <a:pPr marL="457200" indent="-457200">
              <a:tabLst>
                <a:tab pos="228600" algn="l"/>
              </a:tabLst>
            </a:pPr>
            <a:r>
              <a:rPr lang="en-US" sz="1800" dirty="0"/>
              <a:t>	</a:t>
            </a:r>
            <a:r>
              <a:rPr lang="en-US" sz="1800" dirty="0" smtClean="0"/>
              <a:t>-	for the text segment...?</a:t>
            </a:r>
          </a:p>
        </p:txBody>
      </p:sp>
      <p:sp>
        <p:nvSpPr>
          <p:cNvPr id="7" name="TextBox 6"/>
          <p:cNvSpPr txBox="1"/>
          <p:nvPr/>
        </p:nvSpPr>
        <p:spPr>
          <a:xfrm>
            <a:off x="381000" y="4417874"/>
            <a:ext cx="8534400" cy="369332"/>
          </a:xfrm>
          <a:prstGeom prst="rect">
            <a:avLst/>
          </a:prstGeom>
          <a:noFill/>
        </p:spPr>
        <p:txBody>
          <a:bodyPr wrap="square" rtlCol="0">
            <a:spAutoFit/>
          </a:bodyPr>
          <a:lstStyle/>
          <a:p>
            <a:pPr marL="457200" indent="-457200">
              <a:tabLst>
                <a:tab pos="228600" algn="l"/>
              </a:tabLst>
            </a:pPr>
            <a:r>
              <a:rPr lang="en-US" sz="1800" dirty="0" smtClean="0"/>
              <a:t>How are you going to organize that information?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a:t>
            </a:r>
            <a:r>
              <a:rPr lang="en-US" baseline="0" dirty="0" smtClean="0"/>
              <a:t> the Machine Instruction</a:t>
            </a:r>
            <a:endParaRPr lang="en-US" dirty="0"/>
          </a:p>
        </p:txBody>
      </p:sp>
      <p:sp>
        <p:nvSpPr>
          <p:cNvPr id="3" name="TextBox 2"/>
          <p:cNvSpPr txBox="1"/>
          <p:nvPr/>
        </p:nvSpPr>
        <p:spPr>
          <a:xfrm>
            <a:off x="381000" y="685800"/>
            <a:ext cx="8534400" cy="923330"/>
          </a:xfrm>
          <a:prstGeom prst="rect">
            <a:avLst/>
          </a:prstGeom>
          <a:noFill/>
        </p:spPr>
        <p:txBody>
          <a:bodyPr wrap="square" rtlCol="0">
            <a:spAutoFit/>
          </a:bodyPr>
          <a:lstStyle/>
          <a:p>
            <a:r>
              <a:rPr lang="en-US" sz="1800" dirty="0" smtClean="0"/>
              <a:t>One basic design decision is how to represent various things in the solution.</a:t>
            </a:r>
          </a:p>
          <a:p>
            <a:endParaRPr lang="en-US" sz="1800" dirty="0"/>
          </a:p>
          <a:p>
            <a:r>
              <a:rPr lang="en-US" sz="1800" dirty="0" smtClean="0"/>
              <a:t>For the machine instruction, we have (at least) two options:</a:t>
            </a:r>
          </a:p>
        </p:txBody>
      </p:sp>
      <p:sp>
        <p:nvSpPr>
          <p:cNvPr id="4" name="TextBox 3"/>
          <p:cNvSpPr txBox="1"/>
          <p:nvPr/>
        </p:nvSpPr>
        <p:spPr>
          <a:xfrm>
            <a:off x="1143000" y="1724561"/>
            <a:ext cx="7543800" cy="338554"/>
          </a:xfrm>
          <a:prstGeom prst="rect">
            <a:avLst/>
          </a:prstGeom>
          <a:solidFill>
            <a:schemeClr val="bg1">
              <a:lumMod val="85000"/>
            </a:schemeClr>
          </a:solidFill>
        </p:spPr>
        <p:txBody>
          <a:bodyPr wrap="square" rtlCol="0">
            <a:spAutoFit/>
          </a:bodyPr>
          <a:lstStyle/>
          <a:p>
            <a:r>
              <a:rPr lang="en-US" sz="1600" dirty="0" smtClean="0">
                <a:latin typeface="Courier New" panose="02070309020205020404" pitchFamily="49" charset="0"/>
                <a:cs typeface="Courier New" panose="02070309020205020404" pitchFamily="49" charset="0"/>
              </a:rPr>
              <a:t>char     MI[. . .];    // array of chars '0' and '1'</a:t>
            </a:r>
          </a:p>
        </p:txBody>
      </p:sp>
      <p:sp>
        <p:nvSpPr>
          <p:cNvPr id="5" name="TextBox 4"/>
          <p:cNvSpPr txBox="1"/>
          <p:nvPr/>
        </p:nvSpPr>
        <p:spPr>
          <a:xfrm>
            <a:off x="1143000" y="2252246"/>
            <a:ext cx="7543800" cy="338554"/>
          </a:xfrm>
          <a:prstGeom prst="rect">
            <a:avLst/>
          </a:prstGeom>
          <a:solidFill>
            <a:schemeClr val="bg1">
              <a:lumMod val="85000"/>
            </a:schemeClr>
          </a:solidFill>
        </p:spPr>
        <p:txBody>
          <a:bodyPr wrap="square" rtlCol="0">
            <a:spAutoFit/>
          </a:bodyPr>
          <a:lstStyle/>
          <a:p>
            <a:r>
              <a:rPr lang="en-US" sz="1600" dirty="0" smtClean="0">
                <a:latin typeface="Courier New" panose="02070309020205020404" pitchFamily="49" charset="0"/>
                <a:cs typeface="Courier New" panose="02070309020205020404" pitchFamily="49" charset="0"/>
              </a:rPr>
              <a:t>uint32_t MI;           // sequence of actual bits</a:t>
            </a:r>
          </a:p>
        </p:txBody>
      </p:sp>
      <p:sp>
        <p:nvSpPr>
          <p:cNvPr id="6" name="TextBox 5"/>
          <p:cNvSpPr txBox="1"/>
          <p:nvPr/>
        </p:nvSpPr>
        <p:spPr>
          <a:xfrm>
            <a:off x="381000" y="3039070"/>
            <a:ext cx="8534400" cy="2308324"/>
          </a:xfrm>
          <a:prstGeom prst="rect">
            <a:avLst/>
          </a:prstGeom>
          <a:noFill/>
        </p:spPr>
        <p:txBody>
          <a:bodyPr wrap="square" rtlCol="0">
            <a:spAutoFit/>
          </a:bodyPr>
          <a:lstStyle/>
          <a:p>
            <a:r>
              <a:rPr lang="en-US" sz="1800" dirty="0" smtClean="0"/>
              <a:t>Either will work.</a:t>
            </a:r>
          </a:p>
          <a:p>
            <a:endParaRPr lang="en-US" sz="1800" dirty="0"/>
          </a:p>
          <a:p>
            <a:r>
              <a:rPr lang="en-US" sz="1800" dirty="0" smtClean="0"/>
              <a:t>Each has advantages and disadvantages.</a:t>
            </a:r>
          </a:p>
          <a:p>
            <a:endParaRPr lang="en-US" sz="1800" dirty="0"/>
          </a:p>
          <a:p>
            <a:r>
              <a:rPr lang="en-US" sz="1800" dirty="0" smtClean="0"/>
              <a:t>But the option you choose will affect things all throughout the design... so decide early!</a:t>
            </a:r>
          </a:p>
          <a:p>
            <a:endParaRPr lang="en-US" sz="1800" dirty="0"/>
          </a:p>
          <a:p>
            <a:r>
              <a:rPr lang="en-US" sz="1800" dirty="0" smtClean="0"/>
              <a:t>Either way, you have to decide how to put the right bits at the right place in your representation of the machine instruction.</a:t>
            </a:r>
          </a:p>
        </p:txBody>
      </p:sp>
      <p:sp>
        <p:nvSpPr>
          <p:cNvPr id="7" name="TextBox 6"/>
          <p:cNvSpPr txBox="1"/>
          <p:nvPr/>
        </p:nvSpPr>
        <p:spPr>
          <a:xfrm>
            <a:off x="5410200" y="5373469"/>
            <a:ext cx="1447800" cy="923330"/>
          </a:xfrm>
          <a:prstGeom prst="rect">
            <a:avLst/>
          </a:prstGeom>
          <a:noFill/>
          <a:scene3d>
            <a:camera prst="orthographicFront">
              <a:rot lat="0" lon="0" rev="1200000"/>
            </a:camera>
            <a:lightRig rig="threePt" dir="t"/>
          </a:scene3d>
        </p:spPr>
        <p:txBody>
          <a:bodyPr wrap="square" rtlCol="0">
            <a:spAutoFit/>
          </a:bodyPr>
          <a:lstStyle/>
          <a:p>
            <a:r>
              <a:rPr lang="en-US" sz="1800" dirty="0" err="1" smtClean="0">
                <a:solidFill>
                  <a:srgbClr val="FF0000"/>
                </a:solidFill>
                <a:latin typeface="Comic Sans MS" panose="030F0702030302020204" pitchFamily="66" charset="0"/>
              </a:rPr>
              <a:t>memcpy</a:t>
            </a:r>
            <a:r>
              <a:rPr lang="en-US" sz="1800" dirty="0" smtClean="0">
                <a:solidFill>
                  <a:srgbClr val="FF0000"/>
                </a:solidFill>
                <a:latin typeface="Comic Sans MS" panose="030F0702030302020204" pitchFamily="66" charset="0"/>
              </a:rPr>
              <a:t>()</a:t>
            </a:r>
          </a:p>
          <a:p>
            <a:r>
              <a:rPr lang="en-US" sz="1800" dirty="0" err="1" smtClean="0">
                <a:solidFill>
                  <a:srgbClr val="FF0000"/>
                </a:solidFill>
                <a:latin typeface="Comic Sans MS" panose="030F0702030302020204" pitchFamily="66" charset="0"/>
              </a:rPr>
              <a:t>strncpy</a:t>
            </a:r>
            <a:r>
              <a:rPr lang="en-US" sz="1800" dirty="0" smtClean="0">
                <a:solidFill>
                  <a:srgbClr val="FF0000"/>
                </a:solidFill>
                <a:latin typeface="Comic Sans MS" panose="030F0702030302020204" pitchFamily="66" charset="0"/>
              </a:rPr>
              <a:t>()</a:t>
            </a:r>
          </a:p>
          <a:p>
            <a:r>
              <a:rPr lang="en-US" sz="1800" dirty="0" err="1" smtClean="0">
                <a:solidFill>
                  <a:srgbClr val="FF0000"/>
                </a:solidFill>
                <a:latin typeface="Comic Sans MS" panose="030F0702030302020204" pitchFamily="66" charset="0"/>
              </a:rPr>
              <a:t>snprintf</a:t>
            </a:r>
            <a:r>
              <a:rPr lang="en-US" sz="1800" dirty="0" smtClean="0">
                <a:solidFill>
                  <a:srgbClr val="FF0000"/>
                </a:solidFill>
                <a:latin typeface="Comic Sans MS" panose="030F0702030302020204" pitchFamily="66" charset="0"/>
              </a:rPr>
              <a:t>()</a:t>
            </a:r>
          </a:p>
        </p:txBody>
      </p:sp>
      <p:sp>
        <p:nvSpPr>
          <p:cNvPr id="8" name="TextBox 7"/>
          <p:cNvSpPr txBox="1"/>
          <p:nvPr/>
        </p:nvSpPr>
        <p:spPr>
          <a:xfrm>
            <a:off x="7696200" y="5221069"/>
            <a:ext cx="1143000" cy="646331"/>
          </a:xfrm>
          <a:prstGeom prst="rect">
            <a:avLst/>
          </a:prstGeom>
          <a:noFill/>
          <a:scene3d>
            <a:camera prst="orthographicFront">
              <a:rot lat="0" lon="0" rev="1200000"/>
            </a:camera>
            <a:lightRig rig="threePt" dir="t"/>
          </a:scene3d>
        </p:spPr>
        <p:txBody>
          <a:bodyPr wrap="square" rtlCol="0">
            <a:spAutoFit/>
          </a:bodyPr>
          <a:lstStyle/>
          <a:p>
            <a:r>
              <a:rPr lang="en-US" sz="1800" dirty="0" smtClean="0">
                <a:solidFill>
                  <a:srgbClr val="FF0000"/>
                </a:solidFill>
                <a:latin typeface="Comic Sans MS" panose="030F0702030302020204" pitchFamily="66" charset="0"/>
              </a:rPr>
              <a:t>bit</a:t>
            </a:r>
          </a:p>
          <a:p>
            <a:r>
              <a:rPr lang="en-US" sz="1800" dirty="0" smtClean="0">
                <a:solidFill>
                  <a:srgbClr val="FF0000"/>
                </a:solidFill>
                <a:latin typeface="Comic Sans MS" panose="030F0702030302020204" pitchFamily="66" charset="0"/>
              </a:rPr>
              <a:t>fiddling</a:t>
            </a:r>
          </a:p>
        </p:txBody>
      </p:sp>
      <p:sp>
        <p:nvSpPr>
          <p:cNvPr id="9" name="TextBox 8"/>
          <p:cNvSpPr txBox="1"/>
          <p:nvPr/>
        </p:nvSpPr>
        <p:spPr>
          <a:xfrm>
            <a:off x="6934200" y="5498068"/>
            <a:ext cx="419100" cy="369332"/>
          </a:xfrm>
          <a:prstGeom prst="rect">
            <a:avLst/>
          </a:prstGeom>
          <a:noFill/>
        </p:spPr>
        <p:txBody>
          <a:bodyPr wrap="square" rtlCol="0">
            <a:spAutoFit/>
          </a:bodyPr>
          <a:lstStyle/>
          <a:p>
            <a:r>
              <a:rPr lang="en-US" sz="1800" dirty="0" smtClean="0">
                <a:solidFill>
                  <a:srgbClr val="FF0000"/>
                </a:solidFill>
                <a:latin typeface="Comic Sans MS" panose="030F0702030302020204" pitchFamily="66" charset="0"/>
              </a:rPr>
              <a:t>vs</a:t>
            </a:r>
            <a:endParaRPr lang="en-US" sz="18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19476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Bits to Characters:  Bit Fiddling</a:t>
            </a:r>
            <a:endParaRPr lang="en-US" dirty="0"/>
          </a:p>
        </p:txBody>
      </p:sp>
      <p:sp>
        <p:nvSpPr>
          <p:cNvPr id="3" name="TextBox 1"/>
          <p:cNvSpPr txBox="1">
            <a:spLocks noChangeArrowheads="1"/>
          </p:cNvSpPr>
          <p:nvPr/>
        </p:nvSpPr>
        <p:spPr bwMode="auto">
          <a:xfrm>
            <a:off x="381000" y="685800"/>
            <a:ext cx="861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Alas, C does not provide any standard format specifiers (or some other feature) for displaying the bits of a value.  But, we can always roll our own:</a:t>
            </a:r>
            <a:endParaRPr lang="en-US" sz="1800" dirty="0" smtClean="0">
              <a:latin typeface="+mn-lt"/>
              <a:cs typeface="Courier New" pitchFamily="49" charset="0"/>
            </a:endParaRPr>
          </a:p>
        </p:txBody>
      </p:sp>
      <p:sp>
        <p:nvSpPr>
          <p:cNvPr id="4" name="TextBox 1"/>
          <p:cNvSpPr txBox="1">
            <a:spLocks noChangeArrowheads="1"/>
          </p:cNvSpPr>
          <p:nvPr/>
        </p:nvSpPr>
        <p:spPr bwMode="auto">
          <a:xfrm>
            <a:off x="457200" y="1563688"/>
            <a:ext cx="8458200" cy="2800767"/>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cs typeface="Courier New" pitchFamily="49" charset="0"/>
              </a:rPr>
              <a:t>void </a:t>
            </a:r>
            <a:r>
              <a:rPr lang="en-US" sz="1600" dirty="0" err="1">
                <a:latin typeface="Courier New" pitchFamily="49" charset="0"/>
                <a:cs typeface="Courier New" pitchFamily="49" charset="0"/>
              </a:rPr>
              <a:t>printByte</a:t>
            </a:r>
            <a:r>
              <a:rPr lang="en-US" sz="1600" dirty="0">
                <a:latin typeface="Courier New" pitchFamily="49" charset="0"/>
                <a:cs typeface="Courier New" pitchFamily="49" charset="0"/>
              </a:rPr>
              <a:t>(FILE *</a:t>
            </a:r>
            <a:r>
              <a:rPr lang="en-US" sz="1600" dirty="0" err="1">
                <a:latin typeface="Courier New" pitchFamily="49" charset="0"/>
                <a:cs typeface="Courier New" pitchFamily="49" charset="0"/>
              </a:rPr>
              <a:t>fp</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uint8_t </a:t>
            </a:r>
            <a:r>
              <a:rPr lang="en-US" sz="1600" dirty="0">
                <a:latin typeface="Courier New" pitchFamily="49" charset="0"/>
                <a:cs typeface="Courier New" pitchFamily="49" charset="0"/>
              </a:rPr>
              <a:t>Byte)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uint8_t </a:t>
            </a:r>
            <a:r>
              <a:rPr lang="en-US" sz="1600" dirty="0">
                <a:latin typeface="Courier New" pitchFamily="49" charset="0"/>
                <a:cs typeface="Courier New" pitchFamily="49" charset="0"/>
              </a:rPr>
              <a:t>Mask = 0x80;   // 1000 0000</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for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bit = 8; bit &gt; 0; bit--)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fprintf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fp</a:t>
            </a:r>
            <a:r>
              <a:rPr lang="en-US" sz="1600" dirty="0">
                <a:latin typeface="Courier New" pitchFamily="49" charset="0"/>
                <a:cs typeface="Courier New" pitchFamily="49" charset="0"/>
              </a:rPr>
              <a:t>, "%c", ( (Byte &amp; Mask) == 0 ? '0' : '1')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Mask = Mask &gt;&gt; 1;   // move 1 to next bit down</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a:t>
            </a:r>
          </a:p>
        </p:txBody>
      </p:sp>
      <p:sp>
        <p:nvSpPr>
          <p:cNvPr id="5" name="TextBox 1"/>
          <p:cNvSpPr txBox="1">
            <a:spLocks noChangeArrowheads="1"/>
          </p:cNvSpPr>
          <p:nvPr/>
        </p:nvSpPr>
        <p:spPr bwMode="auto">
          <a:xfrm>
            <a:off x="381000" y="4876800"/>
            <a:ext cx="86106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It would be fairly trivial to modify this to print the bits of "wider" C types.</a:t>
            </a:r>
            <a:endParaRPr lang="en-US" sz="1800" dirty="0"/>
          </a:p>
          <a:p>
            <a:pPr>
              <a:defRPr/>
            </a:pPr>
            <a:endParaRPr lang="en-US" sz="1800" dirty="0" smtClean="0"/>
          </a:p>
          <a:p>
            <a:pPr>
              <a:defRPr/>
            </a:pPr>
            <a:r>
              <a:rPr lang="en-US" sz="1800" dirty="0" smtClean="0"/>
              <a:t>It would also be easy to modify this to put the characters into an array...</a:t>
            </a:r>
          </a:p>
        </p:txBody>
      </p:sp>
    </p:spTree>
    <p:extLst>
      <p:ext uri="{BB962C8B-B14F-4D97-AF65-F5344CB8AC3E}">
        <p14:creationId xmlns:p14="http://schemas.microsoft.com/office/powerpoint/2010/main" val="289099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Perspective:  Parsing the</a:t>
            </a:r>
            <a:r>
              <a:rPr lang="en-US" baseline="0" dirty="0" smtClean="0"/>
              <a:t> File</a:t>
            </a:r>
            <a:endParaRPr lang="en-US" dirty="0"/>
          </a:p>
        </p:txBody>
      </p:sp>
      <p:sp>
        <p:nvSpPr>
          <p:cNvPr id="3" name="TextBox 1"/>
          <p:cNvSpPr txBox="1">
            <a:spLocks noChangeArrowheads="1"/>
          </p:cNvSpPr>
          <p:nvPr/>
        </p:nvSpPr>
        <p:spPr bwMode="auto">
          <a:xfrm>
            <a:off x="381000" y="685800"/>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But, execution of the assembler starts with an assembly program file, like:</a:t>
            </a:r>
            <a:endParaRPr lang="en-US" sz="1800" dirty="0" smtClean="0">
              <a:latin typeface="+mn-lt"/>
              <a:cs typeface="Courier New" pitchFamily="49" charset="0"/>
            </a:endParaRPr>
          </a:p>
        </p:txBody>
      </p:sp>
      <p:sp>
        <p:nvSpPr>
          <p:cNvPr id="4" name="TextBox 1"/>
          <p:cNvSpPr txBox="1">
            <a:spLocks noChangeArrowheads="1"/>
          </p:cNvSpPr>
          <p:nvPr/>
        </p:nvSpPr>
        <p:spPr bwMode="auto">
          <a:xfrm>
            <a:off x="457200" y="1143000"/>
            <a:ext cx="5181600" cy="3785652"/>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Courier New" pitchFamily="49" charset="0"/>
                <a:cs typeface="Courier New" pitchFamily="49" charset="0"/>
              </a:rPr>
              <a:t>        .data</a:t>
            </a:r>
          </a:p>
          <a:p>
            <a:r>
              <a:rPr lang="en-US" sz="1600" dirty="0" smtClean="0">
                <a:latin typeface="Courier New" pitchFamily="49" charset="0"/>
                <a:cs typeface="Courier New" pitchFamily="49" charset="0"/>
              </a:rPr>
              <a:t>Str01:  .</a:t>
            </a:r>
            <a:r>
              <a:rPr lang="en-US" sz="1600" dirty="0" err="1" smtClean="0">
                <a:latin typeface="Courier New" pitchFamily="49" charset="0"/>
                <a:cs typeface="Courier New" pitchFamily="49" charset="0"/>
              </a:rPr>
              <a:t>asciiz</a:t>
            </a:r>
            <a:r>
              <a:rPr lang="en-US" sz="1600" dirty="0" smtClean="0">
                <a:latin typeface="Courier New" pitchFamily="49" charset="0"/>
                <a:cs typeface="Courier New" pitchFamily="49" charset="0"/>
              </a:rPr>
              <a:t> "To be or not to be..."</a:t>
            </a:r>
          </a:p>
          <a:p>
            <a:endParaRPr lang="en-US" sz="1600" dirty="0" smtClean="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.text</a:t>
            </a:r>
          </a:p>
          <a:p>
            <a:r>
              <a:rPr lang="en-US" sz="1600" dirty="0" smtClean="0">
                <a:latin typeface="Courier New" pitchFamily="49" charset="0"/>
                <a:cs typeface="Courier New" pitchFamily="49" charset="0"/>
              </a:rPr>
              <a:t>main:</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la   $t0, Str01</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li   $s0, 4096</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add  $s0, $s1, $s2</a:t>
            </a:r>
          </a:p>
          <a:p>
            <a:r>
              <a:rPr lang="en-US" sz="1600" dirty="0" err="1" smtClean="0">
                <a:latin typeface="Courier New" pitchFamily="49" charset="0"/>
                <a:cs typeface="Courier New" pitchFamily="49" charset="0"/>
              </a:rPr>
              <a:t>bgloop</a:t>
            </a:r>
            <a:r>
              <a:rPr lang="en-US" sz="1600" dirty="0" smtClean="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lw</a:t>
            </a:r>
            <a:r>
              <a:rPr lang="en-US" sz="1600" dirty="0" smtClean="0">
                <a:latin typeface="Courier New" pitchFamily="49" charset="0"/>
                <a:cs typeface="Courier New" pitchFamily="49" charset="0"/>
              </a:rPr>
              <a:t>   $t1, ($t0)</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beq</a:t>
            </a:r>
            <a:r>
              <a:rPr lang="en-US" sz="1600" dirty="0" smtClean="0">
                <a:latin typeface="Courier New" pitchFamily="49" charset="0"/>
                <a:cs typeface="Courier New" pitchFamily="49" charset="0"/>
              </a:rPr>
              <a:t>  $t0, $t7, </a:t>
            </a:r>
            <a:r>
              <a:rPr lang="en-US" sz="1600" dirty="0" err="1" smtClean="0">
                <a:latin typeface="Courier New" pitchFamily="49" charset="0"/>
                <a:cs typeface="Courier New" pitchFamily="49" charset="0"/>
              </a:rPr>
              <a:t>bgloop</a:t>
            </a:r>
            <a:endParaRPr lang="en-US" sz="1600" dirty="0" smtClean="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li   $v0, 10</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syscall</a:t>
            </a:r>
            <a:endParaRPr lang="en-US" sz="1600" dirty="0">
              <a:latin typeface="Courier New" pitchFamily="49" charset="0"/>
              <a:cs typeface="Courier New" pitchFamily="49" charset="0"/>
            </a:endParaRPr>
          </a:p>
        </p:txBody>
      </p:sp>
      <p:sp>
        <p:nvSpPr>
          <p:cNvPr id="5" name="Right Brace 4"/>
          <p:cNvSpPr/>
          <p:nvPr/>
        </p:nvSpPr>
        <p:spPr bwMode="auto">
          <a:xfrm>
            <a:off x="5715000" y="1143000"/>
            <a:ext cx="228600" cy="762000"/>
          </a:xfrm>
          <a:prstGeom prst="righ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 name="Right Brace 5"/>
          <p:cNvSpPr/>
          <p:nvPr/>
        </p:nvSpPr>
        <p:spPr bwMode="auto">
          <a:xfrm>
            <a:off x="5715000" y="1981200"/>
            <a:ext cx="228600" cy="2947452"/>
          </a:xfrm>
          <a:prstGeom prst="righ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TextBox 1"/>
          <p:cNvSpPr txBox="1">
            <a:spLocks noChangeArrowheads="1"/>
          </p:cNvSpPr>
          <p:nvPr/>
        </p:nvSpPr>
        <p:spPr bwMode="auto">
          <a:xfrm>
            <a:off x="5943600" y="1339334"/>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data segment</a:t>
            </a:r>
          </a:p>
        </p:txBody>
      </p:sp>
      <p:sp>
        <p:nvSpPr>
          <p:cNvPr id="8" name="TextBox 1"/>
          <p:cNvSpPr txBox="1">
            <a:spLocks noChangeArrowheads="1"/>
          </p:cNvSpPr>
          <p:nvPr/>
        </p:nvSpPr>
        <p:spPr bwMode="auto">
          <a:xfrm>
            <a:off x="5943600" y="3266496"/>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text segment</a:t>
            </a:r>
          </a:p>
        </p:txBody>
      </p:sp>
      <p:sp>
        <p:nvSpPr>
          <p:cNvPr id="9" name="TextBox 1"/>
          <p:cNvSpPr txBox="1">
            <a:spLocks noChangeArrowheads="1"/>
          </p:cNvSpPr>
          <p:nvPr/>
        </p:nvSpPr>
        <p:spPr bwMode="auto">
          <a:xfrm>
            <a:off x="381000" y="5172670"/>
            <a:ext cx="86106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The logic of parsing is different for the data segment and the text segment.</a:t>
            </a:r>
          </a:p>
          <a:p>
            <a:pPr>
              <a:defRPr/>
            </a:pPr>
            <a:endParaRPr lang="en-US" sz="1800" dirty="0">
              <a:latin typeface="+mn-lt"/>
              <a:cs typeface="Courier New" pitchFamily="49" charset="0"/>
            </a:endParaRPr>
          </a:p>
          <a:p>
            <a:pPr>
              <a:defRPr/>
            </a:pPr>
            <a:r>
              <a:rPr lang="en-US" sz="1800" dirty="0" smtClean="0">
                <a:latin typeface="+mn-lt"/>
                <a:cs typeface="Courier New" pitchFamily="49" charset="0"/>
              </a:rPr>
              <a:t>So is the logic of translation to </a:t>
            </a:r>
            <a:r>
              <a:rPr lang="en-US" sz="1800" dirty="0" smtClean="0">
                <a:latin typeface="+mn-lt"/>
                <a:cs typeface="Courier New" pitchFamily="49" charset="0"/>
              </a:rPr>
              <a:t>text-binary </a:t>
            </a:r>
            <a:r>
              <a:rPr lang="en-US" sz="1800" dirty="0" smtClean="0">
                <a:latin typeface="+mn-lt"/>
                <a:cs typeface="Courier New" pitchFamily="49" charset="0"/>
              </a:rPr>
              <a:t>form.</a:t>
            </a:r>
          </a:p>
        </p:txBody>
      </p:sp>
    </p:spTree>
    <p:extLst>
      <p:ext uri="{BB962C8B-B14F-4D97-AF65-F5344CB8AC3E}">
        <p14:creationId xmlns:p14="http://schemas.microsoft.com/office/powerpoint/2010/main" val="2625739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Perspective:  Parsing the</a:t>
            </a:r>
            <a:r>
              <a:rPr lang="en-US" baseline="0" dirty="0" smtClean="0"/>
              <a:t> File</a:t>
            </a:r>
            <a:endParaRPr lang="en-US" dirty="0"/>
          </a:p>
        </p:txBody>
      </p:sp>
      <p:sp>
        <p:nvSpPr>
          <p:cNvPr id="3" name="TextBox 1"/>
          <p:cNvSpPr txBox="1">
            <a:spLocks noChangeArrowheads="1"/>
          </p:cNvSpPr>
          <p:nvPr/>
        </p:nvSpPr>
        <p:spPr bwMode="auto">
          <a:xfrm>
            <a:off x="381000" y="1220212"/>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Doing this by hand, you'd probably think of grabbing a line at a time and processing it.</a:t>
            </a:r>
            <a:endParaRPr lang="en-US" sz="1800" dirty="0" smtClean="0">
              <a:latin typeface="+mn-lt"/>
              <a:cs typeface="Courier New" pitchFamily="49" charset="0"/>
            </a:endParaRPr>
          </a:p>
        </p:txBody>
      </p:sp>
      <p:sp>
        <p:nvSpPr>
          <p:cNvPr id="4" name="TextBox 1"/>
          <p:cNvSpPr txBox="1">
            <a:spLocks noChangeArrowheads="1"/>
          </p:cNvSpPr>
          <p:nvPr/>
        </p:nvSpPr>
        <p:spPr bwMode="auto">
          <a:xfrm>
            <a:off x="457200" y="1677412"/>
            <a:ext cx="5181600" cy="3046988"/>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Courier New" pitchFamily="49" charset="0"/>
                <a:cs typeface="Courier New" pitchFamily="49" charset="0"/>
              </a:rPr>
              <a:t>        . . .</a:t>
            </a:r>
          </a:p>
          <a:p>
            <a:r>
              <a:rPr lang="en-US" sz="1600" dirty="0" smtClean="0">
                <a:latin typeface="Courier New" pitchFamily="49" charset="0"/>
                <a:cs typeface="Courier New" pitchFamily="49" charset="0"/>
              </a:rPr>
              <a:t>        .text</a:t>
            </a:r>
          </a:p>
          <a:p>
            <a:r>
              <a:rPr lang="en-US" sz="1600" dirty="0" smtClean="0">
                <a:latin typeface="Courier New" pitchFamily="49" charset="0"/>
                <a:cs typeface="Courier New" pitchFamily="49" charset="0"/>
              </a:rPr>
              <a:t>main:</a:t>
            </a:r>
          </a:p>
          <a:p>
            <a:r>
              <a:rPr lang="en-US" sz="1600" dirty="0" smtClean="0">
                <a:latin typeface="Courier New" pitchFamily="49" charset="0"/>
                <a:cs typeface="Courier New" pitchFamily="49" charset="0"/>
              </a:rPr>
              <a:t>        la   $t0, Str01</a:t>
            </a:r>
          </a:p>
          <a:p>
            <a:r>
              <a:rPr lang="en-US" sz="1600" dirty="0" smtClean="0">
                <a:latin typeface="Courier New" pitchFamily="49" charset="0"/>
                <a:cs typeface="Courier New" pitchFamily="49" charset="0"/>
              </a:rPr>
              <a:t>        li   $s0, 4096</a:t>
            </a:r>
          </a:p>
          <a:p>
            <a:r>
              <a:rPr lang="en-US" sz="1600" dirty="0" smtClean="0">
                <a:latin typeface="Courier New" pitchFamily="49" charset="0"/>
                <a:cs typeface="Courier New" pitchFamily="49" charset="0"/>
              </a:rPr>
              <a:t>        . . .</a:t>
            </a:r>
          </a:p>
          <a:p>
            <a:r>
              <a:rPr lang="en-US" sz="1600" dirty="0" smtClean="0">
                <a:latin typeface="Courier New" pitchFamily="49" charset="0"/>
                <a:cs typeface="Courier New" pitchFamily="49" charset="0"/>
              </a:rPr>
              <a:t>        add  $s0, $s1, $s2</a:t>
            </a:r>
          </a:p>
          <a:p>
            <a:r>
              <a:rPr lang="en-US" sz="1600" dirty="0" err="1" smtClean="0">
                <a:latin typeface="Courier New" pitchFamily="49" charset="0"/>
                <a:cs typeface="Courier New" pitchFamily="49" charset="0"/>
              </a:rPr>
              <a:t>bgloop</a:t>
            </a:r>
            <a:r>
              <a:rPr lang="en-US" sz="1600" dirty="0" smtClean="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lw</a:t>
            </a:r>
            <a:r>
              <a:rPr lang="en-US" sz="1600" dirty="0" smtClean="0">
                <a:latin typeface="Courier New" pitchFamily="49" charset="0"/>
                <a:cs typeface="Courier New" pitchFamily="49" charset="0"/>
              </a:rPr>
              <a:t>   $t1, ($t0)</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li   $v0, 10</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syscall</a:t>
            </a:r>
            <a:endParaRPr lang="en-US" sz="1600" dirty="0">
              <a:latin typeface="Courier New" pitchFamily="49" charset="0"/>
              <a:cs typeface="Courier New" pitchFamily="49" charset="0"/>
            </a:endParaRPr>
          </a:p>
        </p:txBody>
      </p:sp>
      <p:sp>
        <p:nvSpPr>
          <p:cNvPr id="9" name="TextBox 1"/>
          <p:cNvSpPr txBox="1">
            <a:spLocks noChangeArrowheads="1"/>
          </p:cNvSpPr>
          <p:nvPr/>
        </p:nvSpPr>
        <p:spPr bwMode="auto">
          <a:xfrm>
            <a:off x="381000" y="4964668"/>
            <a:ext cx="4724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C provides a number of useful library functions:</a:t>
            </a:r>
            <a:endParaRPr lang="en-US" sz="1800" dirty="0" smtClean="0">
              <a:latin typeface="+mn-lt"/>
              <a:cs typeface="Courier New" pitchFamily="49" charset="0"/>
            </a:endParaRPr>
          </a:p>
        </p:txBody>
      </p:sp>
      <p:sp>
        <p:nvSpPr>
          <p:cNvPr id="10" name="TextBox 9"/>
          <p:cNvSpPr txBox="1"/>
          <p:nvPr/>
        </p:nvSpPr>
        <p:spPr>
          <a:xfrm>
            <a:off x="5105400" y="4953000"/>
            <a:ext cx="1447800" cy="923330"/>
          </a:xfrm>
          <a:prstGeom prst="rect">
            <a:avLst/>
          </a:prstGeom>
          <a:noFill/>
          <a:scene3d>
            <a:camera prst="orthographicFront">
              <a:rot lat="0" lon="0" rev="1200000"/>
            </a:camera>
            <a:lightRig rig="threePt" dir="t"/>
          </a:scene3d>
        </p:spPr>
        <p:txBody>
          <a:bodyPr wrap="square" rtlCol="0">
            <a:spAutoFit/>
          </a:bodyPr>
          <a:lstStyle/>
          <a:p>
            <a:r>
              <a:rPr lang="en-US" sz="1800" dirty="0" err="1" smtClean="0">
                <a:solidFill>
                  <a:srgbClr val="FF0000"/>
                </a:solidFill>
                <a:latin typeface="Comic Sans MS" panose="030F0702030302020204" pitchFamily="66" charset="0"/>
              </a:rPr>
              <a:t>fgets</a:t>
            </a:r>
            <a:r>
              <a:rPr lang="en-US" sz="1800" dirty="0" smtClean="0">
                <a:solidFill>
                  <a:srgbClr val="FF0000"/>
                </a:solidFill>
                <a:latin typeface="Comic Sans MS" panose="030F0702030302020204" pitchFamily="66" charset="0"/>
              </a:rPr>
              <a:t>()</a:t>
            </a:r>
          </a:p>
          <a:p>
            <a:r>
              <a:rPr lang="en-US" sz="1800" dirty="0" err="1" smtClean="0">
                <a:solidFill>
                  <a:srgbClr val="FF0000"/>
                </a:solidFill>
                <a:latin typeface="Comic Sans MS" panose="030F0702030302020204" pitchFamily="66" charset="0"/>
              </a:rPr>
              <a:t>sscanf</a:t>
            </a:r>
            <a:r>
              <a:rPr lang="en-US" sz="1800" dirty="0" smtClean="0">
                <a:solidFill>
                  <a:srgbClr val="FF0000"/>
                </a:solidFill>
                <a:latin typeface="Comic Sans MS" panose="030F0702030302020204" pitchFamily="66" charset="0"/>
              </a:rPr>
              <a:t>()</a:t>
            </a:r>
          </a:p>
          <a:p>
            <a:r>
              <a:rPr lang="en-US" sz="1800" dirty="0" err="1" smtClean="0">
                <a:solidFill>
                  <a:srgbClr val="FF0000"/>
                </a:solidFill>
                <a:latin typeface="Comic Sans MS" panose="030F0702030302020204" pitchFamily="66" charset="0"/>
              </a:rPr>
              <a:t>strtok</a:t>
            </a:r>
            <a:r>
              <a:rPr lang="en-US" sz="1800" dirty="0" smtClean="0">
                <a:solidFill>
                  <a:srgbClr val="FF0000"/>
                </a:solidFill>
                <a:latin typeface="Comic Sans MS" panose="030F0702030302020204" pitchFamily="66" charset="0"/>
              </a:rPr>
              <a:t>()</a:t>
            </a:r>
          </a:p>
        </p:txBody>
      </p:sp>
      <p:sp>
        <p:nvSpPr>
          <p:cNvPr id="7" name="TextBox 1"/>
          <p:cNvSpPr txBox="1">
            <a:spLocks noChangeArrowheads="1"/>
          </p:cNvSpPr>
          <p:nvPr/>
        </p:nvSpPr>
        <p:spPr bwMode="auto">
          <a:xfrm>
            <a:off x="381000" y="685800"/>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mn-lt"/>
                <a:cs typeface="Courier New" pitchFamily="49" charset="0"/>
              </a:rPr>
              <a:t>How are you going to handle the high-level tasks of identifying instructions/variables?</a:t>
            </a:r>
          </a:p>
        </p:txBody>
      </p:sp>
      <p:grpSp>
        <p:nvGrpSpPr>
          <p:cNvPr id="12" name="Group 11"/>
          <p:cNvGrpSpPr/>
          <p:nvPr/>
        </p:nvGrpSpPr>
        <p:grpSpPr>
          <a:xfrm>
            <a:off x="6324600" y="1818144"/>
            <a:ext cx="1828800" cy="762000"/>
            <a:chOff x="6324600" y="1818144"/>
            <a:chExt cx="1828800" cy="762000"/>
          </a:xfrm>
        </p:grpSpPr>
        <p:sp>
          <p:nvSpPr>
            <p:cNvPr id="5" name="Rounded Rectangular Callout 4"/>
            <p:cNvSpPr/>
            <p:nvPr/>
          </p:nvSpPr>
          <p:spPr bwMode="auto">
            <a:xfrm>
              <a:off x="6324600" y="1818144"/>
              <a:ext cx="1524000" cy="762000"/>
            </a:xfrm>
            <a:prstGeom prst="wedgeRoundRectCallout">
              <a:avLst>
                <a:gd name="adj1" fmla="val -86803"/>
                <a:gd name="adj2" fmla="val 360818"/>
                <a:gd name="adj3" fmla="val 16667"/>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324600" y="1828800"/>
              <a:ext cx="1828800" cy="646331"/>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safely read a line of text</a:t>
              </a:r>
              <a:endParaRPr lang="en-US" sz="1800" dirty="0">
                <a:latin typeface="Arial" panose="020B0604020202020204" pitchFamily="34" charset="0"/>
                <a:cs typeface="Arial" panose="020B0604020202020204" pitchFamily="34" charset="0"/>
              </a:endParaRPr>
            </a:p>
          </p:txBody>
        </p:sp>
      </p:grpSp>
      <p:grpSp>
        <p:nvGrpSpPr>
          <p:cNvPr id="15" name="Group 14"/>
          <p:cNvGrpSpPr/>
          <p:nvPr/>
        </p:nvGrpSpPr>
        <p:grpSpPr>
          <a:xfrm>
            <a:off x="7239000" y="3124200"/>
            <a:ext cx="1524000" cy="1200329"/>
            <a:chOff x="7239000" y="3124200"/>
            <a:chExt cx="1524000" cy="1200329"/>
          </a:xfrm>
        </p:grpSpPr>
        <p:sp>
          <p:nvSpPr>
            <p:cNvPr id="6" name="Rounded Rectangular Callout 5"/>
            <p:cNvSpPr/>
            <p:nvPr/>
          </p:nvSpPr>
          <p:spPr bwMode="auto">
            <a:xfrm>
              <a:off x="7239000" y="3124200"/>
              <a:ext cx="1371600" cy="1143000"/>
            </a:xfrm>
            <a:prstGeom prst="wedgeRoundRectCallout">
              <a:avLst>
                <a:gd name="adj1" fmla="val -134353"/>
                <a:gd name="adj2" fmla="val 139442"/>
                <a:gd name="adj3" fmla="val 16667"/>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7239000" y="3124200"/>
              <a:ext cx="1524000" cy="1200329"/>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read formatted values from a C-string</a:t>
              </a:r>
              <a:endParaRPr lang="en-US" sz="1800" dirty="0">
                <a:latin typeface="Arial" panose="020B0604020202020204" pitchFamily="34" charset="0"/>
                <a:cs typeface="Arial" panose="020B0604020202020204" pitchFamily="34" charset="0"/>
              </a:endParaRPr>
            </a:p>
          </p:txBody>
        </p:sp>
      </p:grpSp>
      <p:grpSp>
        <p:nvGrpSpPr>
          <p:cNvPr id="16" name="Group 15"/>
          <p:cNvGrpSpPr/>
          <p:nvPr/>
        </p:nvGrpSpPr>
        <p:grpSpPr>
          <a:xfrm>
            <a:off x="7239000" y="4855818"/>
            <a:ext cx="1676400" cy="1498310"/>
            <a:chOff x="7239000" y="4855818"/>
            <a:chExt cx="1676400" cy="1498310"/>
          </a:xfrm>
        </p:grpSpPr>
        <p:sp>
          <p:nvSpPr>
            <p:cNvPr id="8" name="Rounded Rectangular Callout 7"/>
            <p:cNvSpPr/>
            <p:nvPr/>
          </p:nvSpPr>
          <p:spPr bwMode="auto">
            <a:xfrm>
              <a:off x="7239000" y="4868585"/>
              <a:ext cx="1447800" cy="1485543"/>
            </a:xfrm>
            <a:prstGeom prst="wedgeRoundRectCallout">
              <a:avLst>
                <a:gd name="adj1" fmla="val -116721"/>
                <a:gd name="adj2" fmla="val -5174"/>
                <a:gd name="adj3" fmla="val 16667"/>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7239000" y="4855818"/>
              <a:ext cx="1676400" cy="1477328"/>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break a C-string into delimited pieces, destructively</a:t>
              </a:r>
              <a:endParaRPr lang="en-US" sz="1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71250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a:t>
            </a:r>
            <a:r>
              <a:rPr lang="en-US" baseline="0" dirty="0" smtClean="0"/>
              <a:t> an Assembly Instruction</a:t>
            </a:r>
            <a:endParaRPr lang="en-US" dirty="0"/>
          </a:p>
        </p:txBody>
      </p:sp>
      <p:sp>
        <p:nvSpPr>
          <p:cNvPr id="3" name="TextBox 2"/>
          <p:cNvSpPr txBox="1"/>
          <p:nvPr/>
        </p:nvSpPr>
        <p:spPr>
          <a:xfrm>
            <a:off x="381000" y="685800"/>
            <a:ext cx="8534400" cy="369332"/>
          </a:xfrm>
          <a:prstGeom prst="rect">
            <a:avLst/>
          </a:prstGeom>
          <a:noFill/>
        </p:spPr>
        <p:txBody>
          <a:bodyPr wrap="square" rtlCol="0">
            <a:spAutoFit/>
          </a:bodyPr>
          <a:lstStyle/>
          <a:p>
            <a:r>
              <a:rPr lang="en-US" sz="1800" dirty="0" smtClean="0"/>
              <a:t>Consider:   </a:t>
            </a:r>
            <a:r>
              <a:rPr lang="en-US" sz="1800" dirty="0" smtClean="0">
                <a:latin typeface="Courier New" panose="02070309020205020404" pitchFamily="49" charset="0"/>
                <a:cs typeface="Courier New" panose="02070309020205020404" pitchFamily="49" charset="0"/>
              </a:rPr>
              <a:t>add  $t0, $s5, $s3</a:t>
            </a:r>
            <a:endParaRPr lang="en-US" sz="1800" dirty="0" smtClean="0"/>
          </a:p>
        </p:txBody>
      </p:sp>
      <p:sp>
        <p:nvSpPr>
          <p:cNvPr id="4" name="TextBox 3"/>
          <p:cNvSpPr txBox="1"/>
          <p:nvPr/>
        </p:nvSpPr>
        <p:spPr>
          <a:xfrm>
            <a:off x="381000" y="1230868"/>
            <a:ext cx="8534400" cy="1754326"/>
          </a:xfrm>
          <a:prstGeom prst="rect">
            <a:avLst/>
          </a:prstGeom>
          <a:noFill/>
        </p:spPr>
        <p:txBody>
          <a:bodyPr wrap="square" rtlCol="0">
            <a:spAutoFit/>
          </a:bodyPr>
          <a:lstStyle/>
          <a:p>
            <a:r>
              <a:rPr lang="en-US" sz="1800" dirty="0" smtClean="0"/>
              <a:t>The specification says some things about the formatting of assembly instructions.</a:t>
            </a:r>
          </a:p>
          <a:p>
            <a:endParaRPr lang="en-US" sz="1800" dirty="0"/>
          </a:p>
          <a:p>
            <a:r>
              <a:rPr lang="en-US" sz="1800" dirty="0" smtClean="0"/>
              <a:t>Those things will largely determine how you split an instruction into its parts.</a:t>
            </a:r>
          </a:p>
          <a:p>
            <a:endParaRPr lang="en-US" sz="1800" dirty="0"/>
          </a:p>
          <a:p>
            <a:r>
              <a:rPr lang="en-US" sz="1800" dirty="0" smtClean="0"/>
              <a:t>And, don't forget that different instructions take different numbers and kinds of parameters:</a:t>
            </a:r>
          </a:p>
        </p:txBody>
      </p:sp>
      <p:sp>
        <p:nvSpPr>
          <p:cNvPr id="5" name="TextBox 1"/>
          <p:cNvSpPr txBox="1">
            <a:spLocks noChangeArrowheads="1"/>
          </p:cNvSpPr>
          <p:nvPr/>
        </p:nvSpPr>
        <p:spPr bwMode="auto">
          <a:xfrm>
            <a:off x="3276600" y="2895600"/>
            <a:ext cx="5181600" cy="2308324"/>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la   $t0, Str01</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li   $s0, 4096</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add  $s0, $s1, $s2</a:t>
            </a:r>
          </a:p>
          <a:p>
            <a:r>
              <a:rPr lang="en-US" sz="1600" dirty="0" err="1" smtClean="0">
                <a:latin typeface="Courier New" pitchFamily="49" charset="0"/>
                <a:cs typeface="Courier New" pitchFamily="49" charset="0"/>
              </a:rPr>
              <a:t>bgloop</a:t>
            </a:r>
            <a:r>
              <a:rPr lang="en-US" sz="1600" dirty="0" smtClean="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lw</a:t>
            </a:r>
            <a:r>
              <a:rPr lang="en-US" sz="1600" dirty="0" smtClean="0">
                <a:latin typeface="Courier New" pitchFamily="49" charset="0"/>
                <a:cs typeface="Courier New" pitchFamily="49" charset="0"/>
              </a:rPr>
              <a:t>   $t1, ($t0)</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a:p>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syscall</a:t>
            </a:r>
            <a:endParaRPr lang="en-US" sz="1600" dirty="0">
              <a:latin typeface="Courier New" pitchFamily="49" charset="0"/>
              <a:cs typeface="Courier New" pitchFamily="49" charset="0"/>
            </a:endParaRPr>
          </a:p>
        </p:txBody>
      </p:sp>
      <p:sp>
        <p:nvSpPr>
          <p:cNvPr id="6" name="TextBox 5"/>
          <p:cNvSpPr txBox="1"/>
          <p:nvPr/>
        </p:nvSpPr>
        <p:spPr>
          <a:xfrm>
            <a:off x="533400" y="3726596"/>
            <a:ext cx="2438400" cy="1200329"/>
          </a:xfrm>
          <a:prstGeom prst="rect">
            <a:avLst/>
          </a:prstGeom>
          <a:noFill/>
          <a:scene3d>
            <a:camera prst="orthographicFront">
              <a:rot lat="0" lon="0" rev="1200000"/>
            </a:camera>
            <a:lightRig rig="threePt" dir="t"/>
          </a:scene3d>
        </p:spPr>
        <p:txBody>
          <a:bodyPr wrap="square" rtlCol="0">
            <a:spAutoFit/>
          </a:bodyPr>
          <a:lstStyle/>
          <a:p>
            <a:r>
              <a:rPr lang="en-US" sz="1800" dirty="0" smtClean="0">
                <a:solidFill>
                  <a:srgbClr val="FF0000"/>
                </a:solidFill>
                <a:latin typeface="Comic Sans MS" panose="030F0702030302020204" pitchFamily="66" charset="0"/>
              </a:rPr>
              <a:t>How would we figure out the number and kinds of parameters at runtime?</a:t>
            </a:r>
          </a:p>
        </p:txBody>
      </p:sp>
    </p:spTree>
    <p:extLst>
      <p:ext uri="{BB962C8B-B14F-4D97-AF65-F5344CB8AC3E}">
        <p14:creationId xmlns:p14="http://schemas.microsoft.com/office/powerpoint/2010/main" val="178117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a:t>
            </a:r>
            <a:r>
              <a:rPr lang="en-US" baseline="0" dirty="0" smtClean="0"/>
              <a:t> an Assembly Instruction</a:t>
            </a:r>
            <a:endParaRPr lang="en-US" dirty="0"/>
          </a:p>
        </p:txBody>
      </p:sp>
      <p:sp>
        <p:nvSpPr>
          <p:cNvPr id="3" name="TextBox 2"/>
          <p:cNvSpPr txBox="1"/>
          <p:nvPr/>
        </p:nvSpPr>
        <p:spPr>
          <a:xfrm>
            <a:off x="381000" y="685800"/>
            <a:ext cx="8534400" cy="369332"/>
          </a:xfrm>
          <a:prstGeom prst="rect">
            <a:avLst/>
          </a:prstGeom>
          <a:noFill/>
        </p:spPr>
        <p:txBody>
          <a:bodyPr wrap="square" rtlCol="0">
            <a:spAutoFit/>
          </a:bodyPr>
          <a:lstStyle/>
          <a:p>
            <a:r>
              <a:rPr lang="en-US" sz="1800" dirty="0" smtClean="0"/>
              <a:t>Consider:   </a:t>
            </a:r>
            <a:r>
              <a:rPr lang="en-US" sz="1800" dirty="0" smtClean="0">
                <a:latin typeface="Courier New" panose="02070309020205020404" pitchFamily="49" charset="0"/>
                <a:cs typeface="Courier New" panose="02070309020205020404" pitchFamily="49" charset="0"/>
              </a:rPr>
              <a:t>add  $t0, $s5, $s3</a:t>
            </a:r>
            <a:endParaRPr lang="en-US" sz="1800" dirty="0" smtClean="0"/>
          </a:p>
        </p:txBody>
      </p:sp>
      <p:sp>
        <p:nvSpPr>
          <p:cNvPr id="4" name="TextBox 3"/>
          <p:cNvSpPr txBox="1"/>
          <p:nvPr/>
        </p:nvSpPr>
        <p:spPr>
          <a:xfrm>
            <a:off x="381000" y="1230868"/>
            <a:ext cx="8534400" cy="1477328"/>
          </a:xfrm>
          <a:prstGeom prst="rect">
            <a:avLst/>
          </a:prstGeom>
          <a:noFill/>
        </p:spPr>
        <p:txBody>
          <a:bodyPr wrap="square" rtlCol="0">
            <a:spAutoFit/>
          </a:bodyPr>
          <a:lstStyle/>
          <a:p>
            <a:r>
              <a:rPr lang="en-US" sz="1800" dirty="0" smtClean="0"/>
              <a:t>C provides a number of useful functions here.</a:t>
            </a:r>
          </a:p>
          <a:p>
            <a:endParaRPr lang="en-US" sz="1800" dirty="0"/>
          </a:p>
          <a:p>
            <a:r>
              <a:rPr lang="en-US" sz="1800" dirty="0" smtClean="0"/>
              <a:t>Do not ignore </a:t>
            </a: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it's flexible and powerful.</a:t>
            </a:r>
          </a:p>
          <a:p>
            <a:endParaRPr lang="en-US" sz="1800" dirty="0"/>
          </a:p>
          <a:p>
            <a:r>
              <a:rPr lang="en-US" sz="1800" dirty="0" smtClean="0"/>
              <a:t>But also, don't ignore the fact that C supports reading formatted I/O:</a:t>
            </a:r>
          </a:p>
        </p:txBody>
      </p:sp>
      <p:sp>
        <p:nvSpPr>
          <p:cNvPr id="7" name="TextBox 1"/>
          <p:cNvSpPr txBox="1">
            <a:spLocks noChangeArrowheads="1"/>
          </p:cNvSpPr>
          <p:nvPr/>
        </p:nvSpPr>
        <p:spPr bwMode="auto">
          <a:xfrm>
            <a:off x="1066800" y="2895600"/>
            <a:ext cx="7391400" cy="1815882"/>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Courier New" pitchFamily="49" charset="0"/>
                <a:cs typeface="Courier New" pitchFamily="49" charset="0"/>
              </a:rPr>
              <a:t>char* array = </a:t>
            </a:r>
            <a:r>
              <a:rPr lang="en-US" sz="1600" dirty="0" err="1" smtClean="0">
                <a:latin typeface="Courier New" pitchFamily="49" charset="0"/>
                <a:cs typeface="Courier New" pitchFamily="49" charset="0"/>
              </a:rPr>
              <a:t>malloc</a:t>
            </a:r>
            <a:r>
              <a:rPr lang="en-US" sz="1600" dirty="0" smtClean="0">
                <a:latin typeface="Courier New" pitchFamily="49" charset="0"/>
                <a:cs typeface="Courier New" pitchFamily="49" charset="0"/>
              </a:rPr>
              <a:t>(MAXLINELENGTH);</a:t>
            </a:r>
          </a:p>
          <a:p>
            <a:r>
              <a:rPr lang="en-US" sz="1600" dirty="0" smtClean="0">
                <a:latin typeface="Courier New" pitchFamily="49" charset="0"/>
                <a:cs typeface="Courier New" pitchFamily="49" charset="0"/>
              </a:rPr>
              <a:t>. . .</a:t>
            </a:r>
          </a:p>
          <a:p>
            <a:r>
              <a:rPr lang="en-US" sz="1600" dirty="0" err="1" smtClean="0">
                <a:latin typeface="Courier New" pitchFamily="49" charset="0"/>
                <a:cs typeface="Courier New" pitchFamily="49" charset="0"/>
              </a:rPr>
              <a:t>fgets</a:t>
            </a:r>
            <a:r>
              <a:rPr lang="en-US" sz="1600" dirty="0" smtClean="0">
                <a:latin typeface="Courier New" pitchFamily="49" charset="0"/>
                <a:cs typeface="Courier New" pitchFamily="49" charset="0"/>
              </a:rPr>
              <a:t>(array, </a:t>
            </a:r>
            <a:r>
              <a:rPr lang="en-US" sz="1600" dirty="0">
                <a:latin typeface="Courier New" pitchFamily="49" charset="0"/>
                <a:cs typeface="Courier New" pitchFamily="49" charset="0"/>
              </a:rPr>
              <a:t>MAXLINELENGTH, </a:t>
            </a:r>
            <a:r>
              <a:rPr lang="en-US" sz="1600" dirty="0" smtClean="0">
                <a:latin typeface="Courier New" pitchFamily="49" charset="0"/>
                <a:cs typeface="Courier New" pitchFamily="49" charset="0"/>
              </a:rPr>
              <a:t>source);</a:t>
            </a:r>
          </a:p>
          <a:p>
            <a:r>
              <a:rPr lang="en-US" sz="1600" dirty="0" smtClean="0">
                <a:latin typeface="Courier New" pitchFamily="49" charset="0"/>
                <a:cs typeface="Courier New" pitchFamily="49" charset="0"/>
              </a:rPr>
              <a:t>. . .</a:t>
            </a:r>
          </a:p>
          <a:p>
            <a:r>
              <a:rPr lang="en-US" sz="1600" dirty="0" smtClean="0">
                <a:latin typeface="Courier New" pitchFamily="49" charset="0"/>
                <a:cs typeface="Courier New" pitchFamily="49" charset="0"/>
              </a:rPr>
              <a:t>// determine that you read an instruction taking 3 </a:t>
            </a:r>
            <a:r>
              <a:rPr lang="en-US" sz="1600" dirty="0" err="1" smtClean="0">
                <a:latin typeface="Courier New" pitchFamily="49" charset="0"/>
                <a:cs typeface="Courier New" pitchFamily="49" charset="0"/>
              </a:rPr>
              <a:t>reg’s</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 . .</a:t>
            </a:r>
          </a:p>
          <a:p>
            <a:r>
              <a:rPr lang="en-US" sz="1600" dirty="0" err="1" smtClean="0">
                <a:latin typeface="Courier New" pitchFamily="49" charset="0"/>
                <a:cs typeface="Courier New" pitchFamily="49" charset="0"/>
              </a:rPr>
              <a:t>sscanf</a:t>
            </a:r>
            <a:r>
              <a:rPr lang="en-US" sz="1600" dirty="0" smtClean="0">
                <a:latin typeface="Courier New" pitchFamily="49" charset="0"/>
                <a:cs typeface="Courier New" pitchFamily="49" charset="0"/>
              </a:rPr>
              <a:t>(array, " %s %s, %s, %s", . . .);</a:t>
            </a:r>
            <a:endParaRPr lang="en-US" sz="1600" dirty="0">
              <a:latin typeface="Courier New" pitchFamily="49" charset="0"/>
              <a:cs typeface="Courier New" pitchFamily="49" charset="0"/>
            </a:endParaRPr>
          </a:p>
        </p:txBody>
      </p:sp>
      <p:grpSp>
        <p:nvGrpSpPr>
          <p:cNvPr id="8" name="Group 7"/>
          <p:cNvGrpSpPr/>
          <p:nvPr/>
        </p:nvGrpSpPr>
        <p:grpSpPr>
          <a:xfrm>
            <a:off x="1600200" y="5334000"/>
            <a:ext cx="4648200" cy="914400"/>
            <a:chOff x="1600200" y="5334000"/>
            <a:chExt cx="4648200" cy="914400"/>
          </a:xfrm>
        </p:grpSpPr>
        <p:sp>
          <p:nvSpPr>
            <p:cNvPr id="5" name="Rounded Rectangular Callout 4"/>
            <p:cNvSpPr/>
            <p:nvPr/>
          </p:nvSpPr>
          <p:spPr bwMode="auto">
            <a:xfrm>
              <a:off x="1600200" y="5334000"/>
              <a:ext cx="4648200" cy="914400"/>
            </a:xfrm>
            <a:prstGeom prst="wedgeRoundRectCallout">
              <a:avLst>
                <a:gd name="adj1" fmla="val -57506"/>
                <a:gd name="adj2" fmla="val -122763"/>
                <a:gd name="adj3" fmla="val 16667"/>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1600200" y="5410200"/>
              <a:ext cx="4648200" cy="646331"/>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But… I’m ignoring the return value from </a:t>
              </a:r>
              <a:r>
                <a:rPr lang="en-US" sz="1800" dirty="0" err="1" smtClean="0">
                  <a:latin typeface="Arial" panose="020B0604020202020204" pitchFamily="34" charset="0"/>
                  <a:cs typeface="Arial" panose="020B0604020202020204" pitchFamily="34" charset="0"/>
                </a:rPr>
                <a:t>sscanf</a:t>
              </a:r>
              <a:r>
                <a:rPr lang="en-US" sz="1800" dirty="0" smtClean="0">
                  <a:latin typeface="Arial" panose="020B0604020202020204" pitchFamily="34" charset="0"/>
                  <a:cs typeface="Arial" panose="020B0604020202020204" pitchFamily="34" charset="0"/>
                </a:rPr>
                <a:t>()… that may not be best practice.</a:t>
              </a:r>
              <a:endParaRPr lang="en-US" sz="1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9459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Perspective:  Labels</a:t>
            </a:r>
            <a:endParaRPr lang="en-US" dirty="0"/>
          </a:p>
        </p:txBody>
      </p:sp>
      <p:sp>
        <p:nvSpPr>
          <p:cNvPr id="3" name="TextBox 1"/>
          <p:cNvSpPr txBox="1">
            <a:spLocks noChangeArrowheads="1"/>
          </p:cNvSpPr>
          <p:nvPr/>
        </p:nvSpPr>
        <p:spPr bwMode="auto">
          <a:xfrm>
            <a:off x="381000" y="685800"/>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We may find labels in the data segment and/or the text segment.</a:t>
            </a:r>
            <a:endParaRPr lang="en-US" sz="1800" dirty="0" smtClean="0">
              <a:latin typeface="+mn-lt"/>
              <a:cs typeface="Courier New" pitchFamily="49" charset="0"/>
            </a:endParaRPr>
          </a:p>
        </p:txBody>
      </p:sp>
      <p:sp>
        <p:nvSpPr>
          <p:cNvPr id="4" name="TextBox 1"/>
          <p:cNvSpPr txBox="1">
            <a:spLocks noChangeArrowheads="1"/>
          </p:cNvSpPr>
          <p:nvPr/>
        </p:nvSpPr>
        <p:spPr bwMode="auto">
          <a:xfrm>
            <a:off x="1219200" y="1143000"/>
            <a:ext cx="5181600" cy="4770537"/>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Courier New" pitchFamily="49" charset="0"/>
                <a:cs typeface="Courier New" pitchFamily="49" charset="0"/>
              </a:rPr>
              <a:t>        .data</a:t>
            </a:r>
          </a:p>
          <a:p>
            <a:r>
              <a:rPr lang="en-US" sz="1600" dirty="0" smtClean="0">
                <a:latin typeface="Courier New" pitchFamily="49" charset="0"/>
                <a:cs typeface="Courier New" pitchFamily="49" charset="0"/>
              </a:rPr>
              <a:t>Str01:  .</a:t>
            </a:r>
            <a:r>
              <a:rPr lang="en-US" sz="1600" dirty="0" err="1" smtClean="0">
                <a:latin typeface="Courier New" pitchFamily="49" charset="0"/>
                <a:cs typeface="Courier New" pitchFamily="49" charset="0"/>
              </a:rPr>
              <a:t>asciiz</a:t>
            </a:r>
            <a:r>
              <a:rPr lang="en-US" sz="1600" dirty="0" smtClean="0">
                <a:latin typeface="Courier New" pitchFamily="49" charset="0"/>
                <a:cs typeface="Courier New" pitchFamily="49" charset="0"/>
              </a:rPr>
              <a:t> "To be or not to be..."</a:t>
            </a:r>
          </a:p>
          <a:p>
            <a:endParaRPr lang="en-US" sz="1600" dirty="0" smtClean="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.text</a:t>
            </a:r>
          </a:p>
          <a:p>
            <a:r>
              <a:rPr lang="en-US" sz="1600" dirty="0" smtClean="0">
                <a:latin typeface="Courier New" pitchFamily="49" charset="0"/>
                <a:cs typeface="Courier New" pitchFamily="49" charset="0"/>
              </a:rPr>
              <a:t>main:</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la   $t0, Str01</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li   $s0, 4096</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add  $s0, $s1, $s2</a:t>
            </a:r>
          </a:p>
          <a:p>
            <a:r>
              <a:rPr lang="en-US" sz="1600" dirty="0" err="1" smtClean="0">
                <a:latin typeface="Courier New" pitchFamily="49" charset="0"/>
                <a:cs typeface="Courier New" pitchFamily="49" charset="0"/>
              </a:rPr>
              <a:t>bgloop</a:t>
            </a:r>
            <a:r>
              <a:rPr lang="en-US" sz="1600" dirty="0" smtClean="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lw</a:t>
            </a:r>
            <a:r>
              <a:rPr lang="en-US" sz="1600" dirty="0" smtClean="0">
                <a:latin typeface="Courier New" pitchFamily="49" charset="0"/>
                <a:cs typeface="Courier New" pitchFamily="49" charset="0"/>
              </a:rPr>
              <a:t>   $t1, ($t0)</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beq</a:t>
            </a:r>
            <a:r>
              <a:rPr lang="en-US" sz="1600" dirty="0" smtClean="0">
                <a:latin typeface="Courier New" pitchFamily="49" charset="0"/>
                <a:cs typeface="Courier New" pitchFamily="49" charset="0"/>
              </a:rPr>
              <a:t>  $t0, $t7, </a:t>
            </a:r>
            <a:r>
              <a:rPr lang="en-US" sz="1600" dirty="0" err="1" smtClean="0">
                <a:latin typeface="Courier New" pitchFamily="49" charset="0"/>
                <a:cs typeface="Courier New" pitchFamily="49" charset="0"/>
              </a:rPr>
              <a:t>bgloop</a:t>
            </a:r>
            <a:endParaRPr lang="en-US" sz="1600" dirty="0" smtClean="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bne</a:t>
            </a:r>
            <a:r>
              <a:rPr lang="en-US" sz="1600" dirty="0" smtClean="0">
                <a:latin typeface="Courier New" pitchFamily="49" charset="0"/>
                <a:cs typeface="Courier New" pitchFamily="49" charset="0"/>
              </a:rPr>
              <a:t>  $t7, $s4, done</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a:p>
            <a:r>
              <a:rPr lang="en-US" sz="1600" dirty="0" smtClean="0">
                <a:latin typeface="Courier New" pitchFamily="49" charset="0"/>
                <a:cs typeface="Courier New" pitchFamily="49" charset="0"/>
              </a:rPr>
              <a:t>done:</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li   $v0, 10</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syscall</a:t>
            </a:r>
            <a:endParaRPr lang="en-US" sz="1600" dirty="0">
              <a:latin typeface="Courier New" pitchFamily="49" charset="0"/>
              <a:cs typeface="Courier New" pitchFamily="49" charset="0"/>
            </a:endParaRPr>
          </a:p>
        </p:txBody>
      </p:sp>
      <p:sp>
        <p:nvSpPr>
          <p:cNvPr id="5" name="Right Brace 4"/>
          <p:cNvSpPr/>
          <p:nvPr/>
        </p:nvSpPr>
        <p:spPr bwMode="auto">
          <a:xfrm>
            <a:off x="6477000" y="1143000"/>
            <a:ext cx="228600" cy="762000"/>
          </a:xfrm>
          <a:prstGeom prst="righ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 name="Right Brace 5"/>
          <p:cNvSpPr/>
          <p:nvPr/>
        </p:nvSpPr>
        <p:spPr bwMode="auto">
          <a:xfrm>
            <a:off x="6477000" y="1981199"/>
            <a:ext cx="228600" cy="3932337"/>
          </a:xfrm>
          <a:prstGeom prst="righ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TextBox 1"/>
          <p:cNvSpPr txBox="1">
            <a:spLocks noChangeArrowheads="1"/>
          </p:cNvSpPr>
          <p:nvPr/>
        </p:nvSpPr>
        <p:spPr bwMode="auto">
          <a:xfrm>
            <a:off x="6705600" y="1339334"/>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data segment</a:t>
            </a:r>
          </a:p>
        </p:txBody>
      </p:sp>
      <p:sp>
        <p:nvSpPr>
          <p:cNvPr id="8" name="TextBox 1"/>
          <p:cNvSpPr txBox="1">
            <a:spLocks noChangeArrowheads="1"/>
          </p:cNvSpPr>
          <p:nvPr/>
        </p:nvSpPr>
        <p:spPr bwMode="auto">
          <a:xfrm>
            <a:off x="6705600" y="3765346"/>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text segment</a:t>
            </a:r>
          </a:p>
        </p:txBody>
      </p:sp>
      <p:sp>
        <p:nvSpPr>
          <p:cNvPr id="9" name="Oval 8"/>
          <p:cNvSpPr/>
          <p:nvPr/>
        </p:nvSpPr>
        <p:spPr bwMode="auto">
          <a:xfrm>
            <a:off x="914400" y="1295400"/>
            <a:ext cx="1295400" cy="533400"/>
          </a:xfrm>
          <a:prstGeom prst="ellipse">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914400" y="2013858"/>
            <a:ext cx="1295400" cy="533400"/>
          </a:xfrm>
          <a:prstGeom prst="ellipse">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914400" y="3243942"/>
            <a:ext cx="1295400" cy="533400"/>
          </a:xfrm>
          <a:prstGeom prst="ellipse">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914400" y="4953000"/>
            <a:ext cx="1295400" cy="533400"/>
          </a:xfrm>
          <a:prstGeom prst="ellipse">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8685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6096000" cy="342900"/>
          </a:xfrm>
        </p:spPr>
        <p:txBody>
          <a:bodyPr/>
          <a:lstStyle/>
          <a:p>
            <a:r>
              <a:rPr lang="en-US" dirty="0" smtClean="0"/>
              <a:t>Broader Perspective:  </a:t>
            </a:r>
            <a:r>
              <a:rPr lang="en-US" dirty="0" smtClean="0"/>
              <a:t>Pseudo-Instructions</a:t>
            </a:r>
            <a:endParaRPr lang="en-US" dirty="0"/>
          </a:p>
        </p:txBody>
      </p:sp>
      <p:sp>
        <p:nvSpPr>
          <p:cNvPr id="3" name="TextBox 1"/>
          <p:cNvSpPr txBox="1">
            <a:spLocks noChangeArrowheads="1"/>
          </p:cNvSpPr>
          <p:nvPr/>
        </p:nvSpPr>
        <p:spPr bwMode="auto">
          <a:xfrm>
            <a:off x="381000" y="685800"/>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What's the deal</a:t>
            </a:r>
            <a:r>
              <a:rPr lang="en-US" sz="1800" dirty="0"/>
              <a:t>?</a:t>
            </a:r>
            <a:endParaRPr lang="en-US" sz="1800" dirty="0" smtClean="0">
              <a:latin typeface="+mn-lt"/>
              <a:cs typeface="Courier New" pitchFamily="49" charset="0"/>
            </a:endParaRPr>
          </a:p>
        </p:txBody>
      </p:sp>
      <p:sp>
        <p:nvSpPr>
          <p:cNvPr id="4" name="TextBox 1"/>
          <p:cNvSpPr txBox="1">
            <a:spLocks noChangeArrowheads="1"/>
          </p:cNvSpPr>
          <p:nvPr/>
        </p:nvSpPr>
        <p:spPr bwMode="auto">
          <a:xfrm>
            <a:off x="457200" y="1249740"/>
            <a:ext cx="5181600" cy="1569660"/>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Courier New" pitchFamily="49" charset="0"/>
                <a:cs typeface="Courier New" pitchFamily="49" charset="0"/>
              </a:rPr>
              <a:t>        .data</a:t>
            </a:r>
          </a:p>
          <a:p>
            <a:r>
              <a:rPr lang="en-US" sz="1600" dirty="0" smtClean="0">
                <a:latin typeface="Courier New" pitchFamily="49" charset="0"/>
                <a:cs typeface="Courier New" pitchFamily="49" charset="0"/>
              </a:rPr>
              <a:t>Str01:  .</a:t>
            </a:r>
            <a:r>
              <a:rPr lang="en-US" sz="1600" dirty="0" err="1" smtClean="0">
                <a:latin typeface="Courier New" pitchFamily="49" charset="0"/>
                <a:cs typeface="Courier New" pitchFamily="49" charset="0"/>
              </a:rPr>
              <a:t>asciiz</a:t>
            </a:r>
            <a:r>
              <a:rPr lang="en-US" sz="1600" dirty="0" smtClean="0">
                <a:latin typeface="Courier New" pitchFamily="49" charset="0"/>
                <a:cs typeface="Courier New" pitchFamily="49" charset="0"/>
              </a:rPr>
              <a:t> "To be or not to be..."</a:t>
            </a:r>
          </a:p>
          <a:p>
            <a:endParaRPr lang="en-US" sz="1600" dirty="0" smtClean="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.text</a:t>
            </a:r>
          </a:p>
          <a:p>
            <a:r>
              <a:rPr lang="en-US" sz="1600" dirty="0" smtClean="0">
                <a:latin typeface="Courier New" pitchFamily="49" charset="0"/>
                <a:cs typeface="Courier New" pitchFamily="49" charset="0"/>
              </a:rPr>
              <a:t>main:</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la   $t0, Str01</a:t>
            </a:r>
          </a:p>
        </p:txBody>
      </p:sp>
      <p:sp>
        <p:nvSpPr>
          <p:cNvPr id="9" name="TextBox 1"/>
          <p:cNvSpPr txBox="1">
            <a:spLocks noChangeArrowheads="1"/>
          </p:cNvSpPr>
          <p:nvPr/>
        </p:nvSpPr>
        <p:spPr bwMode="auto">
          <a:xfrm>
            <a:off x="5334000" y="3230940"/>
            <a:ext cx="3276600" cy="338554"/>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err="1" smtClean="0">
                <a:latin typeface="Courier New" pitchFamily="49" charset="0"/>
                <a:cs typeface="Courier New" pitchFamily="49" charset="0"/>
              </a:rPr>
              <a:t>addi</a:t>
            </a:r>
            <a:r>
              <a:rPr lang="en-US" sz="1600" dirty="0" smtClean="0">
                <a:latin typeface="Courier New" pitchFamily="49" charset="0"/>
                <a:cs typeface="Courier New" pitchFamily="49" charset="0"/>
              </a:rPr>
              <a:t>   $t0, $zero, Str01</a:t>
            </a:r>
          </a:p>
        </p:txBody>
      </p:sp>
      <p:sp>
        <p:nvSpPr>
          <p:cNvPr id="10" name="Freeform 9"/>
          <p:cNvSpPr/>
          <p:nvPr/>
        </p:nvSpPr>
        <p:spPr bwMode="auto">
          <a:xfrm>
            <a:off x="3498574" y="2424891"/>
            <a:ext cx="3521205" cy="725813"/>
          </a:xfrm>
          <a:custGeom>
            <a:avLst/>
            <a:gdLst>
              <a:gd name="connsiteX0" fmla="*/ 0 w 3521205"/>
              <a:gd name="connsiteY0" fmla="*/ 238796 h 725813"/>
              <a:gd name="connsiteX1" fmla="*/ 1729409 w 3521205"/>
              <a:gd name="connsiteY1" fmla="*/ 257 h 725813"/>
              <a:gd name="connsiteX2" fmla="*/ 3369365 w 3521205"/>
              <a:gd name="connsiteY2" fmla="*/ 278552 h 725813"/>
              <a:gd name="connsiteX3" fmla="*/ 3448878 w 3521205"/>
              <a:gd name="connsiteY3" fmla="*/ 725813 h 725813"/>
            </a:gdLst>
            <a:ahLst/>
            <a:cxnLst>
              <a:cxn ang="0">
                <a:pos x="connsiteX0" y="connsiteY0"/>
              </a:cxn>
              <a:cxn ang="0">
                <a:pos x="connsiteX1" y="connsiteY1"/>
              </a:cxn>
              <a:cxn ang="0">
                <a:pos x="connsiteX2" y="connsiteY2"/>
              </a:cxn>
              <a:cxn ang="0">
                <a:pos x="connsiteX3" y="connsiteY3"/>
              </a:cxn>
            </a:cxnLst>
            <a:rect l="l" t="t" r="r" b="b"/>
            <a:pathLst>
              <a:path w="3521205" h="725813">
                <a:moveTo>
                  <a:pt x="0" y="238796"/>
                </a:moveTo>
                <a:cubicBezTo>
                  <a:pt x="583924" y="116213"/>
                  <a:pt x="1167848" y="-6369"/>
                  <a:pt x="1729409" y="257"/>
                </a:cubicBezTo>
                <a:cubicBezTo>
                  <a:pt x="2290970" y="6883"/>
                  <a:pt x="3082787" y="157626"/>
                  <a:pt x="3369365" y="278552"/>
                </a:cubicBezTo>
                <a:cubicBezTo>
                  <a:pt x="3655943" y="399478"/>
                  <a:pt x="3448878" y="725813"/>
                  <a:pt x="3448878" y="725813"/>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TextBox 1"/>
          <p:cNvSpPr txBox="1">
            <a:spLocks noChangeArrowheads="1"/>
          </p:cNvSpPr>
          <p:nvPr/>
        </p:nvSpPr>
        <p:spPr bwMode="auto">
          <a:xfrm>
            <a:off x="6208642" y="1868269"/>
            <a:ext cx="240195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la actually translates to an </a:t>
            </a:r>
            <a:r>
              <a:rPr lang="en-US" sz="1800" dirty="0" err="1" smtClean="0">
                <a:latin typeface="Arial" panose="020B0604020202020204" pitchFamily="34" charset="0"/>
                <a:cs typeface="Arial" panose="020B0604020202020204" pitchFamily="34" charset="0"/>
              </a:rPr>
              <a:t>addi</a:t>
            </a:r>
            <a:r>
              <a:rPr lang="en-US" sz="1800" dirty="0" smtClean="0">
                <a:latin typeface="Arial" panose="020B0604020202020204" pitchFamily="34" charset="0"/>
                <a:cs typeface="Arial" panose="020B0604020202020204" pitchFamily="34" charset="0"/>
              </a:rPr>
              <a:t> instruction</a:t>
            </a:r>
          </a:p>
        </p:txBody>
      </p:sp>
    </p:spTree>
    <p:extLst>
      <p:ext uri="{BB962C8B-B14F-4D97-AF65-F5344CB8AC3E}">
        <p14:creationId xmlns:p14="http://schemas.microsoft.com/office/powerpoint/2010/main" val="407308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Perspective:  Labels</a:t>
            </a:r>
            <a:endParaRPr lang="en-US" dirty="0"/>
          </a:p>
        </p:txBody>
      </p:sp>
      <p:sp>
        <p:nvSpPr>
          <p:cNvPr id="3" name="TextBox 1"/>
          <p:cNvSpPr txBox="1">
            <a:spLocks noChangeArrowheads="1"/>
          </p:cNvSpPr>
          <p:nvPr/>
        </p:nvSpPr>
        <p:spPr bwMode="auto">
          <a:xfrm>
            <a:off x="381000" y="685800"/>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What's the deal</a:t>
            </a:r>
            <a:r>
              <a:rPr lang="en-US" sz="1800" dirty="0"/>
              <a:t>?</a:t>
            </a:r>
            <a:endParaRPr lang="en-US" sz="1800" dirty="0" smtClean="0">
              <a:latin typeface="+mn-lt"/>
              <a:cs typeface="Courier New" pitchFamily="49" charset="0"/>
            </a:endParaRPr>
          </a:p>
        </p:txBody>
      </p:sp>
      <p:sp>
        <p:nvSpPr>
          <p:cNvPr id="4" name="TextBox 1"/>
          <p:cNvSpPr txBox="1">
            <a:spLocks noChangeArrowheads="1"/>
          </p:cNvSpPr>
          <p:nvPr/>
        </p:nvSpPr>
        <p:spPr bwMode="auto">
          <a:xfrm>
            <a:off x="457200" y="1249740"/>
            <a:ext cx="5181600" cy="1569660"/>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Courier New" pitchFamily="49" charset="0"/>
                <a:cs typeface="Courier New" pitchFamily="49" charset="0"/>
              </a:rPr>
              <a:t>        .data</a:t>
            </a:r>
          </a:p>
          <a:p>
            <a:r>
              <a:rPr lang="en-US" sz="1600" dirty="0" smtClean="0">
                <a:latin typeface="Courier New" pitchFamily="49" charset="0"/>
                <a:cs typeface="Courier New" pitchFamily="49" charset="0"/>
              </a:rPr>
              <a:t>Str01:  .</a:t>
            </a:r>
            <a:r>
              <a:rPr lang="en-US" sz="1600" dirty="0" err="1" smtClean="0">
                <a:latin typeface="Courier New" pitchFamily="49" charset="0"/>
                <a:cs typeface="Courier New" pitchFamily="49" charset="0"/>
              </a:rPr>
              <a:t>asciiz</a:t>
            </a:r>
            <a:r>
              <a:rPr lang="en-US" sz="1600" dirty="0" smtClean="0">
                <a:latin typeface="Courier New" pitchFamily="49" charset="0"/>
                <a:cs typeface="Courier New" pitchFamily="49" charset="0"/>
              </a:rPr>
              <a:t> "To be or not to be..."</a:t>
            </a:r>
          </a:p>
          <a:p>
            <a:endParaRPr lang="en-US" sz="1600" dirty="0" smtClean="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.text</a:t>
            </a:r>
          </a:p>
          <a:p>
            <a:r>
              <a:rPr lang="en-US" sz="1600" dirty="0" smtClean="0">
                <a:latin typeface="Courier New" pitchFamily="49" charset="0"/>
                <a:cs typeface="Courier New" pitchFamily="49" charset="0"/>
              </a:rPr>
              <a:t>main:</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la   $t0, Str01</a:t>
            </a:r>
          </a:p>
        </p:txBody>
      </p:sp>
      <p:sp>
        <p:nvSpPr>
          <p:cNvPr id="9" name="TextBox 1"/>
          <p:cNvSpPr txBox="1">
            <a:spLocks noChangeArrowheads="1"/>
          </p:cNvSpPr>
          <p:nvPr/>
        </p:nvSpPr>
        <p:spPr bwMode="auto">
          <a:xfrm>
            <a:off x="5334000" y="3230940"/>
            <a:ext cx="3276600" cy="338554"/>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err="1" smtClean="0">
                <a:latin typeface="Courier New" pitchFamily="49" charset="0"/>
                <a:cs typeface="Courier New" pitchFamily="49" charset="0"/>
              </a:rPr>
              <a:t>addi</a:t>
            </a:r>
            <a:r>
              <a:rPr lang="en-US" sz="1600" dirty="0" smtClean="0">
                <a:latin typeface="Courier New" pitchFamily="49" charset="0"/>
                <a:cs typeface="Courier New" pitchFamily="49" charset="0"/>
              </a:rPr>
              <a:t>   $t0, $zero, Str01</a:t>
            </a:r>
          </a:p>
        </p:txBody>
      </p:sp>
      <p:sp>
        <p:nvSpPr>
          <p:cNvPr id="10" name="Freeform 9"/>
          <p:cNvSpPr/>
          <p:nvPr/>
        </p:nvSpPr>
        <p:spPr bwMode="auto">
          <a:xfrm>
            <a:off x="3498574" y="2424891"/>
            <a:ext cx="3521205" cy="725813"/>
          </a:xfrm>
          <a:custGeom>
            <a:avLst/>
            <a:gdLst>
              <a:gd name="connsiteX0" fmla="*/ 0 w 3521205"/>
              <a:gd name="connsiteY0" fmla="*/ 238796 h 725813"/>
              <a:gd name="connsiteX1" fmla="*/ 1729409 w 3521205"/>
              <a:gd name="connsiteY1" fmla="*/ 257 h 725813"/>
              <a:gd name="connsiteX2" fmla="*/ 3369365 w 3521205"/>
              <a:gd name="connsiteY2" fmla="*/ 278552 h 725813"/>
              <a:gd name="connsiteX3" fmla="*/ 3448878 w 3521205"/>
              <a:gd name="connsiteY3" fmla="*/ 725813 h 725813"/>
            </a:gdLst>
            <a:ahLst/>
            <a:cxnLst>
              <a:cxn ang="0">
                <a:pos x="connsiteX0" y="connsiteY0"/>
              </a:cxn>
              <a:cxn ang="0">
                <a:pos x="connsiteX1" y="connsiteY1"/>
              </a:cxn>
              <a:cxn ang="0">
                <a:pos x="connsiteX2" y="connsiteY2"/>
              </a:cxn>
              <a:cxn ang="0">
                <a:pos x="connsiteX3" y="connsiteY3"/>
              </a:cxn>
            </a:cxnLst>
            <a:rect l="l" t="t" r="r" b="b"/>
            <a:pathLst>
              <a:path w="3521205" h="725813">
                <a:moveTo>
                  <a:pt x="0" y="238796"/>
                </a:moveTo>
                <a:cubicBezTo>
                  <a:pt x="583924" y="116213"/>
                  <a:pt x="1167848" y="-6369"/>
                  <a:pt x="1729409" y="257"/>
                </a:cubicBezTo>
                <a:cubicBezTo>
                  <a:pt x="2290970" y="6883"/>
                  <a:pt x="3082787" y="157626"/>
                  <a:pt x="3369365" y="278552"/>
                </a:cubicBezTo>
                <a:cubicBezTo>
                  <a:pt x="3655943" y="399478"/>
                  <a:pt x="3448878" y="725813"/>
                  <a:pt x="3448878" y="725813"/>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TextBox 1"/>
          <p:cNvSpPr txBox="1">
            <a:spLocks noChangeArrowheads="1"/>
          </p:cNvSpPr>
          <p:nvPr/>
        </p:nvSpPr>
        <p:spPr bwMode="auto">
          <a:xfrm>
            <a:off x="1409700" y="4343400"/>
            <a:ext cx="3771900" cy="338554"/>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err="1" smtClean="0">
                <a:latin typeface="Courier New" pitchFamily="49" charset="0"/>
                <a:cs typeface="Courier New" pitchFamily="49" charset="0"/>
              </a:rPr>
              <a:t>addi</a:t>
            </a:r>
            <a:r>
              <a:rPr lang="en-US" sz="1600" dirty="0" smtClean="0">
                <a:latin typeface="Courier New" pitchFamily="49" charset="0"/>
                <a:cs typeface="Courier New" pitchFamily="49" charset="0"/>
              </a:rPr>
              <a:t>   $t0, $zero, &lt;address&gt;</a:t>
            </a:r>
          </a:p>
        </p:txBody>
      </p:sp>
      <p:sp>
        <p:nvSpPr>
          <p:cNvPr id="12" name="Freeform 11"/>
          <p:cNvSpPr/>
          <p:nvPr/>
        </p:nvSpPr>
        <p:spPr bwMode="auto">
          <a:xfrm>
            <a:off x="5317435" y="3647661"/>
            <a:ext cx="2643808" cy="874643"/>
          </a:xfrm>
          <a:custGeom>
            <a:avLst/>
            <a:gdLst>
              <a:gd name="connsiteX0" fmla="*/ 2643808 w 2643808"/>
              <a:gd name="connsiteY0" fmla="*/ 0 h 874643"/>
              <a:gd name="connsiteX1" fmla="*/ 2186608 w 2643808"/>
              <a:gd name="connsiteY1" fmla="*/ 487017 h 874643"/>
              <a:gd name="connsiteX2" fmla="*/ 0 w 2643808"/>
              <a:gd name="connsiteY2" fmla="*/ 874643 h 874643"/>
            </a:gdLst>
            <a:ahLst/>
            <a:cxnLst>
              <a:cxn ang="0">
                <a:pos x="connsiteX0" y="connsiteY0"/>
              </a:cxn>
              <a:cxn ang="0">
                <a:pos x="connsiteX1" y="connsiteY1"/>
              </a:cxn>
              <a:cxn ang="0">
                <a:pos x="connsiteX2" y="connsiteY2"/>
              </a:cxn>
            </a:cxnLst>
            <a:rect l="l" t="t" r="r" b="b"/>
            <a:pathLst>
              <a:path w="2643808" h="874643">
                <a:moveTo>
                  <a:pt x="2643808" y="0"/>
                </a:moveTo>
                <a:cubicBezTo>
                  <a:pt x="2635525" y="170621"/>
                  <a:pt x="2627243" y="341243"/>
                  <a:pt x="2186608" y="487017"/>
                </a:cubicBezTo>
                <a:cubicBezTo>
                  <a:pt x="1745973" y="632791"/>
                  <a:pt x="872986" y="753717"/>
                  <a:pt x="0" y="874643"/>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TextBox 1"/>
          <p:cNvSpPr txBox="1">
            <a:spLocks noChangeArrowheads="1"/>
          </p:cNvSpPr>
          <p:nvPr/>
        </p:nvSpPr>
        <p:spPr bwMode="auto">
          <a:xfrm>
            <a:off x="6208642" y="1868269"/>
            <a:ext cx="240195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la actually translates to an </a:t>
            </a:r>
            <a:r>
              <a:rPr lang="en-US" sz="1800" dirty="0" err="1" smtClean="0">
                <a:latin typeface="Arial" panose="020B0604020202020204" pitchFamily="34" charset="0"/>
                <a:cs typeface="Arial" panose="020B0604020202020204" pitchFamily="34" charset="0"/>
              </a:rPr>
              <a:t>addi</a:t>
            </a:r>
            <a:r>
              <a:rPr lang="en-US" sz="1800" dirty="0" smtClean="0">
                <a:latin typeface="Arial" panose="020B0604020202020204" pitchFamily="34" charset="0"/>
                <a:cs typeface="Arial" panose="020B0604020202020204" pitchFamily="34" charset="0"/>
              </a:rPr>
              <a:t> instruction</a:t>
            </a:r>
          </a:p>
        </p:txBody>
      </p:sp>
      <p:sp>
        <p:nvSpPr>
          <p:cNvPr id="14" name="TextBox 1"/>
          <p:cNvSpPr txBox="1">
            <a:spLocks noChangeArrowheads="1"/>
          </p:cNvSpPr>
          <p:nvPr/>
        </p:nvSpPr>
        <p:spPr bwMode="auto">
          <a:xfrm>
            <a:off x="5818800" y="4555434"/>
            <a:ext cx="286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Labels translate to 16-bit addresses... how?</a:t>
            </a:r>
          </a:p>
        </p:txBody>
      </p:sp>
    </p:spTree>
    <p:extLst>
      <p:ext uri="{BB962C8B-B14F-4D97-AF65-F5344CB8AC3E}">
        <p14:creationId xmlns:p14="http://schemas.microsoft.com/office/powerpoint/2010/main" val="269309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a:t>
            </a:r>
            <a:endParaRPr lang="en-US" dirty="0"/>
          </a:p>
        </p:txBody>
      </p:sp>
      <p:sp>
        <p:nvSpPr>
          <p:cNvPr id="3" name="TextBox 1"/>
          <p:cNvSpPr txBox="1">
            <a:spLocks noChangeArrowheads="1"/>
          </p:cNvSpPr>
          <p:nvPr/>
        </p:nvSpPr>
        <p:spPr bwMode="auto">
          <a:xfrm>
            <a:off x="457200" y="914400"/>
            <a:ext cx="5181600" cy="2062103"/>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Courier New" pitchFamily="49" charset="0"/>
                <a:cs typeface="Courier New" pitchFamily="49" charset="0"/>
              </a:rPr>
              <a:t>        .data</a:t>
            </a:r>
          </a:p>
          <a:p>
            <a:r>
              <a:rPr lang="en-US" sz="1600" dirty="0" smtClean="0">
                <a:latin typeface="Courier New" pitchFamily="49" charset="0"/>
                <a:cs typeface="Courier New" pitchFamily="49" charset="0"/>
              </a:rPr>
              <a:t>Str01:  .</a:t>
            </a:r>
            <a:r>
              <a:rPr lang="en-US" sz="1600" dirty="0" err="1" smtClean="0">
                <a:latin typeface="Courier New" pitchFamily="49" charset="0"/>
                <a:cs typeface="Courier New" pitchFamily="49" charset="0"/>
              </a:rPr>
              <a:t>asciiz</a:t>
            </a:r>
            <a:r>
              <a:rPr lang="en-US" sz="1600" dirty="0" smtClean="0">
                <a:latin typeface="Courier New" pitchFamily="49" charset="0"/>
                <a:cs typeface="Courier New" pitchFamily="49" charset="0"/>
              </a:rPr>
              <a:t> "To be or not to be..."</a:t>
            </a:r>
          </a:p>
          <a:p>
            <a:endParaRPr lang="en-US" sz="1600" dirty="0" smtClean="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.text</a:t>
            </a:r>
          </a:p>
          <a:p>
            <a:r>
              <a:rPr lang="en-US" sz="1600" dirty="0" smtClean="0">
                <a:latin typeface="Courier New" pitchFamily="49" charset="0"/>
                <a:cs typeface="Courier New" pitchFamily="49" charset="0"/>
              </a:rPr>
              <a:t>main:</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la   $t0, Str01</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li   $s0, 4096</a:t>
            </a:r>
          </a:p>
          <a:p>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 .</a:t>
            </a:r>
          </a:p>
        </p:txBody>
      </p:sp>
      <p:graphicFrame>
        <p:nvGraphicFramePr>
          <p:cNvPr id="4" name="Table 3"/>
          <p:cNvGraphicFramePr>
            <a:graphicFrameLocks noGrp="1"/>
          </p:cNvGraphicFramePr>
          <p:nvPr>
            <p:extLst>
              <p:ext uri="{D42A27DB-BD31-4B8C-83A1-F6EECF244321}">
                <p14:modId xmlns:p14="http://schemas.microsoft.com/office/powerpoint/2010/main" val="3333546524"/>
              </p:ext>
            </p:extLst>
          </p:nvPr>
        </p:nvGraphicFramePr>
        <p:xfrm>
          <a:off x="2057400" y="3307080"/>
          <a:ext cx="3505200" cy="381000"/>
        </p:xfrm>
        <a:graphic>
          <a:graphicData uri="http://schemas.openxmlformats.org/drawingml/2006/table">
            <a:tbl>
              <a:tblPr firstRow="1" bandRow="1">
                <a:tableStyleId>{5C22544A-7EE6-4342-B048-85BDC9FD1C3A}</a:tableStyleId>
              </a:tblPr>
              <a:tblGrid>
                <a:gridCol w="140208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tblGrid>
              <a:tr h="381000">
                <a:tc>
                  <a:txBody>
                    <a:bodyPr/>
                    <a:lstStyle/>
                    <a:p>
                      <a:r>
                        <a:rPr lang="en-US" sz="1600" b="0" dirty="0" smtClean="0">
                          <a:solidFill>
                            <a:schemeClr val="tx1"/>
                          </a:solidFill>
                          <a:latin typeface="Courier New" panose="02070309020205020404" pitchFamily="49" charset="0"/>
                          <a:cs typeface="Courier New" panose="02070309020205020404" pitchFamily="49" charset="0"/>
                        </a:rPr>
                        <a:t>0000 2000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"To be or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45573371"/>
              </p:ext>
            </p:extLst>
          </p:nvPr>
        </p:nvGraphicFramePr>
        <p:xfrm>
          <a:off x="2057400" y="4297680"/>
          <a:ext cx="3505200" cy="1112520"/>
        </p:xfrm>
        <a:graphic>
          <a:graphicData uri="http://schemas.openxmlformats.org/drawingml/2006/table">
            <a:tbl>
              <a:tblPr firstRow="1" bandRow="1">
                <a:tableStyleId>{5C22544A-7EE6-4342-B048-85BDC9FD1C3A}</a:tableStyleId>
              </a:tblPr>
              <a:tblGrid>
                <a:gridCol w="140208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tblGrid>
              <a:tr h="370840">
                <a:tc>
                  <a:txBody>
                    <a:bodyPr/>
                    <a:lstStyle/>
                    <a:p>
                      <a:r>
                        <a:rPr lang="en-US" sz="1600" b="0" dirty="0" smtClean="0">
                          <a:solidFill>
                            <a:schemeClr val="tx1"/>
                          </a:solidFill>
                          <a:latin typeface="Courier New" panose="02070309020205020404" pitchFamily="49" charset="0"/>
                          <a:cs typeface="Courier New" panose="02070309020205020404" pitchFamily="49" charset="0"/>
                        </a:rPr>
                        <a:t>0000 0000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la  $t0, 0x2000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sz="1600" b="0" dirty="0" smtClean="0">
                          <a:solidFill>
                            <a:schemeClr val="tx1"/>
                          </a:solidFill>
                          <a:latin typeface="Courier New" panose="02070309020205020404" pitchFamily="49" charset="0"/>
                          <a:cs typeface="Courier New" panose="02070309020205020404" pitchFamily="49" charset="0"/>
                        </a:rPr>
                        <a:t>0000 0004</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li  $s0, 4096</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US" sz="1600" b="0" dirty="0" smtClean="0">
                          <a:solidFill>
                            <a:schemeClr val="tx1"/>
                          </a:solidFill>
                          <a:latin typeface="Courier New" panose="02070309020205020404" pitchFamily="49" charset="0"/>
                          <a:cs typeface="Courier New" panose="02070309020205020404" pitchFamily="49" charset="0"/>
                        </a:rPr>
                        <a:t>. .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 .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TextBox 1"/>
          <p:cNvSpPr txBox="1">
            <a:spLocks noChangeArrowheads="1"/>
          </p:cNvSpPr>
          <p:nvPr/>
        </p:nvSpPr>
        <p:spPr bwMode="auto">
          <a:xfrm>
            <a:off x="457200" y="3320534"/>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data segment</a:t>
            </a:r>
          </a:p>
        </p:txBody>
      </p:sp>
      <p:sp>
        <p:nvSpPr>
          <p:cNvPr id="7" name="TextBox 1"/>
          <p:cNvSpPr txBox="1">
            <a:spLocks noChangeArrowheads="1"/>
          </p:cNvSpPr>
          <p:nvPr/>
        </p:nvSpPr>
        <p:spPr bwMode="auto">
          <a:xfrm>
            <a:off x="457200" y="4267200"/>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text segment</a:t>
            </a:r>
          </a:p>
        </p:txBody>
      </p:sp>
      <p:sp>
        <p:nvSpPr>
          <p:cNvPr id="8" name="Freeform 7"/>
          <p:cNvSpPr/>
          <p:nvPr/>
        </p:nvSpPr>
        <p:spPr bwMode="auto">
          <a:xfrm>
            <a:off x="609600" y="1461052"/>
            <a:ext cx="1421296" cy="1997765"/>
          </a:xfrm>
          <a:custGeom>
            <a:avLst/>
            <a:gdLst>
              <a:gd name="connsiteX0" fmla="*/ 0 w 1421296"/>
              <a:gd name="connsiteY0" fmla="*/ 0 h 1997765"/>
              <a:gd name="connsiteX1" fmla="*/ 99392 w 1421296"/>
              <a:gd name="connsiteY1" fmla="*/ 228600 h 1997765"/>
              <a:gd name="connsiteX2" fmla="*/ 347870 w 1421296"/>
              <a:gd name="connsiteY2" fmla="*/ 516835 h 1997765"/>
              <a:gd name="connsiteX3" fmla="*/ 437322 w 1421296"/>
              <a:gd name="connsiteY3" fmla="*/ 1063487 h 1997765"/>
              <a:gd name="connsiteX4" fmla="*/ 546653 w 1421296"/>
              <a:gd name="connsiteY4" fmla="*/ 1590261 h 1997765"/>
              <a:gd name="connsiteX5" fmla="*/ 1421296 w 1421296"/>
              <a:gd name="connsiteY5" fmla="*/ 1997765 h 1997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1296" h="1997765">
                <a:moveTo>
                  <a:pt x="0" y="0"/>
                </a:moveTo>
                <a:cubicBezTo>
                  <a:pt x="20707" y="71230"/>
                  <a:pt x="41414" y="142461"/>
                  <a:pt x="99392" y="228600"/>
                </a:cubicBezTo>
                <a:cubicBezTo>
                  <a:pt x="157370" y="314739"/>
                  <a:pt x="291548" y="377687"/>
                  <a:pt x="347870" y="516835"/>
                </a:cubicBezTo>
                <a:cubicBezTo>
                  <a:pt x="404192" y="655983"/>
                  <a:pt x="404192" y="884583"/>
                  <a:pt x="437322" y="1063487"/>
                </a:cubicBezTo>
                <a:cubicBezTo>
                  <a:pt x="470452" y="1242391"/>
                  <a:pt x="382657" y="1434548"/>
                  <a:pt x="546653" y="1590261"/>
                </a:cubicBezTo>
                <a:cubicBezTo>
                  <a:pt x="710649" y="1745974"/>
                  <a:pt x="1065972" y="1871869"/>
                  <a:pt x="1421296" y="1997765"/>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Freeform 8"/>
          <p:cNvSpPr/>
          <p:nvPr/>
        </p:nvSpPr>
        <p:spPr bwMode="auto">
          <a:xfrm>
            <a:off x="2985052" y="3607904"/>
            <a:ext cx="2126974" cy="665922"/>
          </a:xfrm>
          <a:custGeom>
            <a:avLst/>
            <a:gdLst>
              <a:gd name="connsiteX0" fmla="*/ 0 w 2126974"/>
              <a:gd name="connsiteY0" fmla="*/ 0 h 665922"/>
              <a:gd name="connsiteX1" fmla="*/ 347870 w 2126974"/>
              <a:gd name="connsiteY1" fmla="*/ 377687 h 665922"/>
              <a:gd name="connsiteX2" fmla="*/ 1441174 w 2126974"/>
              <a:gd name="connsiteY2" fmla="*/ 337931 h 665922"/>
              <a:gd name="connsiteX3" fmla="*/ 2126974 w 2126974"/>
              <a:gd name="connsiteY3" fmla="*/ 665922 h 665922"/>
            </a:gdLst>
            <a:ahLst/>
            <a:cxnLst>
              <a:cxn ang="0">
                <a:pos x="connsiteX0" y="connsiteY0"/>
              </a:cxn>
              <a:cxn ang="0">
                <a:pos x="connsiteX1" y="connsiteY1"/>
              </a:cxn>
              <a:cxn ang="0">
                <a:pos x="connsiteX2" y="connsiteY2"/>
              </a:cxn>
              <a:cxn ang="0">
                <a:pos x="connsiteX3" y="connsiteY3"/>
              </a:cxn>
            </a:cxnLst>
            <a:rect l="l" t="t" r="r" b="b"/>
            <a:pathLst>
              <a:path w="2126974" h="665922">
                <a:moveTo>
                  <a:pt x="0" y="0"/>
                </a:moveTo>
                <a:cubicBezTo>
                  <a:pt x="53837" y="160682"/>
                  <a:pt x="107674" y="321365"/>
                  <a:pt x="347870" y="377687"/>
                </a:cubicBezTo>
                <a:cubicBezTo>
                  <a:pt x="588066" y="434009"/>
                  <a:pt x="1144657" y="289892"/>
                  <a:pt x="1441174" y="337931"/>
                </a:cubicBezTo>
                <a:cubicBezTo>
                  <a:pt x="1737691" y="385970"/>
                  <a:pt x="1932332" y="525946"/>
                  <a:pt x="2126974" y="665922"/>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92596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Segment</a:t>
            </a:r>
            <a:endParaRPr lang="en-US" dirty="0"/>
          </a:p>
        </p:txBody>
      </p:sp>
      <p:sp>
        <p:nvSpPr>
          <p:cNvPr id="3" name="TextBox 1"/>
          <p:cNvSpPr txBox="1">
            <a:spLocks noChangeArrowheads="1"/>
          </p:cNvSpPr>
          <p:nvPr/>
        </p:nvSpPr>
        <p:spPr bwMode="auto">
          <a:xfrm>
            <a:off x="465665" y="699715"/>
            <a:ext cx="8000957" cy="954107"/>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latin typeface="Courier New" panose="02070309020205020404" pitchFamily="49" charset="0"/>
                <a:cs typeface="Courier New" panose="02070309020205020404" pitchFamily="49" charset="0"/>
              </a:rPr>
              <a:t>.data</a:t>
            </a:r>
          </a:p>
          <a:p>
            <a:r>
              <a:rPr lang="en-US" sz="1400" dirty="0">
                <a:latin typeface="Courier New" panose="02070309020205020404" pitchFamily="49" charset="0"/>
                <a:cs typeface="Courier New" panose="02070309020205020404" pitchFamily="49" charset="0"/>
              </a:rPr>
              <a:t>message:    .</a:t>
            </a:r>
            <a:r>
              <a:rPr lang="en-US" sz="1400" dirty="0" err="1">
                <a:latin typeface="Courier New" panose="02070309020205020404" pitchFamily="49" charset="0"/>
                <a:cs typeface="Courier New" panose="02070309020205020404" pitchFamily="49" charset="0"/>
              </a:rPr>
              <a:t>asciiz</a:t>
            </a:r>
            <a:r>
              <a:rPr lang="en-US" sz="1400" dirty="0">
                <a:latin typeface="Courier New" panose="02070309020205020404" pitchFamily="49" charset="0"/>
                <a:cs typeface="Courier New" panose="02070309020205020404" pitchFamily="49" charset="0"/>
              </a:rPr>
              <a:t> "The sum </a:t>
            </a:r>
            <a:r>
              <a:rPr lang="en-US" sz="1400" dirty="0" smtClean="0">
                <a:latin typeface="Courier New" panose="02070309020205020404" pitchFamily="49" charset="0"/>
                <a:cs typeface="Courier New" panose="02070309020205020404" pitchFamily="49" charset="0"/>
              </a:rPr>
              <a:t>of the </a:t>
            </a:r>
            <a:r>
              <a:rPr lang="en-US" sz="1400" dirty="0">
                <a:latin typeface="Courier New" panose="02070309020205020404" pitchFamily="49" charset="0"/>
                <a:cs typeface="Courier New" panose="02070309020205020404" pitchFamily="49" charset="0"/>
              </a:rPr>
              <a:t>numbers </a:t>
            </a:r>
            <a:r>
              <a:rPr lang="en-US" sz="1400" dirty="0" smtClean="0">
                <a:latin typeface="Courier New" panose="02070309020205020404" pitchFamily="49" charset="0"/>
                <a:cs typeface="Courier New" panose="02070309020205020404" pitchFamily="49" charset="0"/>
              </a:rPr>
              <a:t>in the </a:t>
            </a:r>
            <a:r>
              <a:rPr lang="en-US" sz="1400" dirty="0">
                <a:latin typeface="Courier New" panose="02070309020205020404" pitchFamily="49" charset="0"/>
                <a:cs typeface="Courier New" panose="02070309020205020404" pitchFamily="49" charset="0"/>
              </a:rPr>
              <a:t>array is: "</a:t>
            </a:r>
          </a:p>
          <a:p>
            <a:r>
              <a:rPr lang="en-US" sz="1400" dirty="0">
                <a:latin typeface="Courier New" panose="02070309020205020404" pitchFamily="49" charset="0"/>
                <a:cs typeface="Courier New" panose="02070309020205020404" pitchFamily="49" charset="0"/>
              </a:rPr>
              <a:t>array:      .word   </a:t>
            </a:r>
            <a:r>
              <a:rPr lang="en-US" sz="1400" dirty="0" smtClean="0">
                <a:latin typeface="Courier New" panose="02070309020205020404" pitchFamily="49" charset="0"/>
                <a:cs typeface="Courier New" panose="02070309020205020404" pitchFamily="49" charset="0"/>
              </a:rPr>
              <a:t>2, 3, 5, 7, 11, 13, 17, 19, 23, 29</a:t>
            </a:r>
            <a:endParaRPr lang="en-US" sz="1400" dirty="0">
              <a:latin typeface="Courier New" panose="02070309020205020404" pitchFamily="49" charset="0"/>
              <a:cs typeface="Courier New" panose="02070309020205020404" pitchFamily="49" charset="0"/>
            </a:endParaRPr>
          </a:p>
          <a:p>
            <a:r>
              <a:rPr lang="en-US" sz="1400" dirty="0" err="1">
                <a:latin typeface="Courier New" panose="02070309020205020404" pitchFamily="49" charset="0"/>
                <a:cs typeface="Courier New" panose="02070309020205020404" pitchFamily="49" charset="0"/>
              </a:rPr>
              <a:t>array_size</a:t>
            </a:r>
            <a:r>
              <a:rPr lang="en-US" sz="1400" dirty="0">
                <a:latin typeface="Courier New" panose="02070309020205020404" pitchFamily="49" charset="0"/>
                <a:cs typeface="Courier New" panose="02070309020205020404" pitchFamily="49" charset="0"/>
              </a:rPr>
              <a:t>: .word   </a:t>
            </a:r>
            <a:r>
              <a:rPr lang="en-US" sz="1400" dirty="0" smtClean="0">
                <a:latin typeface="Courier New" panose="02070309020205020404" pitchFamily="49" charset="0"/>
                <a:cs typeface="Courier New" panose="02070309020205020404" pitchFamily="49" charset="0"/>
              </a:rPr>
              <a:t>10</a:t>
            </a:r>
            <a:endParaRPr lang="en-US" sz="1400" dirty="0">
              <a:latin typeface="Courier New" panose="02070309020205020404" pitchFamily="49" charset="0"/>
              <a:cs typeface="Courier New" panose="02070309020205020404" pitchFamily="49" charset="0"/>
            </a:endParaRPr>
          </a:p>
        </p:txBody>
      </p:sp>
      <p:sp>
        <p:nvSpPr>
          <p:cNvPr id="4" name="TextBox 1"/>
          <p:cNvSpPr txBox="1">
            <a:spLocks noChangeArrowheads="1"/>
          </p:cNvSpPr>
          <p:nvPr/>
        </p:nvSpPr>
        <p:spPr bwMode="auto">
          <a:xfrm>
            <a:off x="3233062" y="1447800"/>
            <a:ext cx="3733800" cy="4832092"/>
          </a:xfrm>
          <a:prstGeom prst="rect">
            <a:avLst/>
          </a:prstGeom>
          <a:solidFill>
            <a:srgbClr val="92D050"/>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latin typeface="Courier New" panose="02070309020205020404" pitchFamily="49" charset="0"/>
                <a:cs typeface="Courier New" panose="02070309020205020404" pitchFamily="49" charset="0"/>
              </a:rPr>
              <a:t>01010100011010000110010100100000</a:t>
            </a:r>
          </a:p>
          <a:p>
            <a:r>
              <a:rPr lang="en-US" sz="1400" dirty="0">
                <a:latin typeface="Courier New" panose="02070309020205020404" pitchFamily="49" charset="0"/>
                <a:cs typeface="Courier New" panose="02070309020205020404" pitchFamily="49" charset="0"/>
              </a:rPr>
              <a:t>01110011011101010110110100100000</a:t>
            </a:r>
          </a:p>
          <a:p>
            <a:r>
              <a:rPr lang="en-US" sz="1400" dirty="0">
                <a:latin typeface="Courier New" panose="02070309020205020404" pitchFamily="49" charset="0"/>
                <a:cs typeface="Courier New" panose="02070309020205020404" pitchFamily="49" charset="0"/>
              </a:rPr>
              <a:t>01101111011001100010000001110100</a:t>
            </a:r>
          </a:p>
          <a:p>
            <a:r>
              <a:rPr lang="en-US" sz="1400" dirty="0">
                <a:latin typeface="Courier New" panose="02070309020205020404" pitchFamily="49" charset="0"/>
                <a:cs typeface="Courier New" panose="02070309020205020404" pitchFamily="49" charset="0"/>
              </a:rPr>
              <a:t>01101000011001010010000001101110</a:t>
            </a:r>
          </a:p>
          <a:p>
            <a:r>
              <a:rPr lang="en-US" sz="1400" dirty="0">
                <a:latin typeface="Courier New" panose="02070309020205020404" pitchFamily="49" charset="0"/>
                <a:cs typeface="Courier New" panose="02070309020205020404" pitchFamily="49" charset="0"/>
              </a:rPr>
              <a:t>01110101011011010110001001100101</a:t>
            </a:r>
          </a:p>
          <a:p>
            <a:r>
              <a:rPr lang="en-US" sz="1400" dirty="0">
                <a:latin typeface="Courier New" panose="02070309020205020404" pitchFamily="49" charset="0"/>
                <a:cs typeface="Courier New" panose="02070309020205020404" pitchFamily="49" charset="0"/>
              </a:rPr>
              <a:t>01110010011100110010000001101001</a:t>
            </a:r>
          </a:p>
          <a:p>
            <a:r>
              <a:rPr lang="en-US" sz="1400" dirty="0">
                <a:latin typeface="Courier New" panose="02070309020205020404" pitchFamily="49" charset="0"/>
                <a:cs typeface="Courier New" panose="02070309020205020404" pitchFamily="49" charset="0"/>
              </a:rPr>
              <a:t>01101110001000000111010001101000</a:t>
            </a:r>
          </a:p>
          <a:p>
            <a:r>
              <a:rPr lang="en-US" sz="1400" dirty="0">
                <a:latin typeface="Courier New" panose="02070309020205020404" pitchFamily="49" charset="0"/>
                <a:cs typeface="Courier New" panose="02070309020205020404" pitchFamily="49" charset="0"/>
              </a:rPr>
              <a:t>01100101001000000110000101110010</a:t>
            </a:r>
          </a:p>
          <a:p>
            <a:r>
              <a:rPr lang="en-US" sz="1400" dirty="0">
                <a:latin typeface="Courier New" panose="02070309020205020404" pitchFamily="49" charset="0"/>
                <a:cs typeface="Courier New" panose="02070309020205020404" pitchFamily="49" charset="0"/>
              </a:rPr>
              <a:t>01110010011000010111100100100000</a:t>
            </a:r>
          </a:p>
          <a:p>
            <a:r>
              <a:rPr lang="en-US" sz="1400" dirty="0">
                <a:latin typeface="Courier New" panose="02070309020205020404" pitchFamily="49" charset="0"/>
                <a:cs typeface="Courier New" panose="02070309020205020404" pitchFamily="49" charset="0"/>
              </a:rPr>
              <a:t>01101001011100110011101000100000</a:t>
            </a:r>
          </a:p>
          <a:p>
            <a:r>
              <a:rPr lang="en-US" sz="1400" dirty="0">
                <a:latin typeface="Courier New" panose="02070309020205020404" pitchFamily="49" charset="0"/>
                <a:cs typeface="Courier New" panose="02070309020205020404" pitchFamily="49" charset="0"/>
              </a:rPr>
              <a:t>00000000000000000000000000000000</a:t>
            </a:r>
          </a:p>
          <a:p>
            <a:r>
              <a:rPr lang="en-US" sz="1400" dirty="0">
                <a:latin typeface="Courier New" panose="02070309020205020404" pitchFamily="49" charset="0"/>
                <a:cs typeface="Courier New" panose="02070309020205020404" pitchFamily="49" charset="0"/>
              </a:rPr>
              <a:t>00000000000000000000000000000010</a:t>
            </a:r>
          </a:p>
          <a:p>
            <a:r>
              <a:rPr lang="en-US" sz="1400" dirty="0">
                <a:latin typeface="Courier New" panose="02070309020205020404" pitchFamily="49" charset="0"/>
                <a:cs typeface="Courier New" panose="02070309020205020404" pitchFamily="49" charset="0"/>
              </a:rPr>
              <a:t>00000000000000000000000000000011</a:t>
            </a:r>
          </a:p>
          <a:p>
            <a:r>
              <a:rPr lang="en-US" sz="1400" dirty="0">
                <a:latin typeface="Courier New" panose="02070309020205020404" pitchFamily="49" charset="0"/>
                <a:cs typeface="Courier New" panose="02070309020205020404" pitchFamily="49" charset="0"/>
              </a:rPr>
              <a:t>00000000000000000000000000000101</a:t>
            </a:r>
          </a:p>
          <a:p>
            <a:r>
              <a:rPr lang="en-US" sz="1400" dirty="0">
                <a:latin typeface="Courier New" panose="02070309020205020404" pitchFamily="49" charset="0"/>
                <a:cs typeface="Courier New" panose="02070309020205020404" pitchFamily="49" charset="0"/>
              </a:rPr>
              <a:t>00000000000000000000000000000111</a:t>
            </a:r>
          </a:p>
          <a:p>
            <a:r>
              <a:rPr lang="en-US" sz="1400" dirty="0">
                <a:latin typeface="Courier New" panose="02070309020205020404" pitchFamily="49" charset="0"/>
                <a:cs typeface="Courier New" panose="02070309020205020404" pitchFamily="49" charset="0"/>
              </a:rPr>
              <a:t>00000000000000000000000000001011</a:t>
            </a:r>
          </a:p>
          <a:p>
            <a:r>
              <a:rPr lang="en-US" sz="1400" dirty="0">
                <a:latin typeface="Courier New" panose="02070309020205020404" pitchFamily="49" charset="0"/>
                <a:cs typeface="Courier New" panose="02070309020205020404" pitchFamily="49" charset="0"/>
              </a:rPr>
              <a:t>00000000000000000000000000001101</a:t>
            </a:r>
          </a:p>
          <a:p>
            <a:r>
              <a:rPr lang="en-US" sz="1400" dirty="0">
                <a:latin typeface="Courier New" panose="02070309020205020404" pitchFamily="49" charset="0"/>
                <a:cs typeface="Courier New" panose="02070309020205020404" pitchFamily="49" charset="0"/>
              </a:rPr>
              <a:t>00000000000000000000000000010001</a:t>
            </a:r>
          </a:p>
          <a:p>
            <a:r>
              <a:rPr lang="en-US" sz="1400" dirty="0">
                <a:latin typeface="Courier New" panose="02070309020205020404" pitchFamily="49" charset="0"/>
                <a:cs typeface="Courier New" panose="02070309020205020404" pitchFamily="49" charset="0"/>
              </a:rPr>
              <a:t>00000000000000000000000000010011</a:t>
            </a:r>
          </a:p>
          <a:p>
            <a:r>
              <a:rPr lang="en-US" sz="1400" dirty="0">
                <a:latin typeface="Courier New" panose="02070309020205020404" pitchFamily="49" charset="0"/>
                <a:cs typeface="Courier New" panose="02070309020205020404" pitchFamily="49" charset="0"/>
              </a:rPr>
              <a:t>00000000000000000000000000010111</a:t>
            </a:r>
          </a:p>
          <a:p>
            <a:r>
              <a:rPr lang="en-US" sz="1400" dirty="0">
                <a:latin typeface="Courier New" panose="02070309020205020404" pitchFamily="49" charset="0"/>
                <a:cs typeface="Courier New" panose="02070309020205020404" pitchFamily="49" charset="0"/>
              </a:rPr>
              <a:t>00000000000000000000000000011101</a:t>
            </a:r>
          </a:p>
          <a:p>
            <a:r>
              <a:rPr lang="en-US" sz="1400" dirty="0" smtClean="0">
                <a:latin typeface="Courier New" panose="02070309020205020404" pitchFamily="49" charset="0"/>
                <a:cs typeface="Courier New" panose="02070309020205020404" pitchFamily="49" charset="0"/>
              </a:rPr>
              <a:t>00000000000000000000000000001010</a:t>
            </a:r>
            <a:endParaRPr lang="en-US" sz="1400" dirty="0">
              <a:latin typeface="Courier New" panose="02070309020205020404" pitchFamily="49" charset="0"/>
              <a:cs typeface="Courier New" panose="02070309020205020404" pitchFamily="49" charset="0"/>
            </a:endParaRPr>
          </a:p>
        </p:txBody>
      </p:sp>
      <p:sp>
        <p:nvSpPr>
          <p:cNvPr id="5" name="Freeform 4"/>
          <p:cNvSpPr/>
          <p:nvPr/>
        </p:nvSpPr>
        <p:spPr bwMode="auto">
          <a:xfrm>
            <a:off x="656914" y="1675772"/>
            <a:ext cx="2314886" cy="1524628"/>
          </a:xfrm>
          <a:custGeom>
            <a:avLst/>
            <a:gdLst>
              <a:gd name="connsiteX0" fmla="*/ 638486 w 1520229"/>
              <a:gd name="connsiteY0" fmla="*/ 0 h 1524628"/>
              <a:gd name="connsiteX1" fmla="*/ 28886 w 1520229"/>
              <a:gd name="connsiteY1" fmla="*/ 315685 h 1524628"/>
              <a:gd name="connsiteX2" fmla="*/ 246600 w 1520229"/>
              <a:gd name="connsiteY2" fmla="*/ 1328057 h 1524628"/>
              <a:gd name="connsiteX3" fmla="*/ 1520229 w 1520229"/>
              <a:gd name="connsiteY3" fmla="*/ 1524000 h 1524628"/>
            </a:gdLst>
            <a:ahLst/>
            <a:cxnLst>
              <a:cxn ang="0">
                <a:pos x="connsiteX0" y="connsiteY0"/>
              </a:cxn>
              <a:cxn ang="0">
                <a:pos x="connsiteX1" y="connsiteY1"/>
              </a:cxn>
              <a:cxn ang="0">
                <a:pos x="connsiteX2" y="connsiteY2"/>
              </a:cxn>
              <a:cxn ang="0">
                <a:pos x="connsiteX3" y="connsiteY3"/>
              </a:cxn>
            </a:cxnLst>
            <a:rect l="l" t="t" r="r" b="b"/>
            <a:pathLst>
              <a:path w="1520229" h="1524628">
                <a:moveTo>
                  <a:pt x="638486" y="0"/>
                </a:moveTo>
                <a:cubicBezTo>
                  <a:pt x="366343" y="47171"/>
                  <a:pt x="94200" y="94342"/>
                  <a:pt x="28886" y="315685"/>
                </a:cubicBezTo>
                <a:cubicBezTo>
                  <a:pt x="-36428" y="537028"/>
                  <a:pt x="-1957" y="1126671"/>
                  <a:pt x="246600" y="1328057"/>
                </a:cubicBezTo>
                <a:cubicBezTo>
                  <a:pt x="495157" y="1529443"/>
                  <a:pt x="1007693" y="1526721"/>
                  <a:pt x="1520229" y="1524000"/>
                </a:cubicBezTo>
              </a:path>
            </a:pathLst>
          </a:custGeom>
          <a:noFill/>
          <a:ln w="28575"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13" name="Group 12"/>
          <p:cNvGrpSpPr/>
          <p:nvPr/>
        </p:nvGrpSpPr>
        <p:grpSpPr>
          <a:xfrm>
            <a:off x="7043062" y="1523999"/>
            <a:ext cx="1948538" cy="2259415"/>
            <a:chOff x="6858000" y="2101333"/>
            <a:chExt cx="1948538" cy="1828800"/>
          </a:xfrm>
        </p:grpSpPr>
        <p:sp>
          <p:nvSpPr>
            <p:cNvPr id="6" name="Right Brace 5"/>
            <p:cNvSpPr/>
            <p:nvPr/>
          </p:nvSpPr>
          <p:spPr bwMode="auto">
            <a:xfrm>
              <a:off x="6858000" y="2101333"/>
              <a:ext cx="228600" cy="1828800"/>
            </a:xfrm>
            <a:prstGeom prst="righ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TextBox 1"/>
            <p:cNvSpPr txBox="1">
              <a:spLocks noChangeArrowheads="1"/>
            </p:cNvSpPr>
            <p:nvPr/>
          </p:nvSpPr>
          <p:spPr bwMode="auto">
            <a:xfrm>
              <a:off x="7053938" y="2831457"/>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message</a:t>
              </a:r>
            </a:p>
          </p:txBody>
        </p:sp>
      </p:grpSp>
      <p:grpSp>
        <p:nvGrpSpPr>
          <p:cNvPr id="14" name="Group 13"/>
          <p:cNvGrpSpPr/>
          <p:nvPr/>
        </p:nvGrpSpPr>
        <p:grpSpPr>
          <a:xfrm>
            <a:off x="7043062" y="3895070"/>
            <a:ext cx="1948538" cy="2068288"/>
            <a:chOff x="6858000" y="3995445"/>
            <a:chExt cx="1948538" cy="2068288"/>
          </a:xfrm>
        </p:grpSpPr>
        <p:sp>
          <p:nvSpPr>
            <p:cNvPr id="8" name="Right Brace 7"/>
            <p:cNvSpPr/>
            <p:nvPr/>
          </p:nvSpPr>
          <p:spPr bwMode="auto">
            <a:xfrm>
              <a:off x="6858000" y="3995445"/>
              <a:ext cx="228600" cy="2068288"/>
            </a:xfrm>
            <a:prstGeom prst="righ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TextBox 1"/>
            <p:cNvSpPr txBox="1">
              <a:spLocks noChangeArrowheads="1"/>
            </p:cNvSpPr>
            <p:nvPr/>
          </p:nvSpPr>
          <p:spPr bwMode="auto">
            <a:xfrm>
              <a:off x="7053938" y="4834429"/>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array</a:t>
              </a:r>
            </a:p>
          </p:txBody>
        </p:sp>
      </p:grpSp>
      <p:sp>
        <p:nvSpPr>
          <p:cNvPr id="10" name="Right Brace 9"/>
          <p:cNvSpPr/>
          <p:nvPr/>
        </p:nvSpPr>
        <p:spPr bwMode="auto">
          <a:xfrm>
            <a:off x="7043062" y="6075013"/>
            <a:ext cx="185062" cy="97188"/>
          </a:xfrm>
          <a:prstGeom prst="righ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TextBox 1"/>
          <p:cNvSpPr txBox="1">
            <a:spLocks noChangeArrowheads="1"/>
          </p:cNvSpPr>
          <p:nvPr/>
        </p:nvSpPr>
        <p:spPr bwMode="auto">
          <a:xfrm>
            <a:off x="7194650" y="5943979"/>
            <a:ext cx="15021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err="1" smtClean="0">
                <a:latin typeface="Arial" panose="020B0604020202020204" pitchFamily="34" charset="0"/>
                <a:cs typeface="Arial" panose="020B0604020202020204" pitchFamily="34" charset="0"/>
              </a:rPr>
              <a:t>array_size</a:t>
            </a:r>
            <a:endParaRPr lang="en-US" sz="1800" dirty="0" smtClean="0">
              <a:latin typeface="Arial" panose="020B0604020202020204" pitchFamily="34" charset="0"/>
              <a:cs typeface="Arial" panose="020B0604020202020204" pitchFamily="34" charset="0"/>
            </a:endParaRPr>
          </a:p>
        </p:txBody>
      </p:sp>
      <p:sp>
        <p:nvSpPr>
          <p:cNvPr id="12" name="TextBox 11"/>
          <p:cNvSpPr txBox="1"/>
          <p:nvPr/>
        </p:nvSpPr>
        <p:spPr>
          <a:xfrm>
            <a:off x="533400" y="3564015"/>
            <a:ext cx="2324100" cy="1323439"/>
          </a:xfrm>
          <a:prstGeom prst="rect">
            <a:avLst/>
          </a:prstGeom>
          <a:noFill/>
        </p:spPr>
        <p:txBody>
          <a:bodyPr wrap="square" rtlCol="0">
            <a:spAutoFit/>
          </a:bodyPr>
          <a:lstStyle/>
          <a:p>
            <a:r>
              <a:rPr lang="en-US" sz="1600" dirty="0" smtClean="0"/>
              <a:t>The variable declarations in the data segment must be parsed and translated into a binary representation.</a:t>
            </a:r>
            <a:endParaRPr lang="en-US" sz="1600" dirty="0"/>
          </a:p>
        </p:txBody>
      </p:sp>
    </p:spTree>
    <p:extLst>
      <p:ext uri="{BB962C8B-B14F-4D97-AF65-F5344CB8AC3E}">
        <p14:creationId xmlns:p14="http://schemas.microsoft.com/office/powerpoint/2010/main" val="187984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 More Accurate View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40855256"/>
              </p:ext>
            </p:extLst>
          </p:nvPr>
        </p:nvGraphicFramePr>
        <p:xfrm>
          <a:off x="2133600" y="927854"/>
          <a:ext cx="2819400" cy="11430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381000">
                <a:tc>
                  <a:txBody>
                    <a:bodyPr/>
                    <a:lstStyle/>
                    <a:p>
                      <a:r>
                        <a:rPr lang="en-US" sz="1600" b="0" dirty="0" smtClean="0">
                          <a:solidFill>
                            <a:schemeClr val="tx1"/>
                          </a:solidFill>
                          <a:latin typeface="Courier New" panose="02070309020205020404" pitchFamily="49" charset="0"/>
                          <a:cs typeface="Courier New" panose="02070309020205020404" pitchFamily="49" charset="0"/>
                        </a:rPr>
                        <a:t>0000 2000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01010100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81000">
                <a:tc>
                  <a:txBody>
                    <a:bodyPr/>
                    <a:lstStyle/>
                    <a:p>
                      <a:r>
                        <a:rPr lang="en-US" sz="1600" b="0" dirty="0" smtClean="0">
                          <a:solidFill>
                            <a:schemeClr val="tx1"/>
                          </a:solidFill>
                          <a:latin typeface="Courier New" panose="02070309020205020404" pitchFamily="49" charset="0"/>
                          <a:cs typeface="Courier New" panose="02070309020205020404" pitchFamily="49" charset="0"/>
                        </a:rPr>
                        <a:t>0000 2001</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01101111</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796569"/>
                  </a:ext>
                </a:extLst>
              </a:tr>
              <a:tr h="381000">
                <a:tc>
                  <a:txBody>
                    <a:bodyPr/>
                    <a:lstStyle/>
                    <a:p>
                      <a:r>
                        <a:rPr lang="en-US" sz="1600" b="0" dirty="0" smtClean="0">
                          <a:solidFill>
                            <a:schemeClr val="tx1"/>
                          </a:solidFill>
                          <a:latin typeface="Courier New" panose="02070309020205020404" pitchFamily="49" charset="0"/>
                          <a:cs typeface="Courier New" panose="02070309020205020404" pitchFamily="49" charset="0"/>
                        </a:rPr>
                        <a:t>0000 2002</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00100000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434234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48615517"/>
              </p:ext>
            </p:extLst>
          </p:nvPr>
        </p:nvGraphicFramePr>
        <p:xfrm>
          <a:off x="2057400" y="3002280"/>
          <a:ext cx="6614160" cy="1112520"/>
        </p:xfrm>
        <a:graphic>
          <a:graphicData uri="http://schemas.openxmlformats.org/drawingml/2006/table">
            <a:tbl>
              <a:tblPr firstRow="1" bandRow="1">
                <a:tableStyleId>{5C22544A-7EE6-4342-B048-85BDC9FD1C3A}</a:tableStyleId>
              </a:tblPr>
              <a:tblGrid>
                <a:gridCol w="1402080">
                  <a:extLst>
                    <a:ext uri="{9D8B030D-6E8A-4147-A177-3AD203B41FA5}">
                      <a16:colId xmlns:a16="http://schemas.microsoft.com/office/drawing/2014/main" val="20000"/>
                    </a:ext>
                  </a:extLst>
                </a:gridCol>
                <a:gridCol w="5212080">
                  <a:extLst>
                    <a:ext uri="{9D8B030D-6E8A-4147-A177-3AD203B41FA5}">
                      <a16:colId xmlns:a16="http://schemas.microsoft.com/office/drawing/2014/main" val="20001"/>
                    </a:ext>
                  </a:extLst>
                </a:gridCol>
              </a:tblGrid>
              <a:tr h="370840">
                <a:tc>
                  <a:txBody>
                    <a:bodyPr/>
                    <a:lstStyle/>
                    <a:p>
                      <a:r>
                        <a:rPr lang="en-US" sz="1600" b="0" dirty="0" smtClean="0">
                          <a:solidFill>
                            <a:schemeClr val="tx1"/>
                          </a:solidFill>
                          <a:latin typeface="Courier New" panose="02070309020205020404" pitchFamily="49" charset="0"/>
                          <a:cs typeface="Courier New" panose="02070309020205020404" pitchFamily="49" charset="0"/>
                        </a:rPr>
                        <a:t>0000 0000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001000 00000 01000 0010</a:t>
                      </a:r>
                      <a:r>
                        <a:rPr lang="en-US" sz="1600" b="0" baseline="0" dirty="0" smtClean="0">
                          <a:solidFill>
                            <a:schemeClr val="tx1"/>
                          </a:solidFill>
                          <a:latin typeface="Courier New" panose="02070309020205020404" pitchFamily="49" charset="0"/>
                          <a:cs typeface="Courier New" panose="02070309020205020404" pitchFamily="49" charset="0"/>
                        </a:rPr>
                        <a:t> 0000 0000 0000</a:t>
                      </a:r>
                      <a:endParaRPr lang="en-US" sz="1600" b="0" dirty="0" smtClean="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sz="1600" b="0" dirty="0" smtClean="0">
                          <a:solidFill>
                            <a:schemeClr val="tx1"/>
                          </a:solidFill>
                          <a:latin typeface="Courier New" panose="02070309020205020404" pitchFamily="49" charset="0"/>
                          <a:cs typeface="Courier New" panose="02070309020205020404" pitchFamily="49" charset="0"/>
                        </a:rPr>
                        <a:t>0000 0004</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001001 00000 10000 0001 0000 0000 0000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US" sz="1600" b="0" dirty="0" smtClean="0">
                          <a:solidFill>
                            <a:schemeClr val="tx1"/>
                          </a:solidFill>
                          <a:latin typeface="Courier New" panose="02070309020205020404" pitchFamily="49" charset="0"/>
                          <a:cs typeface="Courier New" panose="02070309020205020404" pitchFamily="49" charset="0"/>
                        </a:rPr>
                        <a:t>. .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tx1"/>
                          </a:solidFill>
                          <a:latin typeface="Courier New" panose="02070309020205020404" pitchFamily="49" charset="0"/>
                          <a:cs typeface="Courier New" panose="02070309020205020404" pitchFamily="49" charset="0"/>
                        </a:rPr>
                        <a:t>. .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TextBox 1"/>
          <p:cNvSpPr txBox="1">
            <a:spLocks noChangeArrowheads="1"/>
          </p:cNvSpPr>
          <p:nvPr/>
        </p:nvSpPr>
        <p:spPr bwMode="auto">
          <a:xfrm>
            <a:off x="445655" y="927854"/>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data segment</a:t>
            </a:r>
          </a:p>
        </p:txBody>
      </p:sp>
      <p:sp>
        <p:nvSpPr>
          <p:cNvPr id="7" name="TextBox 1"/>
          <p:cNvSpPr txBox="1">
            <a:spLocks noChangeArrowheads="1"/>
          </p:cNvSpPr>
          <p:nvPr/>
        </p:nvSpPr>
        <p:spPr bwMode="auto">
          <a:xfrm>
            <a:off x="457200" y="2971800"/>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latin typeface="Arial" panose="020B0604020202020204" pitchFamily="34" charset="0"/>
                <a:cs typeface="Arial" panose="020B0604020202020204" pitchFamily="34" charset="0"/>
              </a:rPr>
              <a:t>text segment</a:t>
            </a:r>
          </a:p>
        </p:txBody>
      </p:sp>
      <p:grpSp>
        <p:nvGrpSpPr>
          <p:cNvPr id="14" name="Group 13"/>
          <p:cNvGrpSpPr/>
          <p:nvPr/>
        </p:nvGrpSpPr>
        <p:grpSpPr>
          <a:xfrm>
            <a:off x="5943600" y="737354"/>
            <a:ext cx="2133600" cy="386596"/>
            <a:chOff x="5486400" y="737354"/>
            <a:chExt cx="2133600" cy="386596"/>
          </a:xfrm>
        </p:grpSpPr>
        <p:sp>
          <p:nvSpPr>
            <p:cNvPr id="12" name="Rounded Rectangular Callout 11"/>
            <p:cNvSpPr/>
            <p:nvPr/>
          </p:nvSpPr>
          <p:spPr bwMode="auto">
            <a:xfrm>
              <a:off x="5486400" y="737354"/>
              <a:ext cx="2133600" cy="381000"/>
            </a:xfrm>
            <a:prstGeom prst="wedgeRoundRectCallout">
              <a:avLst>
                <a:gd name="adj1" fmla="val -94833"/>
                <a:gd name="adj2" fmla="val 47292"/>
                <a:gd name="adj3" fmla="val 16667"/>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562600" y="754618"/>
              <a:ext cx="1981200" cy="369332"/>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ASCII code for ‘T’</a:t>
              </a:r>
              <a:endParaRPr lang="en-US" sz="1800" dirty="0">
                <a:latin typeface="Arial" panose="020B0604020202020204" pitchFamily="34" charset="0"/>
                <a:cs typeface="Arial" panose="020B0604020202020204" pitchFamily="34" charset="0"/>
              </a:endParaRPr>
            </a:p>
          </p:txBody>
        </p:sp>
      </p:grpSp>
      <p:grpSp>
        <p:nvGrpSpPr>
          <p:cNvPr id="15" name="Group 14"/>
          <p:cNvGrpSpPr/>
          <p:nvPr/>
        </p:nvGrpSpPr>
        <p:grpSpPr>
          <a:xfrm>
            <a:off x="5943600" y="1213604"/>
            <a:ext cx="2133600" cy="386596"/>
            <a:chOff x="5486400" y="737354"/>
            <a:chExt cx="2133600" cy="386596"/>
          </a:xfrm>
        </p:grpSpPr>
        <p:sp>
          <p:nvSpPr>
            <p:cNvPr id="16" name="Rounded Rectangular Callout 15"/>
            <p:cNvSpPr/>
            <p:nvPr/>
          </p:nvSpPr>
          <p:spPr bwMode="auto">
            <a:xfrm>
              <a:off x="5486400" y="737354"/>
              <a:ext cx="2133600" cy="381000"/>
            </a:xfrm>
            <a:prstGeom prst="wedgeRoundRectCallout">
              <a:avLst>
                <a:gd name="adj1" fmla="val -95279"/>
                <a:gd name="adj2" fmla="val -7708"/>
                <a:gd name="adj3" fmla="val 16667"/>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5562600" y="754618"/>
              <a:ext cx="1981200" cy="369332"/>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ASCII code for ‘o’</a:t>
              </a:r>
              <a:endParaRPr lang="en-US" sz="1800" dirty="0">
                <a:latin typeface="Arial" panose="020B0604020202020204" pitchFamily="34" charset="0"/>
                <a:cs typeface="Arial" panose="020B0604020202020204" pitchFamily="34" charset="0"/>
              </a:endParaRPr>
            </a:p>
          </p:txBody>
        </p:sp>
      </p:grpSp>
      <p:grpSp>
        <p:nvGrpSpPr>
          <p:cNvPr id="19" name="Group 18"/>
          <p:cNvGrpSpPr/>
          <p:nvPr/>
        </p:nvGrpSpPr>
        <p:grpSpPr>
          <a:xfrm>
            <a:off x="426605" y="4356972"/>
            <a:ext cx="3962400" cy="403623"/>
            <a:chOff x="5486400" y="737353"/>
            <a:chExt cx="2133600" cy="663596"/>
          </a:xfrm>
        </p:grpSpPr>
        <p:sp>
          <p:nvSpPr>
            <p:cNvPr id="20" name="Rounded Rectangular Callout 19"/>
            <p:cNvSpPr/>
            <p:nvPr/>
          </p:nvSpPr>
          <p:spPr bwMode="auto">
            <a:xfrm>
              <a:off x="5486400" y="737353"/>
              <a:ext cx="2133600" cy="663594"/>
            </a:xfrm>
            <a:prstGeom prst="wedgeRoundRectCallout">
              <a:avLst>
                <a:gd name="adj1" fmla="val 29308"/>
                <a:gd name="adj2" fmla="val -317981"/>
                <a:gd name="adj3" fmla="val 16667"/>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5562600" y="754618"/>
              <a:ext cx="1981200" cy="646331"/>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machine code for ‘la $t0, 0x2000’</a:t>
              </a:r>
              <a:endParaRPr lang="en-US" sz="1800" dirty="0">
                <a:latin typeface="Arial" panose="020B0604020202020204" pitchFamily="34" charset="0"/>
                <a:cs typeface="Arial" panose="020B0604020202020204" pitchFamily="34" charset="0"/>
              </a:endParaRPr>
            </a:p>
          </p:txBody>
        </p:sp>
      </p:grpSp>
      <p:grpSp>
        <p:nvGrpSpPr>
          <p:cNvPr id="22" name="Group 21"/>
          <p:cNvGrpSpPr/>
          <p:nvPr/>
        </p:nvGrpSpPr>
        <p:grpSpPr>
          <a:xfrm>
            <a:off x="4495800" y="5181600"/>
            <a:ext cx="3962400" cy="403622"/>
            <a:chOff x="5486400" y="737353"/>
            <a:chExt cx="2133600" cy="663594"/>
          </a:xfrm>
        </p:grpSpPr>
        <p:sp>
          <p:nvSpPr>
            <p:cNvPr id="23" name="Rounded Rectangular Callout 22"/>
            <p:cNvSpPr/>
            <p:nvPr/>
          </p:nvSpPr>
          <p:spPr bwMode="auto">
            <a:xfrm>
              <a:off x="5486400" y="737353"/>
              <a:ext cx="2133600" cy="663594"/>
            </a:xfrm>
            <a:prstGeom prst="wedgeRoundRectCallout">
              <a:avLst>
                <a:gd name="adj1" fmla="val -44490"/>
                <a:gd name="adj2" fmla="val -433615"/>
                <a:gd name="adj3" fmla="val 16667"/>
              </a:avLst>
            </a:pr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5562600" y="754618"/>
              <a:ext cx="1981200" cy="607218"/>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machine code for ‘li $s0, 4096’</a:t>
              </a:r>
              <a:endParaRPr lang="en-US" sz="1800" dirty="0">
                <a:latin typeface="Arial" panose="020B0604020202020204" pitchFamily="34" charset="0"/>
                <a:cs typeface="Arial" panose="020B0604020202020204" pitchFamily="34" charset="0"/>
              </a:endParaRPr>
            </a:p>
          </p:txBody>
        </p:sp>
      </p:grpSp>
      <p:grpSp>
        <p:nvGrpSpPr>
          <p:cNvPr id="9" name="Group 8"/>
          <p:cNvGrpSpPr/>
          <p:nvPr/>
        </p:nvGrpSpPr>
        <p:grpSpPr>
          <a:xfrm>
            <a:off x="533400" y="2032000"/>
            <a:ext cx="2198511" cy="482600"/>
            <a:chOff x="533400" y="2032000"/>
            <a:chExt cx="2198511" cy="482600"/>
          </a:xfrm>
        </p:grpSpPr>
        <p:sp>
          <p:nvSpPr>
            <p:cNvPr id="25" name="TextBox 1"/>
            <p:cNvSpPr txBox="1">
              <a:spLocks noChangeArrowheads="1"/>
            </p:cNvSpPr>
            <p:nvPr/>
          </p:nvSpPr>
          <p:spPr bwMode="auto">
            <a:xfrm>
              <a:off x="533400" y="2145268"/>
              <a:ext cx="1295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solidFill>
                    <a:srgbClr val="C00000"/>
                  </a:solidFill>
                  <a:latin typeface="Arial" panose="020B0604020202020204" pitchFamily="34" charset="0"/>
                  <a:cs typeface="Arial" panose="020B0604020202020204" pitchFamily="34" charset="0"/>
                </a:rPr>
                <a:t>addresses</a:t>
              </a:r>
              <a:endParaRPr lang="en-US" sz="1800" dirty="0" smtClean="0">
                <a:solidFill>
                  <a:srgbClr val="C00000"/>
                </a:solidFill>
                <a:latin typeface="Arial" panose="020B0604020202020204" pitchFamily="34" charset="0"/>
                <a:cs typeface="Arial" panose="020B0604020202020204" pitchFamily="34" charset="0"/>
              </a:endParaRPr>
            </a:p>
          </p:txBody>
        </p:sp>
        <p:sp>
          <p:nvSpPr>
            <p:cNvPr id="3" name="Freeform 2"/>
            <p:cNvSpPr/>
            <p:nvPr/>
          </p:nvSpPr>
          <p:spPr bwMode="auto">
            <a:xfrm>
              <a:off x="1806222" y="2032000"/>
              <a:ext cx="925689" cy="325707"/>
            </a:xfrm>
            <a:custGeom>
              <a:avLst/>
              <a:gdLst>
                <a:gd name="connsiteX0" fmla="*/ 0 w 925689"/>
                <a:gd name="connsiteY0" fmla="*/ 304800 h 325707"/>
                <a:gd name="connsiteX1" fmla="*/ 372534 w 925689"/>
                <a:gd name="connsiteY1" fmla="*/ 293511 h 325707"/>
                <a:gd name="connsiteX2" fmla="*/ 925689 w 925689"/>
                <a:gd name="connsiteY2" fmla="*/ 0 h 325707"/>
              </a:gdLst>
              <a:ahLst/>
              <a:cxnLst>
                <a:cxn ang="0">
                  <a:pos x="connsiteX0" y="connsiteY0"/>
                </a:cxn>
                <a:cxn ang="0">
                  <a:pos x="connsiteX1" y="connsiteY1"/>
                </a:cxn>
                <a:cxn ang="0">
                  <a:pos x="connsiteX2" y="connsiteY2"/>
                </a:cxn>
              </a:cxnLst>
              <a:rect l="l" t="t" r="r" b="b"/>
              <a:pathLst>
                <a:path w="925689" h="325707">
                  <a:moveTo>
                    <a:pt x="0" y="304800"/>
                  </a:moveTo>
                  <a:cubicBezTo>
                    <a:pt x="109126" y="324555"/>
                    <a:pt x="218253" y="344311"/>
                    <a:pt x="372534" y="293511"/>
                  </a:cubicBezTo>
                  <a:cubicBezTo>
                    <a:pt x="526816" y="242711"/>
                    <a:pt x="726252" y="121355"/>
                    <a:pt x="925689" y="0"/>
                  </a:cubicBezTo>
                </a:path>
              </a:pathLst>
            </a:custGeom>
            <a:noFill/>
            <a:ln w="25400" cap="flat" cmpd="sng" algn="ctr">
              <a:solidFill>
                <a:srgbClr val="C000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8" name="Freeform 7"/>
          <p:cNvSpPr/>
          <p:nvPr/>
        </p:nvSpPr>
        <p:spPr bwMode="auto">
          <a:xfrm>
            <a:off x="1828800" y="2348088"/>
            <a:ext cx="795079" cy="654756"/>
          </a:xfrm>
          <a:custGeom>
            <a:avLst/>
            <a:gdLst>
              <a:gd name="connsiteX0" fmla="*/ 0 w 795079"/>
              <a:gd name="connsiteY0" fmla="*/ 0 h 654756"/>
              <a:gd name="connsiteX1" fmla="*/ 677333 w 795079"/>
              <a:gd name="connsiteY1" fmla="*/ 293511 h 654756"/>
              <a:gd name="connsiteX2" fmla="*/ 790222 w 795079"/>
              <a:gd name="connsiteY2" fmla="*/ 654756 h 654756"/>
            </a:gdLst>
            <a:ahLst/>
            <a:cxnLst>
              <a:cxn ang="0">
                <a:pos x="connsiteX0" y="connsiteY0"/>
              </a:cxn>
              <a:cxn ang="0">
                <a:pos x="connsiteX1" y="connsiteY1"/>
              </a:cxn>
              <a:cxn ang="0">
                <a:pos x="connsiteX2" y="connsiteY2"/>
              </a:cxn>
            </a:cxnLst>
            <a:rect l="l" t="t" r="r" b="b"/>
            <a:pathLst>
              <a:path w="795079" h="654756">
                <a:moveTo>
                  <a:pt x="0" y="0"/>
                </a:moveTo>
                <a:cubicBezTo>
                  <a:pt x="272814" y="92192"/>
                  <a:pt x="545629" y="184385"/>
                  <a:pt x="677333" y="293511"/>
                </a:cubicBezTo>
                <a:cubicBezTo>
                  <a:pt x="809037" y="402637"/>
                  <a:pt x="799629" y="528696"/>
                  <a:pt x="790222" y="654756"/>
                </a:cubicBezTo>
              </a:path>
            </a:pathLst>
          </a:custGeom>
          <a:noFill/>
          <a:ln w="25400" cap="flat" cmpd="sng" algn="ctr">
            <a:solidFill>
              <a:srgbClr val="C000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5694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 Table</a:t>
            </a:r>
            <a:endParaRPr lang="en-US" dirty="0"/>
          </a:p>
        </p:txBody>
      </p:sp>
      <p:sp>
        <p:nvSpPr>
          <p:cNvPr id="3" name="TextBox 1"/>
          <p:cNvSpPr txBox="1">
            <a:spLocks noChangeArrowheads="1"/>
          </p:cNvSpPr>
          <p:nvPr/>
        </p:nvSpPr>
        <p:spPr bwMode="auto">
          <a:xfrm>
            <a:off x="381000" y="685800"/>
            <a:ext cx="861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The assembler needs to build a </a:t>
            </a:r>
            <a:r>
              <a:rPr lang="en-US" sz="1800" i="1" dirty="0" smtClean="0"/>
              <a:t>symbol table</a:t>
            </a:r>
            <a:r>
              <a:rPr lang="en-US" sz="1800" dirty="0" smtClean="0"/>
              <a:t>, a table that maps symbolic names (labels) to memory addresses:</a:t>
            </a:r>
            <a:endParaRPr lang="en-US" sz="1800" dirty="0" smtClean="0">
              <a:latin typeface="+mn-lt"/>
              <a:cs typeface="Courier New" pitchFamily="49"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95907694"/>
              </p:ext>
            </p:extLst>
          </p:nvPr>
        </p:nvGraphicFramePr>
        <p:xfrm>
          <a:off x="4267200" y="1447800"/>
          <a:ext cx="2895600" cy="1112520"/>
        </p:xfrm>
        <a:graphic>
          <a:graphicData uri="http://schemas.openxmlformats.org/drawingml/2006/table">
            <a:tbl>
              <a:tblPr firstRow="1" bandRow="1">
                <a:tableStyleId>{5C22544A-7EE6-4342-B048-85BDC9FD1C3A}</a:tableStyleId>
              </a:tblPr>
              <a:tblGrid>
                <a:gridCol w="146304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tblGrid>
              <a:tr h="370840">
                <a:tc>
                  <a:txBody>
                    <a:bodyPr/>
                    <a:lstStyle/>
                    <a:p>
                      <a:r>
                        <a:rPr lang="en-US" b="0" dirty="0" smtClean="0">
                          <a:solidFill>
                            <a:schemeClr val="tx1"/>
                          </a:solidFill>
                          <a:latin typeface="Courier New" panose="02070309020205020404" pitchFamily="49" charset="0"/>
                          <a:cs typeface="Courier New" panose="02070309020205020404" pitchFamily="49" charset="0"/>
                        </a:rPr>
                        <a:t>0000 0000</a:t>
                      </a:r>
                      <a:endParaRPr lang="en-US"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smtClean="0">
                          <a:solidFill>
                            <a:schemeClr val="tx1"/>
                          </a:solidFill>
                          <a:latin typeface="Courier New" panose="02070309020205020404" pitchFamily="49" charset="0"/>
                          <a:cs typeface="Courier New" panose="02070309020205020404" pitchFamily="49" charset="0"/>
                        </a:rPr>
                        <a:t>main</a:t>
                      </a:r>
                      <a:endParaRPr lang="en-US"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b="0" dirty="0" smtClean="0">
                          <a:solidFill>
                            <a:schemeClr val="tx1"/>
                          </a:solidFill>
                          <a:latin typeface="Courier New" panose="02070309020205020404" pitchFamily="49" charset="0"/>
                          <a:cs typeface="Courier New" panose="02070309020205020404" pitchFamily="49" charset="0"/>
                        </a:rPr>
                        <a:t>0000 001C</a:t>
                      </a:r>
                      <a:endParaRPr lang="en-US"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err="1" smtClean="0">
                          <a:solidFill>
                            <a:schemeClr val="tx1"/>
                          </a:solidFill>
                          <a:latin typeface="Courier New" panose="02070309020205020404" pitchFamily="49" charset="0"/>
                          <a:cs typeface="Courier New" panose="02070309020205020404" pitchFamily="49" charset="0"/>
                        </a:rPr>
                        <a:t>bgloop</a:t>
                      </a:r>
                      <a:endParaRPr lang="en-US"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US" b="0" dirty="0" smtClean="0">
                          <a:solidFill>
                            <a:schemeClr val="tx1"/>
                          </a:solidFill>
                          <a:latin typeface="Courier New" panose="02070309020205020404" pitchFamily="49" charset="0"/>
                          <a:cs typeface="Courier New" panose="02070309020205020404" pitchFamily="49" charset="0"/>
                        </a:rPr>
                        <a:t>0000 2000</a:t>
                      </a:r>
                      <a:endParaRPr lang="en-US"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smtClean="0">
                          <a:solidFill>
                            <a:schemeClr val="tx1"/>
                          </a:solidFill>
                          <a:latin typeface="Courier New" panose="02070309020205020404" pitchFamily="49" charset="0"/>
                          <a:cs typeface="Courier New" panose="02070309020205020404" pitchFamily="49" charset="0"/>
                        </a:rPr>
                        <a:t>Str01</a:t>
                      </a:r>
                      <a:endParaRPr lang="en-US"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 name="TextBox 1"/>
          <p:cNvSpPr txBox="1">
            <a:spLocks noChangeArrowheads="1"/>
          </p:cNvSpPr>
          <p:nvPr/>
        </p:nvSpPr>
        <p:spPr bwMode="auto">
          <a:xfrm>
            <a:off x="381000" y="3163669"/>
            <a:ext cx="86106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Building the symbol table is a bit tricky:</a:t>
            </a:r>
          </a:p>
          <a:p>
            <a:pPr>
              <a:defRPr/>
            </a:pPr>
            <a:endParaRPr lang="en-US" sz="1800" dirty="0">
              <a:latin typeface="+mn-lt"/>
              <a:cs typeface="Courier New" pitchFamily="49" charset="0"/>
            </a:endParaRPr>
          </a:p>
          <a:p>
            <a:pPr marL="463550" indent="-463550">
              <a:tabLst>
                <a:tab pos="231775" algn="l"/>
              </a:tabLst>
              <a:defRPr/>
            </a:pPr>
            <a:r>
              <a:rPr lang="en-US" sz="1800" dirty="0" smtClean="0">
                <a:latin typeface="+mn-lt"/>
                <a:cs typeface="Courier New" pitchFamily="49" charset="0"/>
              </a:rPr>
              <a:t>	-	need to know where data/text segment starts in memory</a:t>
            </a:r>
          </a:p>
          <a:p>
            <a:pPr marL="463550" indent="-463550">
              <a:tabLst>
                <a:tab pos="231775" algn="l"/>
              </a:tabLst>
              <a:defRPr/>
            </a:pPr>
            <a:r>
              <a:rPr lang="en-US" sz="1800" dirty="0">
                <a:latin typeface="+mn-lt"/>
                <a:cs typeface="Courier New" pitchFamily="49" charset="0"/>
              </a:rPr>
              <a:t>	</a:t>
            </a:r>
            <a:r>
              <a:rPr lang="en-US" sz="1800" dirty="0" smtClean="0">
                <a:latin typeface="+mn-lt"/>
                <a:cs typeface="Courier New" pitchFamily="49" charset="0"/>
              </a:rPr>
              <a:t>-	may see a label in an instruction before we actually see the label "defined"</a:t>
            </a:r>
          </a:p>
          <a:p>
            <a:pPr marL="463550" indent="-463550">
              <a:tabLst>
                <a:tab pos="231775" algn="l"/>
              </a:tabLst>
              <a:defRPr/>
            </a:pPr>
            <a:endParaRPr lang="en-US" sz="1800" dirty="0">
              <a:latin typeface="+mn-lt"/>
              <a:cs typeface="Courier New" pitchFamily="49" charset="0"/>
            </a:endParaRPr>
          </a:p>
          <a:p>
            <a:pPr marL="463550" indent="-463550">
              <a:tabLst>
                <a:tab pos="231775" algn="l"/>
              </a:tabLst>
              <a:defRPr/>
            </a:pPr>
            <a:r>
              <a:rPr lang="en-US" sz="1800" dirty="0" smtClean="0">
                <a:latin typeface="+mn-lt"/>
                <a:cs typeface="Courier New" pitchFamily="49" charset="0"/>
              </a:rPr>
              <a:t>One reason most assemblers/compilers make more than one pass.</a:t>
            </a:r>
          </a:p>
          <a:p>
            <a:pPr marL="463550" indent="-463550">
              <a:tabLst>
                <a:tab pos="231775" algn="l"/>
              </a:tabLst>
              <a:defRPr/>
            </a:pPr>
            <a:endParaRPr lang="en-US" sz="1800" dirty="0">
              <a:latin typeface="+mn-lt"/>
              <a:cs typeface="Courier New" pitchFamily="49" charset="0"/>
            </a:endParaRPr>
          </a:p>
          <a:p>
            <a:pPr>
              <a:defRPr/>
            </a:pPr>
            <a:r>
              <a:rPr lang="en-US" sz="1800" dirty="0" smtClean="0">
                <a:latin typeface="+mn-lt"/>
                <a:cs typeface="Courier New" pitchFamily="49" charset="0"/>
              </a:rPr>
              <a:t>We want the symbol table to be built before we start translating assembly instructions to machine code — or else we must do some fancy bookkeeping.</a:t>
            </a:r>
          </a:p>
        </p:txBody>
      </p:sp>
    </p:spTree>
    <p:extLst>
      <p:ext uri="{BB962C8B-B14F-4D97-AF65-F5344CB8AC3E}">
        <p14:creationId xmlns:p14="http://schemas.microsoft.com/office/powerpoint/2010/main" val="145927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Development</a:t>
            </a:r>
            <a:endParaRPr lang="en-US" dirty="0"/>
          </a:p>
        </p:txBody>
      </p:sp>
      <p:sp>
        <p:nvSpPr>
          <p:cNvPr id="3" name="TextBox 1"/>
          <p:cNvSpPr txBox="1">
            <a:spLocks noChangeArrowheads="1"/>
          </p:cNvSpPr>
          <p:nvPr/>
        </p:nvSpPr>
        <p:spPr bwMode="auto">
          <a:xfrm>
            <a:off x="381000" y="685800"/>
            <a:ext cx="8610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Plan your development so that you add features one by one.</a:t>
            </a:r>
          </a:p>
          <a:p>
            <a:pPr>
              <a:defRPr/>
            </a:pPr>
            <a:endParaRPr lang="en-US" sz="1800" dirty="0">
              <a:latin typeface="+mn-lt"/>
              <a:cs typeface="Courier New" pitchFamily="49" charset="0"/>
            </a:endParaRPr>
          </a:p>
          <a:p>
            <a:pPr>
              <a:defRPr/>
            </a:pPr>
            <a:r>
              <a:rPr lang="en-US" sz="1800" dirty="0" smtClean="0">
                <a:latin typeface="+mn-lt"/>
                <a:cs typeface="Courier New" pitchFamily="49" charset="0"/>
              </a:rPr>
              <a:t>This requires thinking about (at least) two things:</a:t>
            </a:r>
          </a:p>
          <a:p>
            <a:pPr>
              <a:defRPr/>
            </a:pPr>
            <a:endParaRPr lang="en-US" sz="1800" dirty="0">
              <a:latin typeface="+mn-lt"/>
              <a:cs typeface="Courier New" pitchFamily="49" charset="0"/>
            </a:endParaRPr>
          </a:p>
          <a:p>
            <a:pPr marL="457200" indent="-457200">
              <a:tabLst>
                <a:tab pos="228600" algn="l"/>
              </a:tabLst>
              <a:defRPr/>
            </a:pPr>
            <a:r>
              <a:rPr lang="en-US" sz="1800" dirty="0" smtClean="0">
                <a:latin typeface="+mn-lt"/>
                <a:cs typeface="Courier New" pitchFamily="49" charset="0"/>
              </a:rPr>
              <a:t>	-	How can I decompose the system into a sequence of "features" that make sense.</a:t>
            </a:r>
          </a:p>
          <a:p>
            <a:pPr marL="457200" indent="-457200">
              <a:tabLst>
                <a:tab pos="228600" algn="l"/>
              </a:tabLst>
              <a:defRPr/>
            </a:pPr>
            <a:endParaRPr lang="en-US" sz="1800" dirty="0">
              <a:latin typeface="+mn-lt"/>
              <a:cs typeface="Courier New" pitchFamily="49" charset="0"/>
            </a:endParaRPr>
          </a:p>
          <a:p>
            <a:pPr marL="457200">
              <a:defRPr/>
            </a:pPr>
            <a:r>
              <a:rPr lang="en-US" sz="1800" dirty="0" smtClean="0">
                <a:latin typeface="+mn-lt"/>
                <a:cs typeface="Courier New" pitchFamily="49" charset="0"/>
              </a:rPr>
              <a:t>I often start by asking what's the minimum functionality I need to be able to actually do anything?  Frequently, that's a matter of data acquisition... so I start with planning how to read my input file.</a:t>
            </a:r>
          </a:p>
          <a:p>
            <a:pPr marL="457200">
              <a:defRPr/>
            </a:pPr>
            <a:endParaRPr lang="en-US" sz="1800" dirty="0">
              <a:latin typeface="+mn-lt"/>
              <a:cs typeface="Courier New" pitchFamily="49" charset="0"/>
            </a:endParaRPr>
          </a:p>
          <a:p>
            <a:pPr marL="457200">
              <a:defRPr/>
            </a:pPr>
            <a:r>
              <a:rPr lang="en-US" sz="1800" dirty="0" smtClean="0">
                <a:latin typeface="+mn-lt"/>
                <a:cs typeface="Courier New" pitchFamily="49" charset="0"/>
              </a:rPr>
              <a:t>Now, what can I do next, once I know I can acquire data?</a:t>
            </a:r>
          </a:p>
          <a:p>
            <a:pPr marL="457200">
              <a:defRPr/>
            </a:pPr>
            <a:endParaRPr lang="en-US" sz="1800" dirty="0" smtClean="0">
              <a:latin typeface="+mn-lt"/>
              <a:cs typeface="Courier New" pitchFamily="49" charset="0"/>
            </a:endParaRPr>
          </a:p>
          <a:p>
            <a:pPr marL="457200" indent="-457200">
              <a:tabLst>
                <a:tab pos="228600" algn="l"/>
              </a:tabLst>
              <a:defRPr/>
            </a:pPr>
            <a:r>
              <a:rPr lang="en-US" sz="1800" dirty="0">
                <a:latin typeface="+mn-lt"/>
                <a:cs typeface="Courier New" pitchFamily="49" charset="0"/>
              </a:rPr>
              <a:t>	</a:t>
            </a:r>
            <a:r>
              <a:rPr lang="en-US" sz="1800" dirty="0" smtClean="0">
                <a:latin typeface="+mn-lt"/>
                <a:cs typeface="Courier New" pitchFamily="49" charset="0"/>
              </a:rPr>
              <a:t>-	In what order can I add those "features"?</a:t>
            </a:r>
          </a:p>
          <a:p>
            <a:pPr marL="457200">
              <a:defRPr/>
            </a:pPr>
            <a:endParaRPr lang="en-US" sz="1800" dirty="0">
              <a:latin typeface="+mn-lt"/>
              <a:cs typeface="Courier New" pitchFamily="49" charset="0"/>
            </a:endParaRPr>
          </a:p>
          <a:p>
            <a:pPr marL="457200">
              <a:defRPr/>
            </a:pPr>
            <a:r>
              <a:rPr lang="en-US" sz="1800" dirty="0" smtClean="0">
                <a:latin typeface="+mn-lt"/>
                <a:cs typeface="Courier New" pitchFamily="49" charset="0"/>
              </a:rPr>
              <a:t>This is usually not too difficult, provided I've given enough thought to the specification of the system and thought about how I might handle each process that needs to be carried out.  But, if I get this wrong, I may have to perform a painful retrofit of something to my existing code.</a:t>
            </a:r>
          </a:p>
        </p:txBody>
      </p:sp>
    </p:spTree>
    <p:extLst>
      <p:ext uri="{BB962C8B-B14F-4D97-AF65-F5344CB8AC3E}">
        <p14:creationId xmlns:p14="http://schemas.microsoft.com/office/powerpoint/2010/main" val="358629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View</a:t>
            </a:r>
            <a:endParaRPr lang="en-US" dirty="0"/>
          </a:p>
        </p:txBody>
      </p:sp>
      <p:sp>
        <p:nvSpPr>
          <p:cNvPr id="3" name="TextBox 2"/>
          <p:cNvSpPr txBox="1"/>
          <p:nvPr/>
        </p:nvSpPr>
        <p:spPr>
          <a:xfrm>
            <a:off x="533400" y="914400"/>
            <a:ext cx="1524000" cy="338554"/>
          </a:xfrm>
          <a:prstGeom prst="rect">
            <a:avLst/>
          </a:prstGeom>
          <a:solidFill>
            <a:schemeClr val="bg1">
              <a:lumMod val="85000"/>
            </a:schemeClr>
          </a:solidFill>
        </p:spPr>
        <p:txBody>
          <a:bodyPr wrap="square" rtlCol="0">
            <a:spAutoFit/>
          </a:bodyPr>
          <a:lstStyle/>
          <a:p>
            <a:r>
              <a:rPr lang="en-US" sz="1600" dirty="0" smtClean="0">
                <a:latin typeface="Arial" panose="020B0604020202020204" pitchFamily="34" charset="0"/>
                <a:cs typeface="Arial" panose="020B0604020202020204" pitchFamily="34" charset="0"/>
              </a:rPr>
              <a:t>program.asm</a:t>
            </a:r>
            <a:endParaRPr lang="en-US" sz="1600" dirty="0">
              <a:latin typeface="Arial" panose="020B0604020202020204" pitchFamily="34" charset="0"/>
              <a:cs typeface="Arial" panose="020B0604020202020204" pitchFamily="34" charset="0"/>
            </a:endParaRPr>
          </a:p>
        </p:txBody>
      </p:sp>
      <p:sp>
        <p:nvSpPr>
          <p:cNvPr id="4" name="TextBox 3"/>
          <p:cNvSpPr txBox="1"/>
          <p:nvPr/>
        </p:nvSpPr>
        <p:spPr>
          <a:xfrm>
            <a:off x="533400" y="2514600"/>
            <a:ext cx="1524000" cy="338554"/>
          </a:xfrm>
          <a:prstGeom prst="rect">
            <a:avLst/>
          </a:prstGeom>
          <a:solidFill>
            <a:schemeClr val="bg1">
              <a:lumMod val="85000"/>
            </a:schemeClr>
          </a:solidFill>
        </p:spPr>
        <p:txBody>
          <a:bodyPr wrap="square" rtlCol="0">
            <a:spAutoFit/>
          </a:bodyPr>
          <a:lstStyle/>
          <a:p>
            <a:r>
              <a:rPr lang="en-US" sz="1600" dirty="0" smtClean="0">
                <a:latin typeface="Arial" panose="020B0604020202020204" pitchFamily="34" charset="0"/>
                <a:cs typeface="Arial" panose="020B0604020202020204" pitchFamily="34" charset="0"/>
              </a:rPr>
              <a:t>cleaned.asm</a:t>
            </a:r>
            <a:endParaRPr lang="en-US" sz="1600" dirty="0">
              <a:latin typeface="Arial" panose="020B0604020202020204" pitchFamily="34" charset="0"/>
              <a:cs typeface="Arial" panose="020B0604020202020204" pitchFamily="34" charset="0"/>
            </a:endParaRPr>
          </a:p>
        </p:txBody>
      </p:sp>
      <p:sp>
        <p:nvSpPr>
          <p:cNvPr id="5" name="TextBox 4"/>
          <p:cNvSpPr txBox="1"/>
          <p:nvPr/>
        </p:nvSpPr>
        <p:spPr>
          <a:xfrm>
            <a:off x="1328928" y="1514856"/>
            <a:ext cx="6519672" cy="584775"/>
          </a:xfrm>
          <a:prstGeom prst="rect">
            <a:avLst/>
          </a:prstGeom>
          <a:solidFill>
            <a:srgbClr val="FFFF00"/>
          </a:solidFill>
        </p:spPr>
        <p:txBody>
          <a:bodyPr wrap="square" rtlCol="0">
            <a:spAutoFit/>
          </a:bodyPr>
          <a:lstStyle/>
          <a:p>
            <a:r>
              <a:rPr lang="en-US" sz="1800" dirty="0" smtClean="0"/>
              <a:t>preprocessor </a:t>
            </a:r>
          </a:p>
          <a:p>
            <a:r>
              <a:rPr lang="en-US" sz="1400" dirty="0" smtClean="0"/>
              <a:t>read, build list of symbols and some of their addresses, elide comments, etc.</a:t>
            </a:r>
            <a:endParaRPr lang="en-US" sz="1400" dirty="0"/>
          </a:p>
        </p:txBody>
      </p:sp>
      <p:sp>
        <p:nvSpPr>
          <p:cNvPr id="6" name="TextBox 5"/>
          <p:cNvSpPr txBox="1"/>
          <p:nvPr/>
        </p:nvSpPr>
        <p:spPr>
          <a:xfrm>
            <a:off x="6705600" y="2514600"/>
            <a:ext cx="1524000" cy="338554"/>
          </a:xfrm>
          <a:prstGeom prst="rect">
            <a:avLst/>
          </a:prstGeom>
          <a:solidFill>
            <a:srgbClr val="00B0F0"/>
          </a:solidFill>
        </p:spPr>
        <p:txBody>
          <a:bodyPr wrap="square" rtlCol="0">
            <a:spAutoFit/>
          </a:bodyPr>
          <a:lstStyle/>
          <a:p>
            <a:r>
              <a:rPr lang="en-US" sz="1600" dirty="0" smtClean="0">
                <a:latin typeface="Arial" panose="020B0604020202020204" pitchFamily="34" charset="0"/>
                <a:cs typeface="Arial" panose="020B0604020202020204" pitchFamily="34" charset="0"/>
              </a:rPr>
              <a:t>symbol table</a:t>
            </a:r>
            <a:endParaRPr lang="en-US" sz="1600" dirty="0">
              <a:latin typeface="Arial" panose="020B0604020202020204" pitchFamily="34" charset="0"/>
              <a:cs typeface="Arial" panose="020B0604020202020204" pitchFamily="34" charset="0"/>
            </a:endParaRPr>
          </a:p>
        </p:txBody>
      </p:sp>
      <p:sp>
        <p:nvSpPr>
          <p:cNvPr id="7" name="TextBox 6"/>
          <p:cNvSpPr txBox="1"/>
          <p:nvPr/>
        </p:nvSpPr>
        <p:spPr>
          <a:xfrm>
            <a:off x="1328928" y="3246120"/>
            <a:ext cx="6019800" cy="584775"/>
          </a:xfrm>
          <a:prstGeom prst="rect">
            <a:avLst/>
          </a:prstGeom>
          <a:solidFill>
            <a:srgbClr val="FFFF00"/>
          </a:solidFill>
        </p:spPr>
        <p:txBody>
          <a:bodyPr wrap="square" rtlCol="0">
            <a:spAutoFit/>
          </a:bodyPr>
          <a:lstStyle/>
          <a:p>
            <a:r>
              <a:rPr lang="en-US" sz="1800" dirty="0" smtClean="0"/>
              <a:t>data segment handler </a:t>
            </a:r>
          </a:p>
          <a:p>
            <a:r>
              <a:rPr lang="en-US" sz="1400" dirty="0" smtClean="0"/>
              <a:t>read data segment, build binary representation of variables, symbol addresses</a:t>
            </a:r>
            <a:endParaRPr lang="en-US" sz="1400" dirty="0"/>
          </a:p>
        </p:txBody>
      </p:sp>
      <p:sp>
        <p:nvSpPr>
          <p:cNvPr id="10" name="Bent-Up Arrow 9"/>
          <p:cNvSpPr/>
          <p:nvPr/>
        </p:nvSpPr>
        <p:spPr bwMode="auto">
          <a:xfrm>
            <a:off x="804672" y="1408176"/>
            <a:ext cx="609600" cy="321677"/>
          </a:xfrm>
          <a:prstGeom prst="bentUpArrow">
            <a:avLst/>
          </a:prstGeom>
          <a:solidFill>
            <a:srgbClr val="00B050"/>
          </a:solidFill>
          <a:ln w="25400" cap="flat" cmpd="sng" algn="ctr">
            <a:noFill/>
            <a:prstDash val="solid"/>
            <a:round/>
            <a:headEnd type="none" w="med" len="med"/>
            <a:tailEnd type="stealth" w="lg" len="lg"/>
          </a:ln>
          <a:effectLst/>
          <a:scene3d>
            <a:camera prst="orthographicFront">
              <a:rot lat="0" lon="0" rev="162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Bent-Up Arrow 10"/>
          <p:cNvSpPr/>
          <p:nvPr/>
        </p:nvSpPr>
        <p:spPr bwMode="auto">
          <a:xfrm>
            <a:off x="1932432" y="2246376"/>
            <a:ext cx="609600" cy="321677"/>
          </a:xfrm>
          <a:prstGeom prst="bentUpArrow">
            <a:avLst/>
          </a:prstGeom>
          <a:solidFill>
            <a:srgbClr val="00B050"/>
          </a:solidFill>
          <a:ln w="25400" cap="flat" cmpd="sng" algn="ctr">
            <a:noFill/>
            <a:prstDash val="solid"/>
            <a:round/>
            <a:headEnd type="none" w="med" len="med"/>
            <a:tailEnd type="stealth" w="lg" len="lg"/>
          </a:ln>
          <a:effectLst/>
          <a:scene3d>
            <a:camera prst="orthographicFront">
              <a:rot lat="10800000" lon="0" rev="162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Bent-Up Arrow 11"/>
          <p:cNvSpPr/>
          <p:nvPr/>
        </p:nvSpPr>
        <p:spPr bwMode="auto">
          <a:xfrm>
            <a:off x="6217920" y="2246376"/>
            <a:ext cx="609600" cy="321677"/>
          </a:xfrm>
          <a:prstGeom prst="bentUpArrow">
            <a:avLst/>
          </a:prstGeom>
          <a:solidFill>
            <a:srgbClr val="00B050"/>
          </a:solidFill>
          <a:ln w="25400" cap="flat" cmpd="sng" algn="ctr">
            <a:noFill/>
            <a:prstDash val="solid"/>
            <a:round/>
            <a:headEnd type="none" w="med" len="med"/>
            <a:tailEnd type="stealth" w="lg" len="lg"/>
          </a:ln>
          <a:effectLst/>
          <a:scene3d>
            <a:camera prst="orthographicFront">
              <a:rot lat="0" lon="0" rev="162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 name="Bent-Up Arrow 12"/>
          <p:cNvSpPr/>
          <p:nvPr/>
        </p:nvSpPr>
        <p:spPr bwMode="auto">
          <a:xfrm>
            <a:off x="762000" y="3070747"/>
            <a:ext cx="762000" cy="321677"/>
          </a:xfrm>
          <a:prstGeom prst="bentUpArrow">
            <a:avLst/>
          </a:prstGeom>
          <a:solidFill>
            <a:srgbClr val="00B050"/>
          </a:solidFill>
          <a:ln w="25400" cap="flat" cmpd="sng" algn="ctr">
            <a:noFill/>
            <a:prstDash val="solid"/>
            <a:round/>
            <a:headEnd type="none" w="med" len="med"/>
            <a:tailEnd type="stealth" w="lg" len="lg"/>
          </a:ln>
          <a:effectLst/>
          <a:scene3d>
            <a:camera prst="orthographicFront">
              <a:rot lat="0" lon="0" rev="162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Bent-Up Arrow 13"/>
          <p:cNvSpPr/>
          <p:nvPr/>
        </p:nvSpPr>
        <p:spPr bwMode="auto">
          <a:xfrm>
            <a:off x="7354824" y="2853155"/>
            <a:ext cx="381000" cy="539270"/>
          </a:xfrm>
          <a:prstGeom prst="bentUpArrow">
            <a:avLst>
              <a:gd name="adj1" fmla="val 21154"/>
              <a:gd name="adj2" fmla="val 25000"/>
              <a:gd name="adj3" fmla="val 23077"/>
            </a:avLst>
          </a:prstGeom>
          <a:solidFill>
            <a:srgbClr val="00B050"/>
          </a:solidFill>
          <a:ln w="25400" cap="flat" cmpd="sng" algn="ctr">
            <a:noFill/>
            <a:prstDash val="solid"/>
            <a:round/>
            <a:headEnd type="none" w="med" len="med"/>
            <a:tailEnd type="stealth" w="lg" len="lg"/>
          </a:ln>
          <a:effectLst/>
          <a:scene3d>
            <a:camera prst="orthographicFront">
              <a:rot lat="0" lon="0" rev="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Bent-Up Arrow 14"/>
          <p:cNvSpPr/>
          <p:nvPr/>
        </p:nvSpPr>
        <p:spPr bwMode="auto">
          <a:xfrm>
            <a:off x="762000" y="3810000"/>
            <a:ext cx="762000" cy="321677"/>
          </a:xfrm>
          <a:prstGeom prst="bentUpArrow">
            <a:avLst/>
          </a:prstGeom>
          <a:solidFill>
            <a:srgbClr val="00B050"/>
          </a:solidFill>
          <a:ln w="25400" cap="flat" cmpd="sng" algn="ctr">
            <a:solidFill>
              <a:srgbClr val="00B050"/>
            </a:solidFill>
            <a:prstDash val="solid"/>
            <a:round/>
            <a:headEnd type="none" w="med" len="med"/>
            <a:tailEnd type="stealth" w="lg" len="lg"/>
          </a:ln>
          <a:effectLst/>
          <a:scene3d>
            <a:camera prst="orthographicFront">
              <a:rot lat="0" lon="0" rev="162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Bent-Up Arrow 15"/>
          <p:cNvSpPr/>
          <p:nvPr/>
        </p:nvSpPr>
        <p:spPr bwMode="auto">
          <a:xfrm>
            <a:off x="6934200" y="3313176"/>
            <a:ext cx="1447800" cy="550277"/>
          </a:xfrm>
          <a:prstGeom prst="bentUpArrow">
            <a:avLst/>
          </a:prstGeom>
          <a:solidFill>
            <a:srgbClr val="00B050"/>
          </a:solidFill>
          <a:ln w="25400" cap="flat" cmpd="sng" algn="ctr">
            <a:noFill/>
            <a:prstDash val="solid"/>
            <a:round/>
            <a:headEnd type="none" w="med" len="med"/>
            <a:tailEnd type="stealth" w="lg" len="lg"/>
          </a:ln>
          <a:effectLst/>
          <a:scene3d>
            <a:camera prst="orthographicFront">
              <a:rot lat="10800000" lon="0" rev="162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7" name="TextBox 16"/>
          <p:cNvSpPr txBox="1"/>
          <p:nvPr/>
        </p:nvSpPr>
        <p:spPr>
          <a:xfrm>
            <a:off x="2116836" y="5071646"/>
            <a:ext cx="1524000" cy="338554"/>
          </a:xfrm>
          <a:prstGeom prst="rect">
            <a:avLst/>
          </a:prstGeom>
          <a:solidFill>
            <a:schemeClr val="bg1">
              <a:lumMod val="85000"/>
            </a:schemeClr>
          </a:solidFill>
        </p:spPr>
        <p:txBody>
          <a:bodyPr wrap="square" rtlCol="0">
            <a:spAutoFit/>
          </a:bodyPr>
          <a:lstStyle/>
          <a:p>
            <a:r>
              <a:rPr lang="en-US" sz="1600" dirty="0" err="1" smtClean="0">
                <a:latin typeface="Arial" panose="020B0604020202020204" pitchFamily="34" charset="0"/>
                <a:cs typeface="Arial" panose="020B0604020202020204" pitchFamily="34" charset="0"/>
              </a:rPr>
              <a:t>dataseg.o</a:t>
            </a:r>
            <a:endParaRPr lang="en-US" sz="1600" dirty="0">
              <a:latin typeface="Arial" panose="020B0604020202020204" pitchFamily="34" charset="0"/>
              <a:cs typeface="Arial" panose="020B0604020202020204" pitchFamily="34" charset="0"/>
            </a:endParaRPr>
          </a:p>
        </p:txBody>
      </p:sp>
      <p:sp>
        <p:nvSpPr>
          <p:cNvPr id="18" name="TextBox 17"/>
          <p:cNvSpPr txBox="1"/>
          <p:nvPr/>
        </p:nvSpPr>
        <p:spPr>
          <a:xfrm>
            <a:off x="5181600" y="5076331"/>
            <a:ext cx="1524000" cy="338554"/>
          </a:xfrm>
          <a:prstGeom prst="rect">
            <a:avLst/>
          </a:prstGeom>
          <a:solidFill>
            <a:schemeClr val="bg1">
              <a:lumMod val="85000"/>
            </a:schemeClr>
          </a:solidFill>
        </p:spPr>
        <p:txBody>
          <a:bodyPr wrap="square" rtlCol="0">
            <a:spAutoFit/>
          </a:bodyPr>
          <a:lstStyle/>
          <a:p>
            <a:r>
              <a:rPr lang="en-US" sz="1600" dirty="0" err="1" smtClean="0">
                <a:latin typeface="Arial" panose="020B0604020202020204" pitchFamily="34" charset="0"/>
                <a:cs typeface="Arial" panose="020B0604020202020204" pitchFamily="34" charset="0"/>
              </a:rPr>
              <a:t>textseg.o</a:t>
            </a:r>
            <a:endParaRPr lang="en-US" sz="1600" dirty="0">
              <a:latin typeface="Arial" panose="020B0604020202020204" pitchFamily="34" charset="0"/>
              <a:cs typeface="Arial" panose="020B0604020202020204" pitchFamily="34" charset="0"/>
            </a:endParaRPr>
          </a:p>
        </p:txBody>
      </p:sp>
      <p:sp>
        <p:nvSpPr>
          <p:cNvPr id="19" name="TextBox 18"/>
          <p:cNvSpPr txBox="1"/>
          <p:nvPr/>
        </p:nvSpPr>
        <p:spPr>
          <a:xfrm>
            <a:off x="3657600" y="5909846"/>
            <a:ext cx="1524000" cy="338554"/>
          </a:xfrm>
          <a:prstGeom prst="rect">
            <a:avLst/>
          </a:prstGeom>
          <a:solidFill>
            <a:schemeClr val="bg1">
              <a:lumMod val="85000"/>
            </a:schemeClr>
          </a:solidFill>
        </p:spPr>
        <p:txBody>
          <a:bodyPr wrap="square" rtlCol="0">
            <a:spAutoFit/>
          </a:bodyPr>
          <a:lstStyle/>
          <a:p>
            <a:r>
              <a:rPr lang="en-US" sz="1600" dirty="0" err="1" smtClean="0">
                <a:latin typeface="Arial" panose="020B0604020202020204" pitchFamily="34" charset="0"/>
                <a:cs typeface="Arial" panose="020B0604020202020204" pitchFamily="34" charset="0"/>
              </a:rPr>
              <a:t>program.o</a:t>
            </a:r>
            <a:endParaRPr lang="en-US" sz="1600" dirty="0">
              <a:latin typeface="Arial" panose="020B0604020202020204" pitchFamily="34" charset="0"/>
              <a:cs typeface="Arial" panose="020B0604020202020204" pitchFamily="34" charset="0"/>
            </a:endParaRPr>
          </a:p>
        </p:txBody>
      </p:sp>
      <p:sp>
        <p:nvSpPr>
          <p:cNvPr id="20" name="Down Arrow 19"/>
          <p:cNvSpPr/>
          <p:nvPr/>
        </p:nvSpPr>
        <p:spPr bwMode="auto">
          <a:xfrm>
            <a:off x="2542032" y="3835580"/>
            <a:ext cx="168402" cy="1240751"/>
          </a:xfrm>
          <a:prstGeom prst="downArrow">
            <a:avLst/>
          </a:prstGeom>
          <a:solidFill>
            <a:srgbClr val="0070C0"/>
          </a:solidFill>
          <a:ln w="25400" cap="flat" cmpd="sng" algn="ctr">
            <a:no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 name="Down Arrow 20"/>
          <p:cNvSpPr/>
          <p:nvPr/>
        </p:nvSpPr>
        <p:spPr bwMode="auto">
          <a:xfrm>
            <a:off x="5775198" y="4547176"/>
            <a:ext cx="168402" cy="529156"/>
          </a:xfrm>
          <a:prstGeom prst="downArrow">
            <a:avLst/>
          </a:prstGeom>
          <a:solidFill>
            <a:srgbClr val="0070C0"/>
          </a:solidFill>
          <a:ln w="25400" cap="flat" cmpd="sng" algn="ctr">
            <a:no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1371600" y="3962400"/>
            <a:ext cx="6019800" cy="584775"/>
          </a:xfrm>
          <a:prstGeom prst="rect">
            <a:avLst/>
          </a:prstGeom>
          <a:solidFill>
            <a:srgbClr val="FFFF00"/>
          </a:solidFill>
        </p:spPr>
        <p:txBody>
          <a:bodyPr wrap="square" rtlCol="0">
            <a:spAutoFit/>
          </a:bodyPr>
          <a:lstStyle/>
          <a:p>
            <a:r>
              <a:rPr lang="en-US" sz="1800" dirty="0" smtClean="0"/>
              <a:t>text segment handler </a:t>
            </a:r>
          </a:p>
          <a:p>
            <a:r>
              <a:rPr lang="en-US" sz="1400" smtClean="0"/>
              <a:t>read text segment</a:t>
            </a:r>
            <a:r>
              <a:rPr lang="en-US" sz="1400" dirty="0" smtClean="0"/>
              <a:t>, build binary representation of instructions</a:t>
            </a:r>
            <a:endParaRPr lang="en-US" sz="1400" dirty="0"/>
          </a:p>
        </p:txBody>
      </p:sp>
      <p:sp>
        <p:nvSpPr>
          <p:cNvPr id="22" name="Left-Right-Up Arrow 21"/>
          <p:cNvSpPr/>
          <p:nvPr/>
        </p:nvSpPr>
        <p:spPr bwMode="auto">
          <a:xfrm>
            <a:off x="3657600" y="5257800"/>
            <a:ext cx="1485900" cy="609600"/>
          </a:xfrm>
          <a:prstGeom prst="leftRightUpArrow">
            <a:avLst>
              <a:gd name="adj1" fmla="val 13000"/>
              <a:gd name="adj2" fmla="val 5500"/>
              <a:gd name="adj3" fmla="val 25000"/>
            </a:avLst>
          </a:prstGeom>
          <a:solidFill>
            <a:srgbClr val="0070C0"/>
          </a:solidFill>
          <a:ln w="25400" cap="flat" cmpd="sng" algn="ctr">
            <a:noFill/>
            <a:prstDash val="solid"/>
            <a:round/>
            <a:headEnd type="none" w="med" len="med"/>
            <a:tailEnd type="stealth" w="lg" len="lg"/>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037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8" grpId="0" animBg="1"/>
      <p:bldP spid="2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Questions</a:t>
            </a:r>
            <a:endParaRPr lang="en-US" dirty="0"/>
          </a:p>
        </p:txBody>
      </p:sp>
      <p:sp>
        <p:nvSpPr>
          <p:cNvPr id="3" name="TextBox 1"/>
          <p:cNvSpPr txBox="1">
            <a:spLocks noChangeArrowheads="1"/>
          </p:cNvSpPr>
          <p:nvPr/>
        </p:nvSpPr>
        <p:spPr bwMode="auto">
          <a:xfrm>
            <a:off x="381000" y="685800"/>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But this analysis leads to more questions, including (in no particular order):</a:t>
            </a:r>
            <a:endParaRPr lang="en-US" sz="1800" dirty="0" smtClean="0">
              <a:latin typeface="+mn-lt"/>
              <a:cs typeface="Courier New" pitchFamily="49" charset="0"/>
            </a:endParaRPr>
          </a:p>
        </p:txBody>
      </p:sp>
      <p:sp>
        <p:nvSpPr>
          <p:cNvPr id="4" name="TextBox 1"/>
          <p:cNvSpPr txBox="1">
            <a:spLocks noChangeArrowheads="1"/>
          </p:cNvSpPr>
          <p:nvPr/>
        </p:nvSpPr>
        <p:spPr bwMode="auto">
          <a:xfrm>
            <a:off x="762000" y="1154668"/>
            <a:ext cx="822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When/where do we deal with pseudo-instructions?</a:t>
            </a:r>
            <a:endParaRPr lang="en-US" sz="1800" dirty="0" smtClean="0">
              <a:latin typeface="+mn-lt"/>
              <a:cs typeface="Courier New" pitchFamily="49" charset="0"/>
            </a:endParaRPr>
          </a:p>
        </p:txBody>
      </p:sp>
      <p:sp>
        <p:nvSpPr>
          <p:cNvPr id="5" name="TextBox 1"/>
          <p:cNvSpPr txBox="1">
            <a:spLocks noChangeArrowheads="1"/>
          </p:cNvSpPr>
          <p:nvPr/>
        </p:nvSpPr>
        <p:spPr bwMode="auto">
          <a:xfrm>
            <a:off x="1295400" y="1611868"/>
            <a:ext cx="762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Some map to one basic instruction, some to two… is that an issue?</a:t>
            </a:r>
            <a:endParaRPr lang="en-US" sz="1800" dirty="0" smtClean="0">
              <a:latin typeface="+mn-lt"/>
              <a:cs typeface="Courier New" pitchFamily="49" charset="0"/>
            </a:endParaRPr>
          </a:p>
        </p:txBody>
      </p:sp>
      <p:sp>
        <p:nvSpPr>
          <p:cNvPr id="6" name="TextBox 1"/>
          <p:cNvSpPr txBox="1">
            <a:spLocks noChangeArrowheads="1"/>
          </p:cNvSpPr>
          <p:nvPr/>
        </p:nvSpPr>
        <p:spPr bwMode="auto">
          <a:xfrm>
            <a:off x="762000" y="2373868"/>
            <a:ext cx="822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What "internal" objects and structures might be valuable in the design/implementation?</a:t>
            </a:r>
            <a:endParaRPr lang="en-US" sz="1800" dirty="0" smtClean="0">
              <a:latin typeface="+mn-lt"/>
              <a:cs typeface="Courier New" pitchFamily="49" charset="0"/>
            </a:endParaRPr>
          </a:p>
        </p:txBody>
      </p:sp>
      <p:sp>
        <p:nvSpPr>
          <p:cNvPr id="7" name="TextBox 1"/>
          <p:cNvSpPr txBox="1">
            <a:spLocks noChangeArrowheads="1"/>
          </p:cNvSpPr>
          <p:nvPr/>
        </p:nvSpPr>
        <p:spPr bwMode="auto">
          <a:xfrm>
            <a:off x="1295400" y="2868136"/>
            <a:ext cx="762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Instructions (assembly and machine)?</a:t>
            </a:r>
          </a:p>
        </p:txBody>
      </p:sp>
      <p:sp>
        <p:nvSpPr>
          <p:cNvPr id="8" name="TextBox 1"/>
          <p:cNvSpPr txBox="1">
            <a:spLocks noChangeArrowheads="1"/>
          </p:cNvSpPr>
          <p:nvPr/>
        </p:nvSpPr>
        <p:spPr bwMode="auto">
          <a:xfrm>
            <a:off x="1295400" y="3212068"/>
            <a:ext cx="762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Build a list of instructions in memory at some point?</a:t>
            </a:r>
          </a:p>
        </p:txBody>
      </p:sp>
      <p:sp>
        <p:nvSpPr>
          <p:cNvPr id="9" name="TextBox 1"/>
          <p:cNvSpPr txBox="1">
            <a:spLocks noChangeArrowheads="1"/>
          </p:cNvSpPr>
          <p:nvPr/>
        </p:nvSpPr>
        <p:spPr bwMode="auto">
          <a:xfrm>
            <a:off x="762000" y="3937000"/>
            <a:ext cx="822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How should this be broken up into modules?</a:t>
            </a:r>
            <a:endParaRPr lang="en-US" sz="1800" dirty="0" smtClean="0">
              <a:latin typeface="+mn-lt"/>
              <a:cs typeface="Courier New" pitchFamily="49" charset="0"/>
            </a:endParaRPr>
          </a:p>
        </p:txBody>
      </p:sp>
      <p:sp>
        <p:nvSpPr>
          <p:cNvPr id="10" name="TextBox 1"/>
          <p:cNvSpPr txBox="1">
            <a:spLocks noChangeArrowheads="1"/>
          </p:cNvSpPr>
          <p:nvPr/>
        </p:nvSpPr>
        <p:spPr bwMode="auto">
          <a:xfrm>
            <a:off x="1295400" y="4431268"/>
            <a:ext cx="762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What focused, smaller parts might make up a text segment handler?</a:t>
            </a:r>
          </a:p>
        </p:txBody>
      </p:sp>
    </p:spTree>
    <p:extLst>
      <p:ext uri="{BB962C8B-B14F-4D97-AF65-F5344CB8AC3E}">
        <p14:creationId xmlns:p14="http://schemas.microsoft.com/office/powerpoint/2010/main" val="108789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TextBox 1"/>
          <p:cNvSpPr txBox="1">
            <a:spLocks noChangeArrowheads="1"/>
          </p:cNvSpPr>
          <p:nvPr/>
        </p:nvSpPr>
        <p:spPr bwMode="auto">
          <a:xfrm>
            <a:off x="381000" y="685800"/>
            <a:ext cx="8610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I will test features as I add them to the system.</a:t>
            </a:r>
          </a:p>
          <a:p>
            <a:pPr>
              <a:defRPr/>
            </a:pPr>
            <a:endParaRPr lang="en-US" sz="1800" dirty="0">
              <a:latin typeface="+mn-lt"/>
              <a:cs typeface="Courier New" pitchFamily="49" charset="0"/>
            </a:endParaRPr>
          </a:p>
          <a:p>
            <a:pPr>
              <a:defRPr/>
            </a:pPr>
            <a:r>
              <a:rPr lang="en-US" sz="1800" dirty="0" smtClean="0">
                <a:latin typeface="+mn-lt"/>
                <a:cs typeface="Courier New" pitchFamily="49" charset="0"/>
              </a:rPr>
              <a:t>NEVER implement a long list of changes and then begin testing.  It's much harder to narrow down a logic error.</a:t>
            </a:r>
          </a:p>
          <a:p>
            <a:pPr>
              <a:defRPr/>
            </a:pPr>
            <a:endParaRPr lang="en-US" sz="1800" dirty="0">
              <a:latin typeface="+mn-lt"/>
              <a:cs typeface="Courier New" pitchFamily="49" charset="0"/>
            </a:endParaRPr>
          </a:p>
          <a:p>
            <a:pPr>
              <a:defRPr/>
            </a:pPr>
            <a:r>
              <a:rPr lang="en-US" sz="1800" dirty="0" smtClean="0">
                <a:latin typeface="+mn-lt"/>
                <a:cs typeface="Courier New" pitchFamily="49" charset="0"/>
              </a:rPr>
              <a:t>This may require creating some special test data, often partial versions of the full test data.  </a:t>
            </a:r>
          </a:p>
          <a:p>
            <a:pPr>
              <a:defRPr/>
            </a:pPr>
            <a:endParaRPr lang="en-US" sz="1800" dirty="0">
              <a:latin typeface="+mn-lt"/>
              <a:cs typeface="Courier New" pitchFamily="49" charset="0"/>
            </a:endParaRPr>
          </a:p>
          <a:p>
            <a:pPr>
              <a:defRPr/>
            </a:pPr>
            <a:r>
              <a:rPr lang="en-US" sz="1800" dirty="0" smtClean="0">
                <a:latin typeface="+mn-lt"/>
                <a:cs typeface="Courier New" pitchFamily="49" charset="0"/>
              </a:rPr>
              <a:t>For example, I might hardwire a string holding a specific assembly instruction and pass it to my instruction parser/translator module.  </a:t>
            </a:r>
          </a:p>
          <a:p>
            <a:pPr>
              <a:defRPr/>
            </a:pPr>
            <a:endParaRPr lang="en-US" sz="1800" dirty="0">
              <a:latin typeface="+mn-lt"/>
              <a:cs typeface="Courier New" pitchFamily="49" charset="0"/>
            </a:endParaRPr>
          </a:p>
          <a:p>
            <a:pPr>
              <a:defRPr/>
            </a:pPr>
            <a:r>
              <a:rPr lang="en-US" sz="1800" dirty="0" smtClean="0">
                <a:latin typeface="+mn-lt"/>
                <a:cs typeface="Courier New" pitchFamily="49" charset="0"/>
              </a:rPr>
              <a:t>Or, I might edit an assembly program so it only contains R-type instructions so I can focus on testing my handling of those.</a:t>
            </a:r>
          </a:p>
        </p:txBody>
      </p:sp>
    </p:spTree>
    <p:extLst>
      <p:ext uri="{BB962C8B-B14F-4D97-AF65-F5344CB8AC3E}">
        <p14:creationId xmlns:p14="http://schemas.microsoft.com/office/powerpoint/2010/main" val="1155807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3" name="TextBox 1"/>
          <p:cNvSpPr txBox="1">
            <a:spLocks noChangeArrowheads="1"/>
          </p:cNvSpPr>
          <p:nvPr/>
        </p:nvSpPr>
        <p:spPr bwMode="auto">
          <a:xfrm>
            <a:off x="381000" y="685800"/>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Take advantage of the diagnostic tools:</a:t>
            </a:r>
            <a:endParaRPr lang="en-US" sz="1800" dirty="0" smtClean="0">
              <a:latin typeface="+mn-lt"/>
              <a:cs typeface="Courier New" pitchFamily="49" charset="0"/>
            </a:endParaRPr>
          </a:p>
        </p:txBody>
      </p:sp>
      <p:sp>
        <p:nvSpPr>
          <p:cNvPr id="4" name="TextBox 1"/>
          <p:cNvSpPr txBox="1">
            <a:spLocks noChangeArrowheads="1"/>
          </p:cNvSpPr>
          <p:nvPr/>
        </p:nvSpPr>
        <p:spPr bwMode="auto">
          <a:xfrm>
            <a:off x="838200" y="1345644"/>
            <a:ext cx="8077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914400" indent="-914400">
              <a:defRPr/>
            </a:pPr>
            <a:r>
              <a:rPr lang="en-US" sz="1800" dirty="0" err="1" smtClean="0"/>
              <a:t>gdb</a:t>
            </a:r>
            <a:endParaRPr lang="en-US" sz="1800" dirty="0" smtClean="0"/>
          </a:p>
          <a:p>
            <a:pPr marL="914400" indent="-914400">
              <a:defRPr/>
            </a:pPr>
            <a:r>
              <a:rPr lang="en-US" sz="1800" dirty="0">
                <a:latin typeface="+mn-lt"/>
                <a:cs typeface="Courier New" pitchFamily="49" charset="0"/>
              </a:rPr>
              <a:t>	</a:t>
            </a:r>
            <a:r>
              <a:rPr lang="en-US" sz="1800" dirty="0" smtClean="0">
                <a:latin typeface="+mn-lt"/>
                <a:cs typeface="Courier New" pitchFamily="49" charset="0"/>
              </a:rPr>
              <a:t>can show you what is really happening at runtime</a:t>
            </a:r>
          </a:p>
          <a:p>
            <a:pPr marL="914400" indent="-914400">
              <a:defRPr/>
            </a:pPr>
            <a:r>
              <a:rPr lang="en-US" sz="1800" dirty="0">
                <a:latin typeface="+mn-lt"/>
                <a:cs typeface="Courier New" pitchFamily="49" charset="0"/>
              </a:rPr>
              <a:t>	</a:t>
            </a:r>
            <a:r>
              <a:rPr lang="en-US" sz="1800" dirty="0" smtClean="0">
                <a:latin typeface="+mn-lt"/>
                <a:cs typeface="Courier New" pitchFamily="49" charset="0"/>
              </a:rPr>
              <a:t>which may not be what you believe is happening at runtime</a:t>
            </a:r>
          </a:p>
          <a:p>
            <a:pPr marL="914400" indent="-914400">
              <a:defRPr/>
            </a:pPr>
            <a:r>
              <a:rPr lang="en-US" sz="1800" dirty="0">
                <a:latin typeface="+mn-lt"/>
                <a:cs typeface="Courier New" pitchFamily="49" charset="0"/>
              </a:rPr>
              <a:t>	</a:t>
            </a:r>
            <a:r>
              <a:rPr lang="en-US" sz="1800" dirty="0" smtClean="0">
                <a:latin typeface="+mn-lt"/>
                <a:cs typeface="Courier New" pitchFamily="49" charset="0"/>
              </a:rPr>
              <a:t>breakpoints, </a:t>
            </a:r>
            <a:r>
              <a:rPr lang="en-US" sz="1800" dirty="0" err="1" smtClean="0">
                <a:latin typeface="+mn-lt"/>
                <a:cs typeface="Courier New" pitchFamily="49" charset="0"/>
              </a:rPr>
              <a:t>watchpoints</a:t>
            </a:r>
            <a:r>
              <a:rPr lang="en-US" sz="1800" dirty="0" smtClean="0">
                <a:latin typeface="+mn-lt"/>
                <a:cs typeface="Courier New" pitchFamily="49" charset="0"/>
              </a:rPr>
              <a:t>, viewing values of variables</a:t>
            </a:r>
          </a:p>
        </p:txBody>
      </p:sp>
      <p:sp>
        <p:nvSpPr>
          <p:cNvPr id="5" name="TextBox 1"/>
          <p:cNvSpPr txBox="1">
            <a:spLocks noChangeArrowheads="1"/>
          </p:cNvSpPr>
          <p:nvPr/>
        </p:nvSpPr>
        <p:spPr bwMode="auto">
          <a:xfrm>
            <a:off x="838200" y="2831068"/>
            <a:ext cx="8077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914400" indent="-914400">
              <a:defRPr/>
            </a:pPr>
            <a:r>
              <a:rPr lang="en-US" sz="1800" dirty="0" err="1" smtClean="0"/>
              <a:t>valgrind</a:t>
            </a:r>
            <a:endParaRPr lang="en-US" sz="1800" dirty="0" smtClean="0"/>
          </a:p>
          <a:p>
            <a:pPr marL="914400" indent="-914400">
              <a:defRPr/>
            </a:pPr>
            <a:r>
              <a:rPr lang="en-US" sz="1800" dirty="0">
                <a:latin typeface="+mn-lt"/>
                <a:cs typeface="Courier New" pitchFamily="49" charset="0"/>
              </a:rPr>
              <a:t>	</a:t>
            </a:r>
            <a:r>
              <a:rPr lang="en-US" sz="1800" dirty="0" smtClean="0">
                <a:latin typeface="+mn-lt"/>
                <a:cs typeface="Courier New" pitchFamily="49" charset="0"/>
              </a:rPr>
              <a:t>can show you where you have memory-usage bugs</a:t>
            </a:r>
          </a:p>
          <a:p>
            <a:pPr marL="914400" indent="-914400">
              <a:defRPr/>
            </a:pPr>
            <a:r>
              <a:rPr lang="en-US" sz="1800" dirty="0">
                <a:latin typeface="+mn-lt"/>
                <a:cs typeface="Courier New" pitchFamily="49" charset="0"/>
              </a:rPr>
              <a:t>	</a:t>
            </a:r>
            <a:r>
              <a:rPr lang="en-US" sz="1800" dirty="0" smtClean="0">
                <a:latin typeface="+mn-lt"/>
                <a:cs typeface="Courier New" pitchFamily="49" charset="0"/>
              </a:rPr>
              <a:t>finds memory leaks</a:t>
            </a:r>
          </a:p>
          <a:p>
            <a:pPr marL="914400" indent="-914400">
              <a:defRPr/>
            </a:pPr>
            <a:r>
              <a:rPr lang="en-US" sz="1800" dirty="0">
                <a:latin typeface="+mn-lt"/>
                <a:cs typeface="Courier New" pitchFamily="49" charset="0"/>
              </a:rPr>
              <a:t>	</a:t>
            </a:r>
            <a:r>
              <a:rPr lang="en-US" sz="1800" dirty="0" smtClean="0">
                <a:latin typeface="+mn-lt"/>
                <a:cs typeface="Courier New" pitchFamily="49" charset="0"/>
              </a:rPr>
              <a:t>finds memory overruns where you exceed the bounds of a </a:t>
            </a:r>
            <a:r>
              <a:rPr lang="en-US" sz="1800" u="sng" dirty="0" smtClean="0">
                <a:latin typeface="+mn-lt"/>
                <a:cs typeface="Courier New" pitchFamily="49" charset="0"/>
              </a:rPr>
              <a:t>dynamic</a:t>
            </a:r>
            <a:r>
              <a:rPr lang="en-US" sz="1800" dirty="0" smtClean="0">
                <a:latin typeface="+mn-lt"/>
                <a:cs typeface="Courier New" pitchFamily="49" charset="0"/>
              </a:rPr>
              <a:t> array</a:t>
            </a:r>
          </a:p>
        </p:txBody>
      </p:sp>
    </p:spTree>
    <p:extLst>
      <p:ext uri="{BB962C8B-B14F-4D97-AF65-F5344CB8AC3E}">
        <p14:creationId xmlns:p14="http://schemas.microsoft.com/office/powerpoint/2010/main" val="9055932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Pragmatics</a:t>
            </a:r>
            <a:endParaRPr lang="en-US" dirty="0"/>
          </a:p>
        </p:txBody>
      </p:sp>
      <p:sp>
        <p:nvSpPr>
          <p:cNvPr id="3" name="TextBox 1"/>
          <p:cNvSpPr txBox="1">
            <a:spLocks noChangeArrowheads="1"/>
          </p:cNvSpPr>
          <p:nvPr/>
        </p:nvSpPr>
        <p:spPr bwMode="auto">
          <a:xfrm>
            <a:off x="381000" y="685800"/>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Use the right development environment:  CentOS 7 with </a:t>
            </a:r>
            <a:r>
              <a:rPr lang="en-US" sz="1800" dirty="0" err="1" smtClean="0"/>
              <a:t>gcc</a:t>
            </a:r>
            <a:r>
              <a:rPr lang="en-US" sz="1800" dirty="0" smtClean="0"/>
              <a:t> 4.8.x.</a:t>
            </a:r>
            <a:endParaRPr lang="en-US" sz="1800" dirty="0" smtClean="0">
              <a:latin typeface="+mn-lt"/>
              <a:cs typeface="Courier New" pitchFamily="49" charset="0"/>
            </a:endParaRPr>
          </a:p>
        </p:txBody>
      </p:sp>
      <p:sp>
        <p:nvSpPr>
          <p:cNvPr id="4" name="TextBox 1"/>
          <p:cNvSpPr txBox="1">
            <a:spLocks noChangeArrowheads="1"/>
          </p:cNvSpPr>
          <p:nvPr/>
        </p:nvSpPr>
        <p:spPr bwMode="auto">
          <a:xfrm>
            <a:off x="381000" y="1154668"/>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Do that from the beginning; don't wait until the last few days to "port" your code.</a:t>
            </a:r>
            <a:endParaRPr lang="en-US" sz="1800" dirty="0" smtClean="0">
              <a:latin typeface="+mn-lt"/>
              <a:cs typeface="Courier New" pitchFamily="49" charset="0"/>
            </a:endParaRPr>
          </a:p>
        </p:txBody>
      </p:sp>
      <p:sp>
        <p:nvSpPr>
          <p:cNvPr id="5" name="TextBox 1"/>
          <p:cNvSpPr txBox="1">
            <a:spLocks noChangeArrowheads="1"/>
          </p:cNvSpPr>
          <p:nvPr/>
        </p:nvSpPr>
        <p:spPr bwMode="auto">
          <a:xfrm>
            <a:off x="381000" y="1916668"/>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Read </a:t>
            </a:r>
            <a:r>
              <a:rPr lang="en-US" sz="1800" i="1" dirty="0" smtClean="0"/>
              <a:t>Maximizing Your Results</a:t>
            </a:r>
            <a:r>
              <a:rPr lang="en-US" sz="1800" dirty="0" smtClean="0"/>
              <a:t> in the project specification.</a:t>
            </a:r>
            <a:endParaRPr lang="en-US" sz="1800" dirty="0" smtClean="0">
              <a:latin typeface="+mn-lt"/>
              <a:cs typeface="Courier New" pitchFamily="49" charset="0"/>
            </a:endParaRPr>
          </a:p>
        </p:txBody>
      </p:sp>
      <p:sp>
        <p:nvSpPr>
          <p:cNvPr id="6" name="TextBox 1"/>
          <p:cNvSpPr txBox="1">
            <a:spLocks noChangeArrowheads="1"/>
          </p:cNvSpPr>
          <p:nvPr/>
        </p:nvSpPr>
        <p:spPr bwMode="auto">
          <a:xfrm>
            <a:off x="838200" y="2297668"/>
            <a:ext cx="815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Small things within your control can make a huge difference in your final score.</a:t>
            </a:r>
            <a:endParaRPr lang="en-US" sz="1800" dirty="0" smtClean="0">
              <a:latin typeface="+mn-lt"/>
              <a:cs typeface="Courier New" pitchFamily="49" charset="0"/>
            </a:endParaRPr>
          </a:p>
        </p:txBody>
      </p:sp>
      <p:sp>
        <p:nvSpPr>
          <p:cNvPr id="7" name="TextBox 1"/>
          <p:cNvSpPr txBox="1">
            <a:spLocks noChangeArrowheads="1"/>
          </p:cNvSpPr>
          <p:nvPr/>
        </p:nvSpPr>
        <p:spPr bwMode="auto">
          <a:xfrm>
            <a:off x="838200" y="2602468"/>
            <a:ext cx="815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There are many of you and few of us, so you cannot expect special treatment.</a:t>
            </a:r>
            <a:endParaRPr lang="en-US" sz="1800" dirty="0" smtClean="0">
              <a:latin typeface="+mn-lt"/>
              <a:cs typeface="Courier New" pitchFamily="49" charset="0"/>
            </a:endParaRPr>
          </a:p>
        </p:txBody>
      </p:sp>
      <p:sp>
        <p:nvSpPr>
          <p:cNvPr id="8" name="TextBox 1"/>
          <p:cNvSpPr txBox="1">
            <a:spLocks noChangeArrowheads="1"/>
          </p:cNvSpPr>
          <p:nvPr/>
        </p:nvSpPr>
        <p:spPr bwMode="auto">
          <a:xfrm>
            <a:off x="381000" y="3288268"/>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Use the supplied test harness (shell scripts and test files). </a:t>
            </a:r>
            <a:endParaRPr lang="en-US" sz="1800" dirty="0" smtClean="0">
              <a:latin typeface="+mn-lt"/>
              <a:cs typeface="Courier New" pitchFamily="49" charset="0"/>
            </a:endParaRPr>
          </a:p>
        </p:txBody>
      </p:sp>
      <p:sp>
        <p:nvSpPr>
          <p:cNvPr id="9" name="TextBox 1"/>
          <p:cNvSpPr txBox="1">
            <a:spLocks noChangeArrowheads="1"/>
          </p:cNvSpPr>
          <p:nvPr/>
        </p:nvSpPr>
        <p:spPr bwMode="auto">
          <a:xfrm>
            <a:off x="838200" y="3669268"/>
            <a:ext cx="8153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If your packaged submission doesn't run properly with these for you, it won't do that for us either.</a:t>
            </a:r>
            <a:endParaRPr lang="en-US" sz="1800" dirty="0" smtClean="0">
              <a:latin typeface="+mn-lt"/>
              <a:cs typeface="Courier New" pitchFamily="49" charset="0"/>
            </a:endParaRPr>
          </a:p>
        </p:txBody>
      </p:sp>
      <p:sp>
        <p:nvSpPr>
          <p:cNvPr id="10" name="TextBox 1"/>
          <p:cNvSpPr txBox="1">
            <a:spLocks noChangeArrowheads="1"/>
          </p:cNvSpPr>
          <p:nvPr/>
        </p:nvSpPr>
        <p:spPr bwMode="auto">
          <a:xfrm>
            <a:off x="838200" y="4278868"/>
            <a:ext cx="815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There are many of you and few of us, so you will not receive special treatment.</a:t>
            </a:r>
            <a:endParaRPr lang="en-US" sz="1800" dirty="0" smtClean="0">
              <a:latin typeface="+mn-lt"/>
              <a:cs typeface="Courier New" pitchFamily="49" charset="0"/>
            </a:endParaRPr>
          </a:p>
        </p:txBody>
      </p:sp>
      <p:sp>
        <p:nvSpPr>
          <p:cNvPr id="11" name="TextBox 1"/>
          <p:cNvSpPr txBox="1">
            <a:spLocks noChangeArrowheads="1"/>
          </p:cNvSpPr>
          <p:nvPr/>
        </p:nvSpPr>
        <p:spPr bwMode="auto">
          <a:xfrm>
            <a:off x="381000" y="4916269"/>
            <a:ext cx="861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Use the resources…</a:t>
            </a:r>
            <a:endParaRPr lang="en-US" sz="1800" dirty="0" smtClean="0">
              <a:latin typeface="+mn-lt"/>
              <a:cs typeface="Courier New" pitchFamily="49" charset="0"/>
            </a:endParaRPr>
          </a:p>
        </p:txBody>
      </p:sp>
      <p:sp>
        <p:nvSpPr>
          <p:cNvPr id="12" name="TextBox 1"/>
          <p:cNvSpPr txBox="1">
            <a:spLocks noChangeArrowheads="1"/>
          </p:cNvSpPr>
          <p:nvPr/>
        </p:nvSpPr>
        <p:spPr bwMode="auto">
          <a:xfrm>
            <a:off x="838200" y="5297269"/>
            <a:ext cx="815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The course staff is here to help.</a:t>
            </a:r>
            <a:endParaRPr lang="en-US" sz="1800" dirty="0" smtClean="0">
              <a:latin typeface="+mn-lt"/>
              <a:cs typeface="Courier New" pitchFamily="49" charset="0"/>
            </a:endParaRPr>
          </a:p>
        </p:txBody>
      </p:sp>
      <p:sp>
        <p:nvSpPr>
          <p:cNvPr id="13" name="TextBox 1"/>
          <p:cNvSpPr txBox="1">
            <a:spLocks noChangeArrowheads="1"/>
          </p:cNvSpPr>
          <p:nvPr/>
        </p:nvSpPr>
        <p:spPr bwMode="auto">
          <a:xfrm>
            <a:off x="838200" y="5650468"/>
            <a:ext cx="815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800" dirty="0" smtClean="0"/>
              <a:t>Most of us have prior experience with this assignment.</a:t>
            </a:r>
            <a:endParaRPr lang="en-US" sz="1800" dirty="0" smtClean="0">
              <a:latin typeface="+mn-lt"/>
              <a:cs typeface="Courier New" pitchFamily="49" charset="0"/>
            </a:endParaRPr>
          </a:p>
        </p:txBody>
      </p:sp>
    </p:spTree>
    <p:extLst>
      <p:ext uri="{BB962C8B-B14F-4D97-AF65-F5344CB8AC3E}">
        <p14:creationId xmlns:p14="http://schemas.microsoft.com/office/powerpoint/2010/main" val="144401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Segment</a:t>
            </a:r>
            <a:endParaRPr lang="en-US" dirty="0"/>
          </a:p>
        </p:txBody>
      </p:sp>
      <p:sp>
        <p:nvSpPr>
          <p:cNvPr id="3" name="TextBox 1"/>
          <p:cNvSpPr txBox="1">
            <a:spLocks noChangeArrowheads="1"/>
          </p:cNvSpPr>
          <p:nvPr/>
        </p:nvSpPr>
        <p:spPr bwMode="auto">
          <a:xfrm>
            <a:off x="457200" y="685800"/>
            <a:ext cx="4114800" cy="5509200"/>
          </a:xfrm>
          <a:prstGeom prst="rect">
            <a:avLst/>
          </a:prstGeom>
          <a:solidFill>
            <a:srgbClr val="FFDEAD"/>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anose="02070309020205020404" pitchFamily="49" charset="0"/>
                <a:cs typeface="Courier New" panose="02070309020205020404" pitchFamily="49" charset="0"/>
              </a:rPr>
              <a:t>.text</a:t>
            </a:r>
          </a:p>
          <a:p>
            <a:r>
              <a:rPr lang="en-US" sz="1600" dirty="0">
                <a:latin typeface="Courier New" panose="02070309020205020404" pitchFamily="49" charset="0"/>
                <a:cs typeface="Courier New" panose="02070309020205020404" pitchFamily="49" charset="0"/>
              </a:rPr>
              <a:t>main:</a:t>
            </a:r>
          </a:p>
          <a:p>
            <a:r>
              <a:rPr lang="en-US" sz="1600" dirty="0">
                <a:latin typeface="Courier New" panose="02070309020205020404" pitchFamily="49" charset="0"/>
                <a:cs typeface="Courier New" panose="02070309020205020404" pitchFamily="49" charset="0"/>
              </a:rPr>
              <a:t>        la   $a0, </a:t>
            </a:r>
            <a:r>
              <a:rPr lang="en-US" sz="1600" dirty="0" smtClean="0">
                <a:latin typeface="Courier New" panose="02070309020205020404" pitchFamily="49" charset="0"/>
                <a:cs typeface="Courier New" panose="02070309020205020404" pitchFamily="49" charset="0"/>
              </a:rPr>
              <a:t>array</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la   $a1, </a:t>
            </a:r>
            <a:r>
              <a:rPr lang="en-US" sz="1600" dirty="0" err="1" smtClean="0">
                <a:latin typeface="Courier New" panose="02070309020205020404" pitchFamily="49" charset="0"/>
                <a:cs typeface="Courier New" panose="02070309020205020404" pitchFamily="49" charset="0"/>
              </a:rPr>
              <a:t>array_size</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lw</a:t>
            </a:r>
            <a:r>
              <a:rPr lang="en-US" sz="1600" dirty="0">
                <a:latin typeface="Courier New" panose="02070309020205020404" pitchFamily="49" charset="0"/>
                <a:cs typeface="Courier New" panose="02070309020205020404" pitchFamily="49" charset="0"/>
              </a:rPr>
              <a:t>   $a1, 0($a1</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loop:</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sll</a:t>
            </a:r>
            <a:r>
              <a:rPr lang="en-US" sz="1600" dirty="0">
                <a:latin typeface="Courier New" panose="02070309020205020404" pitchFamily="49" charset="0"/>
                <a:cs typeface="Courier New" panose="02070309020205020404" pitchFamily="49" charset="0"/>
              </a:rPr>
              <a:t>  $t1, $t0, </a:t>
            </a:r>
            <a:r>
              <a:rPr lang="en-US" sz="1600" dirty="0" smtClean="0">
                <a:latin typeface="Courier New" panose="02070309020205020404" pitchFamily="49" charset="0"/>
                <a:cs typeface="Courier New" panose="02070309020205020404" pitchFamily="49" charset="0"/>
              </a:rPr>
              <a:t>2</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add  $t2, $a0, $</a:t>
            </a:r>
            <a:r>
              <a:rPr lang="en-US" sz="1600" dirty="0" smtClean="0">
                <a:latin typeface="Courier New" panose="02070309020205020404" pitchFamily="49" charset="0"/>
                <a:cs typeface="Courier New" panose="02070309020205020404" pitchFamily="49" charset="0"/>
              </a:rPr>
              <a:t>t1</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sw</a:t>
            </a:r>
            <a:r>
              <a:rPr lang="en-US" sz="1600" dirty="0">
                <a:latin typeface="Courier New" panose="02070309020205020404" pitchFamily="49" charset="0"/>
                <a:cs typeface="Courier New" panose="02070309020205020404" pitchFamily="49" charset="0"/>
              </a:rPr>
              <a:t>   $t0, 0($t2</a:t>
            </a:r>
            <a:r>
              <a:rPr lang="en-US" sz="1600" dirty="0" smtClean="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addi</a:t>
            </a:r>
            <a:r>
              <a:rPr lang="en-US" sz="1600" dirty="0">
                <a:latin typeface="Courier New" panose="02070309020205020404" pitchFamily="49" charset="0"/>
                <a:cs typeface="Courier New" panose="02070309020205020404" pitchFamily="49" charset="0"/>
              </a:rPr>
              <a:t> $t0, $t0, </a:t>
            </a:r>
            <a:r>
              <a:rPr lang="en-US" sz="1600" dirty="0" smtClean="0">
                <a:latin typeface="Courier New" panose="02070309020205020404" pitchFamily="49" charset="0"/>
                <a:cs typeface="Courier New" panose="02070309020205020404" pitchFamily="49" charset="0"/>
              </a:rPr>
              <a:t>1</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add  $t4, $t4, $</a:t>
            </a:r>
            <a:r>
              <a:rPr lang="en-US" sz="1600" dirty="0" smtClean="0">
                <a:latin typeface="Courier New" panose="02070309020205020404" pitchFamily="49" charset="0"/>
                <a:cs typeface="Courier New" panose="02070309020205020404" pitchFamily="49" charset="0"/>
              </a:rPr>
              <a:t>t0</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slt</a:t>
            </a:r>
            <a:r>
              <a:rPr lang="en-US" sz="1600" dirty="0">
                <a:latin typeface="Courier New" panose="02070309020205020404" pitchFamily="49" charset="0"/>
                <a:cs typeface="Courier New" panose="02070309020205020404" pitchFamily="49" charset="0"/>
              </a:rPr>
              <a:t>  $t3, $t0, $</a:t>
            </a:r>
            <a:r>
              <a:rPr lang="en-US" sz="1600" dirty="0" smtClean="0">
                <a:latin typeface="Courier New" panose="02070309020205020404" pitchFamily="49" charset="0"/>
                <a:cs typeface="Courier New" panose="02070309020205020404" pitchFamily="49" charset="0"/>
              </a:rPr>
              <a:t>a1</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bne</a:t>
            </a:r>
            <a:r>
              <a:rPr lang="en-US" sz="1600" dirty="0">
                <a:latin typeface="Courier New" panose="02070309020205020404" pitchFamily="49" charset="0"/>
                <a:cs typeface="Courier New" panose="02070309020205020404" pitchFamily="49" charset="0"/>
              </a:rPr>
              <a:t>  $t3, $zero, </a:t>
            </a:r>
            <a:r>
              <a:rPr lang="en-US" sz="1600" dirty="0" smtClean="0">
                <a:latin typeface="Courier New" panose="02070309020205020404" pitchFamily="49" charset="0"/>
                <a:cs typeface="Courier New" panose="02070309020205020404" pitchFamily="49" charset="0"/>
              </a:rPr>
              <a:t>loop</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li   $v0, </a:t>
            </a:r>
            <a:r>
              <a:rPr lang="en-US" sz="1600" dirty="0" smtClean="0">
                <a:latin typeface="Courier New" panose="02070309020205020404" pitchFamily="49" charset="0"/>
                <a:cs typeface="Courier New" panose="02070309020205020404" pitchFamily="49" charset="0"/>
              </a:rPr>
              <a:t>4</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la   $a0, </a:t>
            </a:r>
            <a:r>
              <a:rPr lang="en-US" sz="1600" dirty="0" smtClean="0">
                <a:latin typeface="Courier New" panose="02070309020205020404" pitchFamily="49" charset="0"/>
                <a:cs typeface="Courier New" panose="02070309020205020404" pitchFamily="49" charset="0"/>
              </a:rPr>
              <a:t>message</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syscall</a:t>
            </a:r>
            <a:endParaRPr lang="en-US" sz="1600" dirty="0" smtClean="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li   $v0, </a:t>
            </a:r>
            <a:r>
              <a:rPr lang="en-US" sz="1600" dirty="0" smtClean="0">
                <a:latin typeface="Courier New" panose="02070309020205020404" pitchFamily="49" charset="0"/>
                <a:cs typeface="Courier New" panose="02070309020205020404" pitchFamily="49" charset="0"/>
              </a:rPr>
              <a:t>1</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or   $a0, $t4, $</a:t>
            </a:r>
            <a:r>
              <a:rPr lang="en-US" sz="1600" dirty="0" smtClean="0">
                <a:latin typeface="Courier New" panose="02070309020205020404" pitchFamily="49" charset="0"/>
                <a:cs typeface="Courier New" panose="02070309020205020404" pitchFamily="49" charset="0"/>
              </a:rPr>
              <a:t>zero</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syscall</a:t>
            </a:r>
            <a:endParaRPr lang="en-US" sz="1600" dirty="0" smtClean="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li   $v0, </a:t>
            </a:r>
            <a:r>
              <a:rPr lang="en-US" sz="1600" dirty="0" smtClean="0">
                <a:latin typeface="Courier New" panose="02070309020205020404" pitchFamily="49" charset="0"/>
                <a:cs typeface="Courier New" panose="02070309020205020404" pitchFamily="49" charset="0"/>
              </a:rPr>
              <a:t>10</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syscall</a:t>
            </a:r>
            <a:endParaRPr lang="en-US" sz="1600" dirty="0">
              <a:latin typeface="Courier New" panose="02070309020205020404" pitchFamily="49" charset="0"/>
              <a:cs typeface="Courier New" panose="02070309020205020404" pitchFamily="49" charset="0"/>
            </a:endParaRPr>
          </a:p>
        </p:txBody>
      </p:sp>
      <p:sp>
        <p:nvSpPr>
          <p:cNvPr id="4" name="TextBox 1"/>
          <p:cNvSpPr txBox="1">
            <a:spLocks noChangeArrowheads="1"/>
          </p:cNvSpPr>
          <p:nvPr/>
        </p:nvSpPr>
        <p:spPr bwMode="auto">
          <a:xfrm>
            <a:off x="5029200" y="2224682"/>
            <a:ext cx="3733800" cy="3970318"/>
          </a:xfrm>
          <a:prstGeom prst="rect">
            <a:avLst/>
          </a:prstGeom>
          <a:solidFill>
            <a:srgbClr val="92D050"/>
          </a:solidFill>
          <a:ln w="9525">
            <a:solidFill>
              <a:schemeClr val="tx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latin typeface="Courier New" panose="02070309020205020404" pitchFamily="49" charset="0"/>
                <a:cs typeface="Courier New" panose="02070309020205020404" pitchFamily="49" charset="0"/>
              </a:rPr>
              <a:t>00100000000001000010000000100100</a:t>
            </a:r>
          </a:p>
          <a:p>
            <a:r>
              <a:rPr lang="en-US" sz="1400" dirty="0">
                <a:latin typeface="Courier New" panose="02070309020205020404" pitchFamily="49" charset="0"/>
                <a:cs typeface="Courier New" panose="02070309020205020404" pitchFamily="49" charset="0"/>
              </a:rPr>
              <a:t>00100000000001010010000001001100</a:t>
            </a:r>
          </a:p>
          <a:p>
            <a:r>
              <a:rPr lang="en-US" sz="1400" dirty="0">
                <a:latin typeface="Courier New" panose="02070309020205020404" pitchFamily="49" charset="0"/>
                <a:cs typeface="Courier New" panose="02070309020205020404" pitchFamily="49" charset="0"/>
              </a:rPr>
              <a:t>10001100101001010000000000000000</a:t>
            </a:r>
          </a:p>
          <a:p>
            <a:r>
              <a:rPr lang="en-US" sz="1400" dirty="0">
                <a:latin typeface="Courier New" panose="02070309020205020404" pitchFamily="49" charset="0"/>
                <a:cs typeface="Courier New" panose="02070309020205020404" pitchFamily="49" charset="0"/>
              </a:rPr>
              <a:t>00000000000010000100100010000000</a:t>
            </a:r>
          </a:p>
          <a:p>
            <a:r>
              <a:rPr lang="en-US" sz="1400" dirty="0">
                <a:latin typeface="Courier New" panose="02070309020205020404" pitchFamily="49" charset="0"/>
                <a:cs typeface="Courier New" panose="02070309020205020404" pitchFamily="49" charset="0"/>
              </a:rPr>
              <a:t>00000000100010010101000000100000</a:t>
            </a:r>
          </a:p>
          <a:p>
            <a:r>
              <a:rPr lang="en-US" sz="1400" dirty="0">
                <a:latin typeface="Courier New" panose="02070309020205020404" pitchFamily="49" charset="0"/>
                <a:cs typeface="Courier New" panose="02070309020205020404" pitchFamily="49" charset="0"/>
              </a:rPr>
              <a:t>10101101010010000000000000000000</a:t>
            </a:r>
          </a:p>
          <a:p>
            <a:r>
              <a:rPr lang="en-US" sz="1400" dirty="0">
                <a:latin typeface="Courier New" panose="02070309020205020404" pitchFamily="49" charset="0"/>
                <a:cs typeface="Courier New" panose="02070309020205020404" pitchFamily="49" charset="0"/>
              </a:rPr>
              <a:t>00100001000010000000000000000001</a:t>
            </a:r>
          </a:p>
          <a:p>
            <a:r>
              <a:rPr lang="en-US" sz="1400" dirty="0">
                <a:latin typeface="Courier New" panose="02070309020205020404" pitchFamily="49" charset="0"/>
                <a:cs typeface="Courier New" panose="02070309020205020404" pitchFamily="49" charset="0"/>
              </a:rPr>
              <a:t>00000001100010000110000000100000</a:t>
            </a:r>
          </a:p>
          <a:p>
            <a:r>
              <a:rPr lang="en-US" sz="1400" dirty="0">
                <a:latin typeface="Courier New" panose="02070309020205020404" pitchFamily="49" charset="0"/>
                <a:cs typeface="Courier New" panose="02070309020205020404" pitchFamily="49" charset="0"/>
              </a:rPr>
              <a:t>00000001000001010101100000101010</a:t>
            </a:r>
          </a:p>
          <a:p>
            <a:r>
              <a:rPr lang="en-US" sz="1400" dirty="0">
                <a:latin typeface="Courier New" panose="02070309020205020404" pitchFamily="49" charset="0"/>
                <a:cs typeface="Courier New" panose="02070309020205020404" pitchFamily="49" charset="0"/>
              </a:rPr>
              <a:t>00010101011000001111111111111001</a:t>
            </a:r>
          </a:p>
          <a:p>
            <a:r>
              <a:rPr lang="en-US" sz="1400" dirty="0">
                <a:latin typeface="Courier New" panose="02070309020205020404" pitchFamily="49" charset="0"/>
                <a:cs typeface="Courier New" panose="02070309020205020404" pitchFamily="49" charset="0"/>
              </a:rPr>
              <a:t>00100100000000100000000000000100</a:t>
            </a:r>
          </a:p>
          <a:p>
            <a:r>
              <a:rPr lang="en-US" sz="1400" dirty="0">
                <a:latin typeface="Courier New" panose="02070309020205020404" pitchFamily="49" charset="0"/>
                <a:cs typeface="Courier New" panose="02070309020205020404" pitchFamily="49" charset="0"/>
              </a:rPr>
              <a:t>00100000000001000010000000000000</a:t>
            </a:r>
          </a:p>
          <a:p>
            <a:r>
              <a:rPr lang="en-US" sz="1400" dirty="0">
                <a:latin typeface="Courier New" panose="02070309020205020404" pitchFamily="49" charset="0"/>
                <a:cs typeface="Courier New" panose="02070309020205020404" pitchFamily="49" charset="0"/>
              </a:rPr>
              <a:t>00000000000000000000000000001100</a:t>
            </a:r>
          </a:p>
          <a:p>
            <a:r>
              <a:rPr lang="en-US" sz="1400" dirty="0">
                <a:latin typeface="Courier New" panose="02070309020205020404" pitchFamily="49" charset="0"/>
                <a:cs typeface="Courier New" panose="02070309020205020404" pitchFamily="49" charset="0"/>
              </a:rPr>
              <a:t>00100100000000100000000000000001</a:t>
            </a:r>
          </a:p>
          <a:p>
            <a:r>
              <a:rPr lang="en-US" sz="1400" dirty="0">
                <a:latin typeface="Courier New" panose="02070309020205020404" pitchFamily="49" charset="0"/>
                <a:cs typeface="Courier New" panose="02070309020205020404" pitchFamily="49" charset="0"/>
              </a:rPr>
              <a:t>00000001100000000010000000100101</a:t>
            </a:r>
          </a:p>
          <a:p>
            <a:r>
              <a:rPr lang="en-US" sz="1400" dirty="0">
                <a:latin typeface="Courier New" panose="02070309020205020404" pitchFamily="49" charset="0"/>
                <a:cs typeface="Courier New" panose="02070309020205020404" pitchFamily="49" charset="0"/>
              </a:rPr>
              <a:t>00000000000000000000000000001100</a:t>
            </a:r>
          </a:p>
          <a:p>
            <a:r>
              <a:rPr lang="en-US" sz="1400" dirty="0">
                <a:latin typeface="Courier New" panose="02070309020205020404" pitchFamily="49" charset="0"/>
                <a:cs typeface="Courier New" panose="02070309020205020404" pitchFamily="49" charset="0"/>
              </a:rPr>
              <a:t>00100100000000100000000000001010</a:t>
            </a:r>
          </a:p>
          <a:p>
            <a:r>
              <a:rPr lang="en-US" sz="1400" dirty="0">
                <a:latin typeface="Courier New" panose="02070309020205020404" pitchFamily="49" charset="0"/>
                <a:cs typeface="Courier New" panose="02070309020205020404" pitchFamily="49" charset="0"/>
              </a:rPr>
              <a:t>00000000000000000000000000001100</a:t>
            </a:r>
          </a:p>
        </p:txBody>
      </p:sp>
      <p:sp>
        <p:nvSpPr>
          <p:cNvPr id="6" name="TextBox 5"/>
          <p:cNvSpPr txBox="1"/>
          <p:nvPr/>
        </p:nvSpPr>
        <p:spPr>
          <a:xfrm>
            <a:off x="5867400" y="685800"/>
            <a:ext cx="2667000" cy="1077218"/>
          </a:xfrm>
          <a:prstGeom prst="rect">
            <a:avLst/>
          </a:prstGeom>
          <a:noFill/>
        </p:spPr>
        <p:txBody>
          <a:bodyPr wrap="square" rtlCol="0">
            <a:spAutoFit/>
          </a:bodyPr>
          <a:lstStyle/>
          <a:p>
            <a:r>
              <a:rPr lang="en-US" sz="1600" dirty="0" smtClean="0"/>
              <a:t>The assembly instructions in the text segment must be parsed and translated into a binary representation.</a:t>
            </a:r>
            <a:endParaRPr lang="en-US" sz="1600" dirty="0"/>
          </a:p>
        </p:txBody>
      </p:sp>
      <p:sp>
        <p:nvSpPr>
          <p:cNvPr id="7" name="Freeform 6"/>
          <p:cNvSpPr/>
          <p:nvPr/>
        </p:nvSpPr>
        <p:spPr bwMode="auto">
          <a:xfrm>
            <a:off x="4572000" y="1305514"/>
            <a:ext cx="1072485" cy="882515"/>
          </a:xfrm>
          <a:custGeom>
            <a:avLst/>
            <a:gdLst>
              <a:gd name="connsiteX0" fmla="*/ 0 w 1072485"/>
              <a:gd name="connsiteY0" fmla="*/ 229372 h 882515"/>
              <a:gd name="connsiteX1" fmla="*/ 130629 w 1072485"/>
              <a:gd name="connsiteY1" fmla="*/ 207600 h 882515"/>
              <a:gd name="connsiteX2" fmla="*/ 566057 w 1072485"/>
              <a:gd name="connsiteY2" fmla="*/ 33429 h 882515"/>
              <a:gd name="connsiteX3" fmla="*/ 1012371 w 1072485"/>
              <a:gd name="connsiteY3" fmla="*/ 87857 h 882515"/>
              <a:gd name="connsiteX4" fmla="*/ 1055914 w 1072485"/>
              <a:gd name="connsiteY4" fmla="*/ 882515 h 88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2485" h="882515">
                <a:moveTo>
                  <a:pt x="0" y="229372"/>
                </a:moveTo>
                <a:cubicBezTo>
                  <a:pt x="18143" y="234814"/>
                  <a:pt x="36286" y="240257"/>
                  <a:pt x="130629" y="207600"/>
                </a:cubicBezTo>
                <a:cubicBezTo>
                  <a:pt x="224972" y="174943"/>
                  <a:pt x="419100" y="53386"/>
                  <a:pt x="566057" y="33429"/>
                </a:cubicBezTo>
                <a:cubicBezTo>
                  <a:pt x="713014" y="13472"/>
                  <a:pt x="930728" y="-53657"/>
                  <a:pt x="1012371" y="87857"/>
                </a:cubicBezTo>
                <a:cubicBezTo>
                  <a:pt x="1094014" y="229371"/>
                  <a:pt x="1074964" y="555943"/>
                  <a:pt x="1055914" y="882515"/>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1378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pPr marL="0" marR="0" indent="0" algn="l" defTabSz="914400" rtl="0" eaLnBrk="0" fontAlgn="base" latinLnBrk="0" hangingPunct="0">
              <a:lnSpc>
                <a:spcPct val="100000"/>
              </a:lnSpc>
              <a:spcBef>
                <a:spcPct val="0"/>
              </a:spcBef>
              <a:spcAft>
                <a:spcPct val="0"/>
              </a:spcAft>
              <a:buClrTx/>
              <a:buSzTx/>
              <a:buFontTx/>
              <a:buNone/>
              <a:tabLst/>
              <a:defRPr/>
            </a:pPr>
            <a:r>
              <a:rPr lang="en-US" sz="2400" dirty="0" smtClean="0">
                <a:solidFill>
                  <a:schemeClr val="tx2"/>
                </a:solidFill>
                <a:effectLst/>
                <a:latin typeface="+mj-lt"/>
                <a:ea typeface="+mj-ea"/>
                <a:cs typeface="+mj-cs"/>
              </a:rPr>
              <a:t>Consider an Example</a:t>
            </a:r>
            <a:endParaRPr lang="en-US" dirty="0" smtClean="0">
              <a:effectLst/>
            </a:endParaRPr>
          </a:p>
        </p:txBody>
      </p:sp>
      <p:sp>
        <p:nvSpPr>
          <p:cNvPr id="2" name="TextBox 1"/>
          <p:cNvSpPr txBox="1"/>
          <p:nvPr/>
        </p:nvSpPr>
        <p:spPr>
          <a:xfrm>
            <a:off x="381000" y="685800"/>
            <a:ext cx="8534400" cy="923330"/>
          </a:xfrm>
          <a:prstGeom prst="rect">
            <a:avLst/>
          </a:prstGeom>
          <a:noFill/>
        </p:spPr>
        <p:txBody>
          <a:bodyPr wrap="square" rtlCol="0">
            <a:spAutoFit/>
          </a:bodyPr>
          <a:lstStyle/>
          <a:p>
            <a:r>
              <a:rPr lang="en-US" sz="1800" dirty="0" smtClean="0"/>
              <a:t>Keep it simple.</a:t>
            </a:r>
          </a:p>
          <a:p>
            <a:endParaRPr lang="en-US" sz="1800" dirty="0"/>
          </a:p>
          <a:p>
            <a:r>
              <a:rPr lang="en-US" sz="1800" dirty="0" smtClean="0"/>
              <a:t>How would YOU translate a particular MIPS assembly instruction to machine code?</a:t>
            </a:r>
            <a:endParaRPr lang="en-US" sz="1800" dirty="0"/>
          </a:p>
        </p:txBody>
      </p:sp>
      <p:sp>
        <p:nvSpPr>
          <p:cNvPr id="6" name="TextBox 5"/>
          <p:cNvSpPr txBox="1"/>
          <p:nvPr/>
        </p:nvSpPr>
        <p:spPr>
          <a:xfrm>
            <a:off x="381000" y="1981200"/>
            <a:ext cx="8534400" cy="369332"/>
          </a:xfrm>
          <a:prstGeom prst="rect">
            <a:avLst/>
          </a:prstGeom>
          <a:noFill/>
        </p:spPr>
        <p:txBody>
          <a:bodyPr wrap="square" rtlCol="0">
            <a:spAutoFit/>
          </a:bodyPr>
          <a:lstStyle/>
          <a:p>
            <a:r>
              <a:rPr lang="en-US" sz="1800" dirty="0" smtClean="0"/>
              <a:t>Consider:   </a:t>
            </a:r>
            <a:r>
              <a:rPr lang="en-US" sz="1800" dirty="0" smtClean="0">
                <a:latin typeface="Courier New" panose="02070309020205020404" pitchFamily="49" charset="0"/>
                <a:cs typeface="Courier New" panose="02070309020205020404" pitchFamily="49" charset="0"/>
              </a:rPr>
              <a:t>add  $t0, $s5, $s3</a:t>
            </a:r>
            <a:endParaRPr lang="en-US" sz="1800" dirty="0" smtClean="0"/>
          </a:p>
        </p:txBody>
      </p:sp>
      <p:sp>
        <p:nvSpPr>
          <p:cNvPr id="7" name="TextBox 6"/>
          <p:cNvSpPr txBox="1"/>
          <p:nvPr/>
        </p:nvSpPr>
        <p:spPr>
          <a:xfrm>
            <a:off x="381000" y="5117068"/>
            <a:ext cx="8534400" cy="369332"/>
          </a:xfrm>
          <a:prstGeom prst="rect">
            <a:avLst/>
          </a:prstGeom>
          <a:noFill/>
        </p:spPr>
        <p:txBody>
          <a:bodyPr wrap="square" rtlCol="0">
            <a:spAutoFit/>
          </a:bodyPr>
          <a:lstStyle/>
          <a:p>
            <a:r>
              <a:rPr lang="en-US" sz="1800" dirty="0" smtClean="0"/>
              <a:t>More to the point... how will your program "know" those things?</a:t>
            </a:r>
          </a:p>
        </p:txBody>
      </p:sp>
      <p:sp>
        <p:nvSpPr>
          <p:cNvPr id="8" name="TextBox 7"/>
          <p:cNvSpPr txBox="1"/>
          <p:nvPr/>
        </p:nvSpPr>
        <p:spPr>
          <a:xfrm>
            <a:off x="381000" y="2748677"/>
            <a:ext cx="8534400" cy="369332"/>
          </a:xfrm>
          <a:prstGeom prst="rect">
            <a:avLst/>
          </a:prstGeom>
          <a:noFill/>
        </p:spPr>
        <p:txBody>
          <a:bodyPr wrap="square" rtlCol="0">
            <a:spAutoFit/>
          </a:bodyPr>
          <a:lstStyle/>
          <a:p>
            <a:r>
              <a:rPr lang="en-US" sz="1800" dirty="0" smtClean="0"/>
              <a:t>What's the machine code format?  (R-type, I-type, J-type, special?)</a:t>
            </a:r>
          </a:p>
        </p:txBody>
      </p:sp>
      <p:sp>
        <p:nvSpPr>
          <p:cNvPr id="10" name="TextBox 9"/>
          <p:cNvSpPr txBox="1"/>
          <p:nvPr/>
        </p:nvSpPr>
        <p:spPr>
          <a:xfrm>
            <a:off x="381000" y="3302675"/>
            <a:ext cx="8534400" cy="369332"/>
          </a:xfrm>
          <a:prstGeom prst="rect">
            <a:avLst/>
          </a:prstGeom>
          <a:noFill/>
        </p:spPr>
        <p:txBody>
          <a:bodyPr wrap="square" rtlCol="0">
            <a:spAutoFit/>
          </a:bodyPr>
          <a:lstStyle/>
          <a:p>
            <a:r>
              <a:rPr lang="en-US" sz="1800" dirty="0" smtClean="0"/>
              <a:t>How do you know that?</a:t>
            </a:r>
          </a:p>
        </p:txBody>
      </p:sp>
      <p:sp>
        <p:nvSpPr>
          <p:cNvPr id="11" name="TextBox 10"/>
          <p:cNvSpPr txBox="1"/>
          <p:nvPr/>
        </p:nvSpPr>
        <p:spPr>
          <a:xfrm>
            <a:off x="381000" y="3932872"/>
            <a:ext cx="8534400" cy="369332"/>
          </a:xfrm>
          <a:prstGeom prst="rect">
            <a:avLst/>
          </a:prstGeom>
          <a:noFill/>
        </p:spPr>
        <p:txBody>
          <a:bodyPr wrap="square" rtlCol="0">
            <a:spAutoFit/>
          </a:bodyPr>
          <a:lstStyle/>
          <a:p>
            <a:r>
              <a:rPr lang="en-US" sz="1800" dirty="0" smtClean="0"/>
              <a:t>What are the correct values for the various fields in the machine instruction?</a:t>
            </a:r>
          </a:p>
        </p:txBody>
      </p:sp>
      <p:sp>
        <p:nvSpPr>
          <p:cNvPr id="12" name="TextBox 11"/>
          <p:cNvSpPr txBox="1"/>
          <p:nvPr/>
        </p:nvSpPr>
        <p:spPr>
          <a:xfrm>
            <a:off x="381000" y="4486870"/>
            <a:ext cx="8534400" cy="369332"/>
          </a:xfrm>
          <a:prstGeom prst="rect">
            <a:avLst/>
          </a:prstGeom>
          <a:noFill/>
        </p:spPr>
        <p:txBody>
          <a:bodyPr wrap="square" rtlCol="0">
            <a:spAutoFit/>
          </a:bodyPr>
          <a:lstStyle/>
          <a:p>
            <a:r>
              <a:rPr lang="en-US" sz="1800" dirty="0" smtClean="0"/>
              <a:t>How do you know that?</a:t>
            </a:r>
          </a:p>
        </p:txBody>
      </p:sp>
    </p:spTree>
    <p:extLst>
      <p:ext uri="{BB962C8B-B14F-4D97-AF65-F5344CB8AC3E}">
        <p14:creationId xmlns:p14="http://schemas.microsoft.com/office/powerpoint/2010/main" val="3179855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Lookup</a:t>
            </a:r>
            <a:endParaRPr lang="en-US" dirty="0"/>
          </a:p>
        </p:txBody>
      </p:sp>
      <p:sp>
        <p:nvSpPr>
          <p:cNvPr id="3" name="TextBox 2"/>
          <p:cNvSpPr txBox="1"/>
          <p:nvPr/>
        </p:nvSpPr>
        <p:spPr>
          <a:xfrm>
            <a:off x="381000" y="685800"/>
            <a:ext cx="8534400" cy="369332"/>
          </a:xfrm>
          <a:prstGeom prst="rect">
            <a:avLst/>
          </a:prstGeom>
          <a:noFill/>
        </p:spPr>
        <p:txBody>
          <a:bodyPr wrap="square" rtlCol="0">
            <a:spAutoFit/>
          </a:bodyPr>
          <a:lstStyle/>
          <a:p>
            <a:r>
              <a:rPr lang="en-US" sz="1800" dirty="0" smtClean="0"/>
              <a:t>Consider:   </a:t>
            </a:r>
            <a:r>
              <a:rPr lang="en-US" sz="1800" dirty="0" smtClean="0">
                <a:latin typeface="Courier New" panose="02070309020205020404" pitchFamily="49" charset="0"/>
                <a:cs typeface="Courier New" panose="02070309020205020404" pitchFamily="49" charset="0"/>
              </a:rPr>
              <a:t>add  $t0, $s5, $s3</a:t>
            </a:r>
            <a:endParaRPr lang="en-US" sz="1800" dirty="0" smtClean="0"/>
          </a:p>
        </p:txBody>
      </p:sp>
      <p:graphicFrame>
        <p:nvGraphicFramePr>
          <p:cNvPr id="5" name="Table 4"/>
          <p:cNvGraphicFramePr>
            <a:graphicFrameLocks noGrp="1"/>
          </p:cNvGraphicFramePr>
          <p:nvPr>
            <p:extLst>
              <p:ext uri="{D42A27DB-BD31-4B8C-83A1-F6EECF244321}">
                <p14:modId xmlns:p14="http://schemas.microsoft.com/office/powerpoint/2010/main" val="1704499242"/>
              </p:ext>
            </p:extLst>
          </p:nvPr>
        </p:nvGraphicFramePr>
        <p:xfrm>
          <a:off x="1752600" y="1757680"/>
          <a:ext cx="2743200" cy="259588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370840">
                <a:tc>
                  <a:txBody>
                    <a:bodyPr/>
                    <a:lstStyle/>
                    <a:p>
                      <a:r>
                        <a:rPr lang="en-US" dirty="0" smtClean="0">
                          <a:solidFill>
                            <a:schemeClr val="tx1"/>
                          </a:solidFill>
                          <a:latin typeface="Courier New" panose="02070309020205020404" pitchFamily="49" charset="0"/>
                          <a:cs typeface="Courier New" panose="02070309020205020404" pitchFamily="49" charset="0"/>
                        </a:rPr>
                        <a:t>. . .</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latin typeface="Courier New" panose="02070309020205020404" pitchFamily="49" charset="0"/>
                          <a:cs typeface="Courier New" panose="02070309020205020404" pitchFamily="49" charset="0"/>
                        </a:rPr>
                        <a:t>. . .</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dirty="0" smtClean="0">
                          <a:solidFill>
                            <a:schemeClr val="tx1"/>
                          </a:solidFill>
                          <a:latin typeface="Courier New" panose="02070309020205020404" pitchFamily="49" charset="0"/>
                          <a:cs typeface="Courier New" panose="02070309020205020404" pitchFamily="49" charset="0"/>
                        </a:rPr>
                        <a:t>$t0</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latin typeface="Courier New" panose="02070309020205020404" pitchFamily="49" charset="0"/>
                          <a:cs typeface="Courier New" panose="02070309020205020404" pitchFamily="49" charset="0"/>
                        </a:rPr>
                        <a:t>8 or 01000</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US" dirty="0" smtClean="0">
                          <a:solidFill>
                            <a:schemeClr val="tx1"/>
                          </a:solidFill>
                          <a:latin typeface="Courier New" panose="02070309020205020404" pitchFamily="49" charset="0"/>
                          <a:cs typeface="Courier New" panose="02070309020205020404" pitchFamily="49" charset="0"/>
                        </a:rPr>
                        <a:t>. . .</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latin typeface="Courier New" panose="02070309020205020404" pitchFamily="49" charset="0"/>
                          <a:cs typeface="Courier New" panose="02070309020205020404" pitchFamily="49" charset="0"/>
                        </a:rPr>
                        <a:t>. . .</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r>
                        <a:rPr lang="en-US" dirty="0" smtClean="0">
                          <a:solidFill>
                            <a:schemeClr val="tx1"/>
                          </a:solidFill>
                          <a:latin typeface="Courier New" panose="02070309020205020404" pitchFamily="49" charset="0"/>
                          <a:cs typeface="Courier New" panose="02070309020205020404" pitchFamily="49" charset="0"/>
                        </a:rPr>
                        <a:t>$s3</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latin typeface="Courier New" panose="02070309020205020404" pitchFamily="49" charset="0"/>
                          <a:cs typeface="Courier New" panose="02070309020205020404" pitchFamily="49" charset="0"/>
                        </a:rPr>
                        <a:t>19 or 10011</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US" dirty="0" smtClean="0">
                          <a:solidFill>
                            <a:schemeClr val="tx1"/>
                          </a:solidFill>
                          <a:latin typeface="Courier New" panose="02070309020205020404" pitchFamily="49" charset="0"/>
                          <a:cs typeface="Courier New" panose="02070309020205020404" pitchFamily="49" charset="0"/>
                        </a:rPr>
                        <a:t>. . .</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latin typeface="Courier New" panose="02070309020205020404" pitchFamily="49" charset="0"/>
                          <a:cs typeface="Courier New" panose="02070309020205020404" pitchFamily="49" charset="0"/>
                        </a:rPr>
                        <a:t>. . .</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r>
                        <a:rPr lang="en-US" dirty="0" smtClean="0">
                          <a:solidFill>
                            <a:schemeClr val="tx1"/>
                          </a:solidFill>
                          <a:latin typeface="Courier New" panose="02070309020205020404" pitchFamily="49" charset="0"/>
                          <a:cs typeface="Courier New" panose="02070309020205020404" pitchFamily="49" charset="0"/>
                        </a:rPr>
                        <a:t>$s5</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latin typeface="Courier New" panose="02070309020205020404" pitchFamily="49" charset="0"/>
                          <a:cs typeface="Courier New" panose="02070309020205020404" pitchFamily="49" charset="0"/>
                        </a:rPr>
                        <a:t>21 or 10101</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562231"/>
                  </a:ext>
                </a:extLst>
              </a:tr>
              <a:tr h="370840">
                <a:tc>
                  <a:txBody>
                    <a:bodyPr/>
                    <a:lstStyle/>
                    <a:p>
                      <a:r>
                        <a:rPr lang="en-US" dirty="0" smtClean="0">
                          <a:solidFill>
                            <a:schemeClr val="tx1"/>
                          </a:solidFill>
                          <a:latin typeface="Courier New" panose="02070309020205020404" pitchFamily="49" charset="0"/>
                          <a:cs typeface="Courier New" panose="02070309020205020404" pitchFamily="49" charset="0"/>
                        </a:rPr>
                        <a:t>. . .</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latin typeface="Courier New" panose="02070309020205020404" pitchFamily="49" charset="0"/>
                          <a:cs typeface="Courier New" panose="02070309020205020404" pitchFamily="49" charset="0"/>
                        </a:rPr>
                        <a:t>. . .</a:t>
                      </a:r>
                      <a:endParaRPr lang="en-US"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6803911"/>
                  </a:ext>
                </a:extLst>
              </a:tr>
            </a:tbl>
          </a:graphicData>
        </a:graphic>
      </p:graphicFrame>
      <p:sp>
        <p:nvSpPr>
          <p:cNvPr id="6" name="Freeform 5"/>
          <p:cNvSpPr/>
          <p:nvPr/>
        </p:nvSpPr>
        <p:spPr bwMode="auto">
          <a:xfrm>
            <a:off x="1001219" y="1033670"/>
            <a:ext cx="1443807" cy="1292086"/>
          </a:xfrm>
          <a:custGeom>
            <a:avLst/>
            <a:gdLst>
              <a:gd name="connsiteX0" fmla="*/ 1443807 w 1443807"/>
              <a:gd name="connsiteY0" fmla="*/ 0 h 1500808"/>
              <a:gd name="connsiteX1" fmla="*/ 996546 w 1443807"/>
              <a:gd name="connsiteY1" fmla="*/ 258417 h 1500808"/>
              <a:gd name="connsiteX2" fmla="*/ 12572 w 1443807"/>
              <a:gd name="connsiteY2" fmla="*/ 675860 h 1500808"/>
              <a:gd name="connsiteX3" fmla="*/ 529407 w 1443807"/>
              <a:gd name="connsiteY3" fmla="*/ 1500808 h 1500808"/>
            </a:gdLst>
            <a:ahLst/>
            <a:cxnLst>
              <a:cxn ang="0">
                <a:pos x="connsiteX0" y="connsiteY0"/>
              </a:cxn>
              <a:cxn ang="0">
                <a:pos x="connsiteX1" y="connsiteY1"/>
              </a:cxn>
              <a:cxn ang="0">
                <a:pos x="connsiteX2" y="connsiteY2"/>
              </a:cxn>
              <a:cxn ang="0">
                <a:pos x="connsiteX3" y="connsiteY3"/>
              </a:cxn>
            </a:cxnLst>
            <a:rect l="l" t="t" r="r" b="b"/>
            <a:pathLst>
              <a:path w="1443807" h="1500808">
                <a:moveTo>
                  <a:pt x="1443807" y="0"/>
                </a:moveTo>
                <a:cubicBezTo>
                  <a:pt x="1339446" y="72887"/>
                  <a:pt x="1235085" y="145774"/>
                  <a:pt x="996546" y="258417"/>
                </a:cubicBezTo>
                <a:cubicBezTo>
                  <a:pt x="758007" y="371060"/>
                  <a:pt x="90428" y="468795"/>
                  <a:pt x="12572" y="675860"/>
                </a:cubicBezTo>
                <a:cubicBezTo>
                  <a:pt x="-65285" y="882925"/>
                  <a:pt x="232061" y="1191866"/>
                  <a:pt x="529407" y="1500808"/>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Freeform 6"/>
          <p:cNvSpPr/>
          <p:nvPr/>
        </p:nvSpPr>
        <p:spPr bwMode="auto">
          <a:xfrm>
            <a:off x="512340" y="1013791"/>
            <a:ext cx="3287930" cy="2034209"/>
          </a:xfrm>
          <a:custGeom>
            <a:avLst/>
            <a:gdLst>
              <a:gd name="connsiteX0" fmla="*/ 3224773 w 3287930"/>
              <a:gd name="connsiteY0" fmla="*/ 0 h 2643809"/>
              <a:gd name="connsiteX1" fmla="*/ 3065747 w 3287930"/>
              <a:gd name="connsiteY1" fmla="*/ 238539 h 2643809"/>
              <a:gd name="connsiteX2" fmla="*/ 1405912 w 3287930"/>
              <a:gd name="connsiteY2" fmla="*/ 467139 h 2643809"/>
              <a:gd name="connsiteX3" fmla="*/ 461695 w 3287930"/>
              <a:gd name="connsiteY3" fmla="*/ 248479 h 2643809"/>
              <a:gd name="connsiteX4" fmla="*/ 24373 w 3287930"/>
              <a:gd name="connsiteY4" fmla="*/ 1649896 h 2643809"/>
              <a:gd name="connsiteX5" fmla="*/ 1157434 w 3287930"/>
              <a:gd name="connsiteY5" fmla="*/ 2643809 h 2643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930" h="2643809">
                <a:moveTo>
                  <a:pt x="3224773" y="0"/>
                </a:moveTo>
                <a:cubicBezTo>
                  <a:pt x="3296831" y="80341"/>
                  <a:pt x="3368890" y="160683"/>
                  <a:pt x="3065747" y="238539"/>
                </a:cubicBezTo>
                <a:cubicBezTo>
                  <a:pt x="2762604" y="316395"/>
                  <a:pt x="1839921" y="465482"/>
                  <a:pt x="1405912" y="467139"/>
                </a:cubicBezTo>
                <a:cubicBezTo>
                  <a:pt x="971903" y="468796"/>
                  <a:pt x="691951" y="51353"/>
                  <a:pt x="461695" y="248479"/>
                </a:cubicBezTo>
                <a:cubicBezTo>
                  <a:pt x="231439" y="445605"/>
                  <a:pt x="-91583" y="1250674"/>
                  <a:pt x="24373" y="1649896"/>
                </a:cubicBezTo>
                <a:cubicBezTo>
                  <a:pt x="140329" y="2049118"/>
                  <a:pt x="648881" y="2346463"/>
                  <a:pt x="1157434" y="2643809"/>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Freeform 7"/>
          <p:cNvSpPr/>
          <p:nvPr/>
        </p:nvSpPr>
        <p:spPr bwMode="auto">
          <a:xfrm>
            <a:off x="4134677" y="2186608"/>
            <a:ext cx="1550505" cy="139148"/>
          </a:xfrm>
          <a:custGeom>
            <a:avLst/>
            <a:gdLst>
              <a:gd name="connsiteX0" fmla="*/ 0 w 1550505"/>
              <a:gd name="connsiteY0" fmla="*/ 139148 h 139148"/>
              <a:gd name="connsiteX1" fmla="*/ 556592 w 1550505"/>
              <a:gd name="connsiteY1" fmla="*/ 0 h 139148"/>
              <a:gd name="connsiteX2" fmla="*/ 1550505 w 1550505"/>
              <a:gd name="connsiteY2" fmla="*/ 59635 h 139148"/>
            </a:gdLst>
            <a:ahLst/>
            <a:cxnLst>
              <a:cxn ang="0">
                <a:pos x="connsiteX0" y="connsiteY0"/>
              </a:cxn>
              <a:cxn ang="0">
                <a:pos x="connsiteX1" y="connsiteY1"/>
              </a:cxn>
              <a:cxn ang="0">
                <a:pos x="connsiteX2" y="connsiteY2"/>
              </a:cxn>
            </a:cxnLst>
            <a:rect l="l" t="t" r="r" b="b"/>
            <a:pathLst>
              <a:path w="1550505" h="139148">
                <a:moveTo>
                  <a:pt x="0" y="139148"/>
                </a:moveTo>
                <a:cubicBezTo>
                  <a:pt x="149087" y="76200"/>
                  <a:pt x="298175" y="13252"/>
                  <a:pt x="556592" y="0"/>
                </a:cubicBezTo>
                <a:lnTo>
                  <a:pt x="1550505" y="59635"/>
                </a:lnTo>
              </a:path>
            </a:pathLst>
          </a:custGeom>
          <a:noFill/>
          <a:ln w="25400" cap="flat" cmpd="sng" algn="ctr">
            <a:solidFill>
              <a:srgbClr val="FF33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Freeform 8"/>
          <p:cNvSpPr/>
          <p:nvPr/>
        </p:nvSpPr>
        <p:spPr bwMode="auto">
          <a:xfrm>
            <a:off x="4253947" y="2971800"/>
            <a:ext cx="1431235" cy="281669"/>
          </a:xfrm>
          <a:custGeom>
            <a:avLst/>
            <a:gdLst>
              <a:gd name="connsiteX0" fmla="*/ 0 w 1431235"/>
              <a:gd name="connsiteY0" fmla="*/ 129209 h 281669"/>
              <a:gd name="connsiteX1" fmla="*/ 536713 w 1431235"/>
              <a:gd name="connsiteY1" fmla="*/ 278296 h 281669"/>
              <a:gd name="connsiteX2" fmla="*/ 1431235 w 1431235"/>
              <a:gd name="connsiteY2" fmla="*/ 0 h 281669"/>
            </a:gdLst>
            <a:ahLst/>
            <a:cxnLst>
              <a:cxn ang="0">
                <a:pos x="connsiteX0" y="connsiteY0"/>
              </a:cxn>
              <a:cxn ang="0">
                <a:pos x="connsiteX1" y="connsiteY1"/>
              </a:cxn>
              <a:cxn ang="0">
                <a:pos x="connsiteX2" y="connsiteY2"/>
              </a:cxn>
            </a:cxnLst>
            <a:rect l="l" t="t" r="r" b="b"/>
            <a:pathLst>
              <a:path w="1431235" h="281669">
                <a:moveTo>
                  <a:pt x="0" y="129209"/>
                </a:moveTo>
                <a:cubicBezTo>
                  <a:pt x="149087" y="214520"/>
                  <a:pt x="298174" y="299831"/>
                  <a:pt x="536713" y="278296"/>
                </a:cubicBezTo>
                <a:cubicBezTo>
                  <a:pt x="775252" y="256761"/>
                  <a:pt x="1103243" y="128380"/>
                  <a:pt x="1431235" y="0"/>
                </a:cubicBezTo>
              </a:path>
            </a:pathLst>
          </a:custGeom>
          <a:noFill/>
          <a:ln w="25400" cap="flat" cmpd="sng" algn="ctr">
            <a:solidFill>
              <a:srgbClr val="FF33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8037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 Table</a:t>
            </a:r>
            <a:endParaRPr lang="en-US" dirty="0"/>
          </a:p>
        </p:txBody>
      </p:sp>
      <p:sp>
        <p:nvSpPr>
          <p:cNvPr id="3" name="TextBox 2"/>
          <p:cNvSpPr txBox="1"/>
          <p:nvPr/>
        </p:nvSpPr>
        <p:spPr>
          <a:xfrm>
            <a:off x="381000" y="685800"/>
            <a:ext cx="8534400" cy="646331"/>
          </a:xfrm>
          <a:prstGeom prst="rect">
            <a:avLst/>
          </a:prstGeom>
          <a:noFill/>
        </p:spPr>
        <p:txBody>
          <a:bodyPr wrap="square" rtlCol="0">
            <a:spAutoFit/>
          </a:bodyPr>
          <a:lstStyle/>
          <a:p>
            <a:r>
              <a:rPr lang="en-US" sz="1800" dirty="0" smtClean="0"/>
              <a:t>Think of the table as defining a mapping from some sort key of value (e.g., symbolic register name) to another sort of value (e.g., register number, binary text string).</a:t>
            </a:r>
          </a:p>
        </p:txBody>
      </p:sp>
      <p:sp>
        <p:nvSpPr>
          <p:cNvPr id="4" name="TextBox 3"/>
          <p:cNvSpPr txBox="1"/>
          <p:nvPr/>
        </p:nvSpPr>
        <p:spPr>
          <a:xfrm>
            <a:off x="381000" y="1715869"/>
            <a:ext cx="8534400" cy="369332"/>
          </a:xfrm>
          <a:prstGeom prst="rect">
            <a:avLst/>
          </a:prstGeom>
          <a:noFill/>
        </p:spPr>
        <p:txBody>
          <a:bodyPr wrap="square" rtlCol="0">
            <a:spAutoFit/>
          </a:bodyPr>
          <a:lstStyle/>
          <a:p>
            <a:r>
              <a:rPr lang="en-US" sz="1800" dirty="0" smtClean="0"/>
              <a:t>What are the key values? </a:t>
            </a:r>
          </a:p>
        </p:txBody>
      </p:sp>
      <p:sp>
        <p:nvSpPr>
          <p:cNvPr id="5" name="TextBox 4"/>
          <p:cNvSpPr txBox="1"/>
          <p:nvPr/>
        </p:nvSpPr>
        <p:spPr>
          <a:xfrm>
            <a:off x="381000" y="3288268"/>
            <a:ext cx="8534400" cy="369332"/>
          </a:xfrm>
          <a:prstGeom prst="rect">
            <a:avLst/>
          </a:prstGeom>
          <a:noFill/>
        </p:spPr>
        <p:txBody>
          <a:bodyPr wrap="square" rtlCol="0">
            <a:spAutoFit/>
          </a:bodyPr>
          <a:lstStyle/>
          <a:p>
            <a:r>
              <a:rPr lang="en-US" sz="1800" dirty="0" smtClean="0"/>
              <a:t>What are the values we want to map the keys to? </a:t>
            </a:r>
          </a:p>
        </p:txBody>
      </p:sp>
    </p:spTree>
    <p:extLst>
      <p:ext uri="{BB962C8B-B14F-4D97-AF65-F5344CB8AC3E}">
        <p14:creationId xmlns:p14="http://schemas.microsoft.com/office/powerpoint/2010/main" val="332860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a:t>
            </a:r>
            <a:r>
              <a:rPr lang="en-US" baseline="0" dirty="0" smtClean="0"/>
              <a:t> a Table</a:t>
            </a:r>
            <a:endParaRPr lang="en-US" dirty="0"/>
          </a:p>
        </p:txBody>
      </p:sp>
      <p:sp>
        <p:nvSpPr>
          <p:cNvPr id="3" name="TextBox 2"/>
          <p:cNvSpPr txBox="1"/>
          <p:nvPr/>
        </p:nvSpPr>
        <p:spPr>
          <a:xfrm>
            <a:off x="381000" y="697468"/>
            <a:ext cx="8534400" cy="646331"/>
          </a:xfrm>
          <a:prstGeom prst="rect">
            <a:avLst/>
          </a:prstGeom>
          <a:noFill/>
        </p:spPr>
        <p:txBody>
          <a:bodyPr wrap="square" rtlCol="0">
            <a:spAutoFit/>
          </a:bodyPr>
          <a:lstStyle/>
          <a:p>
            <a:r>
              <a:rPr lang="en-US" sz="1800" dirty="0" smtClean="0"/>
              <a:t>Define a </a:t>
            </a:r>
            <a:r>
              <a:rPr lang="en-US" sz="1800" dirty="0" err="1" smtClean="0">
                <a:latin typeface="Courier New" panose="02070309020205020404" pitchFamily="49" charset="0"/>
                <a:cs typeface="Courier New" panose="02070309020205020404" pitchFamily="49" charset="0"/>
              </a:rPr>
              <a:t>struct</a:t>
            </a:r>
            <a:r>
              <a:rPr lang="en-US" sz="1800" dirty="0" smtClean="0"/>
              <a:t> type that associates a particular key value with other values; for instance:</a:t>
            </a:r>
            <a:endParaRPr lang="en-US" sz="1800" dirty="0" smtClean="0">
              <a:latin typeface="Courier New" panose="02070309020205020404" pitchFamily="49" charset="0"/>
              <a:cs typeface="Courier New" panose="02070309020205020404" pitchFamily="49" charset="0"/>
            </a:endParaRPr>
          </a:p>
        </p:txBody>
      </p:sp>
      <p:sp>
        <p:nvSpPr>
          <p:cNvPr id="4" name="TextBox 3"/>
          <p:cNvSpPr txBox="1"/>
          <p:nvPr/>
        </p:nvSpPr>
        <p:spPr>
          <a:xfrm>
            <a:off x="1143000" y="1371600"/>
            <a:ext cx="7543800" cy="1323439"/>
          </a:xfrm>
          <a:prstGeom prst="rect">
            <a:avLst/>
          </a:prstGeom>
          <a:solidFill>
            <a:schemeClr val="bg1">
              <a:lumMod val="85000"/>
            </a:schemeClr>
          </a:solidFill>
        </p:spPr>
        <p:txBody>
          <a:bodyPr wrap="square" rtlCol="0">
            <a:spAutoFit/>
          </a:bodyPr>
          <a:lstStyle/>
          <a:p>
            <a:r>
              <a:rPr lang="en-US" sz="1600" dirty="0" err="1" smtClean="0">
                <a:latin typeface="Courier New" panose="02070309020205020404" pitchFamily="49" charset="0"/>
                <a:cs typeface="Courier New" panose="02070309020205020404" pitchFamily="49" charset="0"/>
              </a:rPr>
              <a:t>struct</a:t>
            </a:r>
            <a:r>
              <a:rPr lang="en-US" sz="1600" dirty="0" smtClean="0">
                <a:latin typeface="Courier New" panose="02070309020205020404" pitchFamily="49" charset="0"/>
                <a:cs typeface="Courier New" panose="02070309020205020404" pitchFamily="49" charset="0"/>
              </a:rPr>
              <a:t> _</a:t>
            </a:r>
            <a:r>
              <a:rPr lang="en-US" sz="1600" dirty="0" err="1" smtClean="0">
                <a:latin typeface="Courier New" panose="02070309020205020404" pitchFamily="49" charset="0"/>
                <a:cs typeface="Courier New" panose="02070309020205020404" pitchFamily="49" charset="0"/>
              </a:rPr>
              <a:t>RegMapping</a:t>
            </a:r>
            <a:r>
              <a:rPr lang="en-US" sz="1600" dirty="0" smtClean="0">
                <a:latin typeface="Courier New" panose="02070309020205020404" pitchFamily="49" charset="0"/>
                <a:cs typeface="Courier New" panose="02070309020205020404" pitchFamily="49" charset="0"/>
              </a:rPr>
              <a:t> {    // register name to number</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char* </a:t>
            </a:r>
            <a:r>
              <a:rPr lang="en-US" sz="1600" dirty="0" err="1" smtClean="0">
                <a:latin typeface="Courier New" panose="02070309020205020404" pitchFamily="49" charset="0"/>
                <a:cs typeface="Courier New" panose="02070309020205020404" pitchFamily="49" charset="0"/>
              </a:rPr>
              <a:t>regName</a:t>
            </a:r>
            <a:r>
              <a:rPr lang="en-US" sz="1600" dirty="0" smtClean="0">
                <a:latin typeface="Courier New" panose="02070309020205020404" pitchFamily="49" charset="0"/>
                <a:cs typeface="Courier New" panose="02070309020205020404" pitchFamily="49" charset="0"/>
              </a:rPr>
              <a:t>;       // symbolic name as C-string</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char* </a:t>
            </a:r>
            <a:r>
              <a:rPr lang="en-US" sz="1600" dirty="0" err="1" smtClean="0">
                <a:latin typeface="Courier New" panose="02070309020205020404" pitchFamily="49" charset="0"/>
                <a:cs typeface="Courier New" panose="02070309020205020404" pitchFamily="49" charset="0"/>
              </a:rPr>
              <a:t>regNumber</a:t>
            </a:r>
            <a:r>
              <a:rPr lang="en-US" sz="1600" dirty="0" smtClean="0">
                <a:latin typeface="Courier New" panose="02070309020205020404" pitchFamily="49" charset="0"/>
                <a:cs typeface="Courier New" panose="02070309020205020404" pitchFamily="49" charset="0"/>
              </a:rPr>
              <a:t>;     // string for binary representation</a:t>
            </a:r>
          </a:p>
          <a:p>
            <a:r>
              <a:rPr lang="en-US" sz="1600" dirty="0" smtClean="0">
                <a:latin typeface="Courier New" panose="02070309020205020404" pitchFamily="49" charset="0"/>
                <a:cs typeface="Courier New" panose="02070309020205020404" pitchFamily="49" charset="0"/>
              </a:rPr>
              <a:t>};</a:t>
            </a:r>
          </a:p>
          <a:p>
            <a:r>
              <a:rPr lang="en-US" sz="1600" dirty="0" err="1" smtClean="0">
                <a:latin typeface="Courier New" panose="02070309020205020404" pitchFamily="49" charset="0"/>
                <a:cs typeface="Courier New" panose="02070309020205020404" pitchFamily="49" charset="0"/>
              </a:rPr>
              <a:t>typedef</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struct</a:t>
            </a:r>
            <a:r>
              <a:rPr lang="en-US" sz="1600" dirty="0" smtClean="0">
                <a:latin typeface="Courier New" panose="02070309020205020404" pitchFamily="49" charset="0"/>
                <a:cs typeface="Courier New" panose="02070309020205020404" pitchFamily="49" charset="0"/>
              </a:rPr>
              <a:t> _</a:t>
            </a:r>
            <a:r>
              <a:rPr lang="en-US" sz="1600" dirty="0" err="1" smtClean="0">
                <a:latin typeface="Courier New" panose="02070309020205020404" pitchFamily="49" charset="0"/>
                <a:cs typeface="Courier New" panose="02070309020205020404" pitchFamily="49" charset="0"/>
              </a:rPr>
              <a:t>RegMapping</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RegMapping</a:t>
            </a:r>
            <a:r>
              <a:rPr lang="en-US" sz="1600" dirty="0" smtClean="0">
                <a:latin typeface="Courier New" panose="02070309020205020404" pitchFamily="49" charset="0"/>
                <a:cs typeface="Courier New" panose="02070309020205020404" pitchFamily="49" charset="0"/>
              </a:rPr>
              <a:t>; </a:t>
            </a:r>
          </a:p>
        </p:txBody>
      </p:sp>
      <p:sp>
        <p:nvSpPr>
          <p:cNvPr id="5" name="TextBox 4"/>
          <p:cNvSpPr txBox="1"/>
          <p:nvPr/>
        </p:nvSpPr>
        <p:spPr>
          <a:xfrm>
            <a:off x="381000" y="3049250"/>
            <a:ext cx="8534400" cy="369332"/>
          </a:xfrm>
          <a:prstGeom prst="rect">
            <a:avLst/>
          </a:prstGeom>
          <a:noFill/>
        </p:spPr>
        <p:txBody>
          <a:bodyPr wrap="square" rtlCol="0">
            <a:spAutoFit/>
          </a:bodyPr>
          <a:lstStyle/>
          <a:p>
            <a:r>
              <a:rPr lang="en-US" sz="1800" dirty="0" smtClean="0"/>
              <a:t>Define an array of those, and initialize appropriately; for instance:</a:t>
            </a:r>
            <a:endParaRPr lang="en-US" sz="1800" dirty="0" smtClean="0">
              <a:latin typeface="Courier New" panose="02070309020205020404" pitchFamily="49" charset="0"/>
              <a:cs typeface="Courier New" panose="02070309020205020404" pitchFamily="49" charset="0"/>
            </a:endParaRPr>
          </a:p>
        </p:txBody>
      </p:sp>
      <p:sp>
        <p:nvSpPr>
          <p:cNvPr id="6" name="TextBox 5"/>
          <p:cNvSpPr txBox="1"/>
          <p:nvPr/>
        </p:nvSpPr>
        <p:spPr>
          <a:xfrm>
            <a:off x="1143000" y="3647182"/>
            <a:ext cx="4495800" cy="2062103"/>
          </a:xfrm>
          <a:prstGeom prst="rect">
            <a:avLst/>
          </a:prstGeom>
          <a:solidFill>
            <a:schemeClr val="bg1">
              <a:lumMod val="85000"/>
            </a:schemeClr>
          </a:solidFill>
        </p:spPr>
        <p:txBody>
          <a:bodyPr wrap="square" rtlCol="0">
            <a:spAutoFit/>
          </a:bodyPr>
          <a:lstStyle/>
          <a:p>
            <a:r>
              <a:rPr lang="en-US" sz="1600" dirty="0" smtClean="0">
                <a:latin typeface="Courier New" panose="02070309020205020404" pitchFamily="49" charset="0"/>
                <a:cs typeface="Courier New" panose="02070309020205020404" pitchFamily="49" charset="0"/>
              </a:rPr>
              <a:t>static </a:t>
            </a:r>
            <a:r>
              <a:rPr lang="en-US" sz="1600" dirty="0" err="1" smtClean="0">
                <a:latin typeface="Courier New" panose="02070309020205020404" pitchFamily="49" charset="0"/>
                <a:cs typeface="Courier New" panose="02070309020205020404" pitchFamily="49" charset="0"/>
              </a:rPr>
              <a:t>RegMapping</a:t>
            </a:r>
            <a:r>
              <a:rPr lang="en-US" sz="1600" dirty="0" smtClean="0">
                <a:latin typeface="Courier New" panose="02070309020205020404" pitchFamily="49" charset="0"/>
                <a:cs typeface="Courier New" panose="02070309020205020404" pitchFamily="49" charset="0"/>
              </a:rPr>
              <a:t> Table[...] = {</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{"$zero", "00000"},</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"00001"},</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 . .</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{"$t0",   "01000"},</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 . .</a:t>
            </a:r>
          </a:p>
          <a:p>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ra</a:t>
            </a:r>
            <a:r>
              <a:rPr lang="en-US" sz="1600" dirty="0" smtClean="0">
                <a:latin typeface="Courier New" panose="02070309020205020404" pitchFamily="49" charset="0"/>
                <a:cs typeface="Courier New" panose="02070309020205020404" pitchFamily="49" charset="0"/>
              </a:rPr>
              <a:t>",   "11111"}</a:t>
            </a:r>
          </a:p>
          <a:p>
            <a:r>
              <a:rPr lang="en-US" sz="1600" dirty="0" smtClean="0">
                <a:latin typeface="Courier New" panose="02070309020205020404" pitchFamily="49" charset="0"/>
                <a:cs typeface="Courier New" panose="02070309020205020404" pitchFamily="49" charset="0"/>
              </a:rPr>
              <a:t>};</a:t>
            </a:r>
          </a:p>
        </p:txBody>
      </p:sp>
      <p:sp>
        <p:nvSpPr>
          <p:cNvPr id="7" name="TextBox 6"/>
          <p:cNvSpPr txBox="1"/>
          <p:nvPr/>
        </p:nvSpPr>
        <p:spPr>
          <a:xfrm>
            <a:off x="381000" y="5879068"/>
            <a:ext cx="8534400" cy="369332"/>
          </a:xfrm>
          <a:prstGeom prst="rect">
            <a:avLst/>
          </a:prstGeom>
          <a:noFill/>
        </p:spPr>
        <p:txBody>
          <a:bodyPr wrap="square" rtlCol="0">
            <a:spAutoFit/>
          </a:bodyPr>
          <a:lstStyle/>
          <a:p>
            <a:r>
              <a:rPr lang="en-US" sz="1800" dirty="0" smtClean="0"/>
              <a:t>Define a function to manage the lookup you need and you're in business...</a:t>
            </a:r>
            <a:endParaRPr lang="en-US" sz="18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0655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a:t>
            </a:r>
            <a:r>
              <a:rPr lang="en-US" baseline="0" dirty="0" smtClean="0"/>
              <a:t> Tables</a:t>
            </a:r>
            <a:endParaRPr lang="en-US" dirty="0"/>
          </a:p>
        </p:txBody>
      </p:sp>
      <p:sp>
        <p:nvSpPr>
          <p:cNvPr id="3" name="TextBox 2"/>
          <p:cNvSpPr txBox="1"/>
          <p:nvPr/>
        </p:nvSpPr>
        <p:spPr>
          <a:xfrm>
            <a:off x="381000" y="697468"/>
            <a:ext cx="8534400" cy="369332"/>
          </a:xfrm>
          <a:prstGeom prst="rect">
            <a:avLst/>
          </a:prstGeom>
          <a:noFill/>
        </p:spPr>
        <p:txBody>
          <a:bodyPr wrap="square" rtlCol="0">
            <a:spAutoFit/>
          </a:bodyPr>
          <a:lstStyle/>
          <a:p>
            <a:r>
              <a:rPr lang="en-US" sz="1800" dirty="0" smtClean="0"/>
              <a:t>Put the initialization of your table at file scope in an appropriate </a:t>
            </a:r>
            <a:r>
              <a:rPr lang="en-US" sz="1800" dirty="0" smtClean="0">
                <a:latin typeface="Courier New" panose="02070309020205020404" pitchFamily="49" charset="0"/>
                <a:cs typeface="Courier New" panose="02070309020205020404" pitchFamily="49" charset="0"/>
              </a:rPr>
              <a:t>.c</a:t>
            </a:r>
            <a:r>
              <a:rPr lang="en-US" sz="1800" dirty="0" smtClean="0"/>
              <a:t> file:</a:t>
            </a:r>
            <a:endParaRPr lang="en-US" sz="1800" dirty="0" smtClean="0">
              <a:latin typeface="Courier New" panose="02070309020205020404" pitchFamily="49" charset="0"/>
              <a:cs typeface="Courier New" panose="02070309020205020404" pitchFamily="49" charset="0"/>
            </a:endParaRPr>
          </a:p>
        </p:txBody>
      </p:sp>
      <p:sp>
        <p:nvSpPr>
          <p:cNvPr id="4" name="TextBox 3"/>
          <p:cNvSpPr txBox="1"/>
          <p:nvPr/>
        </p:nvSpPr>
        <p:spPr>
          <a:xfrm>
            <a:off x="533400" y="1275648"/>
            <a:ext cx="5181600" cy="3293209"/>
          </a:xfrm>
          <a:prstGeom prst="rect">
            <a:avLst/>
          </a:prstGeom>
          <a:solidFill>
            <a:schemeClr val="bg1">
              <a:lumMod val="85000"/>
            </a:schemeClr>
          </a:solidFill>
        </p:spPr>
        <p:txBody>
          <a:bodyPr wrap="square" rtlCol="0">
            <a:spAutoFit/>
          </a:bodyPr>
          <a:lstStyle/>
          <a:p>
            <a:r>
              <a:rPr lang="en-US" sz="1600" dirty="0" smtClean="0">
                <a:latin typeface="Courier New" panose="02070309020205020404" pitchFamily="49" charset="0"/>
                <a:cs typeface="Courier New" panose="02070309020205020404" pitchFamily="49" charset="0"/>
              </a:rPr>
              <a:t>// Register lookup module .c file</a:t>
            </a:r>
          </a:p>
          <a:p>
            <a:r>
              <a:rPr lang="en-US" sz="1600" dirty="0" smtClean="0">
                <a:latin typeface="Courier New" panose="02070309020205020404" pitchFamily="49" charset="0"/>
                <a:cs typeface="Courier New" panose="02070309020205020404" pitchFamily="49" charset="0"/>
              </a:rPr>
              <a:t>. . .</a:t>
            </a:r>
          </a:p>
          <a:p>
            <a:r>
              <a:rPr lang="en-US" sz="1600" dirty="0" err="1" smtClean="0">
                <a:latin typeface="Courier New" panose="02070309020205020404" pitchFamily="49" charset="0"/>
                <a:cs typeface="Courier New" panose="02070309020205020404" pitchFamily="49" charset="0"/>
              </a:rPr>
              <a:t>struct</a:t>
            </a:r>
            <a:r>
              <a:rPr lang="en-US" sz="1600" dirty="0" smtClean="0">
                <a:latin typeface="Courier New" panose="02070309020205020404" pitchFamily="49" charset="0"/>
                <a:cs typeface="Courier New" panose="02070309020205020404" pitchFamily="49" charset="0"/>
              </a:rPr>
              <a:t> _</a:t>
            </a:r>
            <a:r>
              <a:rPr lang="en-US" sz="1600" dirty="0" err="1" smtClean="0">
                <a:latin typeface="Courier New" panose="02070309020205020404" pitchFamily="49" charset="0"/>
                <a:cs typeface="Courier New" panose="02070309020205020404" pitchFamily="49" charset="0"/>
              </a:rPr>
              <a:t>RegMapping</a:t>
            </a:r>
            <a:r>
              <a:rPr lang="en-US" sz="1600" dirty="0" smtClean="0">
                <a:latin typeface="Courier New" panose="02070309020205020404" pitchFamily="49" charset="0"/>
                <a:cs typeface="Courier New" panose="02070309020205020404" pitchFamily="49" charset="0"/>
              </a:rPr>
              <a:t> {</a:t>
            </a:r>
          </a:p>
          <a:p>
            <a:r>
              <a:rPr lang="en-US" sz="1600" dirty="0" smtClean="0">
                <a:latin typeface="Courier New" panose="02070309020205020404" pitchFamily="49" charset="0"/>
                <a:cs typeface="Courier New" panose="02070309020205020404" pitchFamily="49" charset="0"/>
              </a:rPr>
              <a:t>   . </a:t>
            </a:r>
            <a:r>
              <a:rPr lang="en-US" sz="1600" dirty="0">
                <a:latin typeface="Courier New" panose="02070309020205020404" pitchFamily="49" charset="0"/>
                <a:cs typeface="Courier New" panose="02070309020205020404" pitchFamily="49" charset="0"/>
              </a:rPr>
              <a:t>. .</a:t>
            </a:r>
          </a:p>
          <a:p>
            <a:r>
              <a:rPr lang="en-US" sz="1600" dirty="0" smtClean="0">
                <a:latin typeface="Courier New" panose="02070309020205020404" pitchFamily="49" charset="0"/>
                <a:cs typeface="Courier New" panose="02070309020205020404" pitchFamily="49" charset="0"/>
              </a:rPr>
              <a:t>};</a:t>
            </a:r>
          </a:p>
          <a:p>
            <a:r>
              <a:rPr lang="en-US" sz="1600" dirty="0" err="1" smtClean="0">
                <a:latin typeface="Courier New" panose="02070309020205020404" pitchFamily="49" charset="0"/>
                <a:cs typeface="Courier New" panose="02070309020205020404" pitchFamily="49" charset="0"/>
              </a:rPr>
              <a:t>typedef</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struct</a:t>
            </a:r>
            <a:r>
              <a:rPr lang="en-US" sz="1600" dirty="0" smtClean="0">
                <a:latin typeface="Courier New" panose="02070309020205020404" pitchFamily="49" charset="0"/>
                <a:cs typeface="Courier New" panose="02070309020205020404" pitchFamily="49" charset="0"/>
              </a:rPr>
              <a:t> _</a:t>
            </a:r>
            <a:r>
              <a:rPr lang="en-US" sz="1600" dirty="0" err="1" smtClean="0">
                <a:latin typeface="Courier New" panose="02070309020205020404" pitchFamily="49" charset="0"/>
                <a:cs typeface="Courier New" panose="02070309020205020404" pitchFamily="49" charset="0"/>
              </a:rPr>
              <a:t>RegMapping</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RegMapping</a:t>
            </a:r>
            <a:r>
              <a:rPr lang="en-US" sz="1600" dirty="0" smtClean="0">
                <a:latin typeface="Courier New" panose="02070309020205020404" pitchFamily="49" charset="0"/>
                <a:cs typeface="Courier New" panose="02070309020205020404" pitchFamily="49" charset="0"/>
              </a:rPr>
              <a:t>;</a:t>
            </a:r>
          </a:p>
          <a:p>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static </a:t>
            </a:r>
            <a:r>
              <a:rPr lang="en-US" sz="1600" dirty="0" err="1">
                <a:latin typeface="Courier New" panose="02070309020205020404" pitchFamily="49" charset="0"/>
                <a:cs typeface="Courier New" panose="02070309020205020404" pitchFamily="49" charset="0"/>
              </a:rPr>
              <a:t>RegMapping</a:t>
            </a:r>
            <a:r>
              <a:rPr lang="en-US" sz="1600" dirty="0">
                <a:latin typeface="Courier New" panose="02070309020205020404" pitchFamily="49" charset="0"/>
                <a:cs typeface="Courier New" panose="02070309020205020404" pitchFamily="49" charset="0"/>
              </a:rPr>
              <a:t> Table[...] = {</a:t>
            </a:r>
          </a:p>
          <a:p>
            <a:r>
              <a:rPr lang="en-US" sz="1600" dirty="0">
                <a:latin typeface="Courier New" panose="02070309020205020404" pitchFamily="49" charset="0"/>
                <a:cs typeface="Courier New" panose="02070309020205020404" pitchFamily="49" charset="0"/>
              </a:rPr>
              <a:t>. . .</a:t>
            </a:r>
          </a:p>
          <a:p>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endParaRPr lang="en-US" sz="1600" dirty="0" smtClean="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 definitions of lookup functions</a:t>
            </a:r>
          </a:p>
          <a:p>
            <a:r>
              <a:rPr lang="en-US" sz="1600" dirty="0" smtClean="0">
                <a:latin typeface="Courier New" panose="02070309020205020404" pitchFamily="49" charset="0"/>
                <a:cs typeface="Courier New" panose="02070309020205020404" pitchFamily="49" charset="0"/>
              </a:rPr>
              <a:t>. . .</a:t>
            </a:r>
          </a:p>
        </p:txBody>
      </p:sp>
      <p:sp>
        <p:nvSpPr>
          <p:cNvPr id="7" name="TextBox 6"/>
          <p:cNvSpPr txBox="1"/>
          <p:nvPr/>
        </p:nvSpPr>
        <p:spPr>
          <a:xfrm>
            <a:off x="381000" y="4777705"/>
            <a:ext cx="8534400" cy="1200329"/>
          </a:xfrm>
          <a:prstGeom prst="rect">
            <a:avLst/>
          </a:prstGeom>
          <a:noFill/>
        </p:spPr>
        <p:txBody>
          <a:bodyPr wrap="square" rtlCol="0">
            <a:spAutoFit/>
          </a:bodyPr>
          <a:lstStyle/>
          <a:p>
            <a:r>
              <a:rPr lang="en-US" sz="1800" dirty="0" smtClean="0"/>
              <a:t>Now:</a:t>
            </a:r>
          </a:p>
          <a:p>
            <a:pPr marL="517525" indent="-285750">
              <a:buFont typeface="Arial" panose="020B0604020202020204" pitchFamily="34" charset="0"/>
              <a:buChar char="•"/>
            </a:pPr>
            <a:r>
              <a:rPr lang="en-US" sz="1800" dirty="0" smtClean="0">
                <a:latin typeface="+mn-lt"/>
                <a:cs typeface="Courier New" panose="02070309020205020404" pitchFamily="49" charset="0"/>
              </a:rPr>
              <a:t>the table is created automatically when your program starts</a:t>
            </a:r>
          </a:p>
          <a:p>
            <a:pPr marL="517525" indent="-285750">
              <a:buFont typeface="Arial" panose="020B0604020202020204" pitchFamily="34" charset="0"/>
              <a:buChar char="•"/>
            </a:pPr>
            <a:r>
              <a:rPr lang="en-US" sz="1800" dirty="0" smtClean="0">
                <a:latin typeface="+mn-lt"/>
                <a:cs typeface="Courier New" panose="02070309020205020404" pitchFamily="49" charset="0"/>
              </a:rPr>
              <a:t>the table exists the whole time your program is running</a:t>
            </a:r>
          </a:p>
          <a:p>
            <a:pPr marL="517525" indent="-285750">
              <a:buFont typeface="Arial" panose="020B0604020202020204" pitchFamily="34" charset="0"/>
              <a:buChar char="•"/>
            </a:pPr>
            <a:r>
              <a:rPr lang="en-US" sz="1800" dirty="0" smtClean="0">
                <a:latin typeface="+mn-lt"/>
                <a:cs typeface="Courier New" panose="02070309020205020404" pitchFamily="49" charset="0"/>
              </a:rPr>
              <a:t>the table can only be accessed by calling the functions you "publish" in a </a:t>
            </a:r>
            <a:r>
              <a:rPr lang="en-US" sz="1800" dirty="0" smtClean="0">
                <a:latin typeface="Courier New" panose="02070309020205020404" pitchFamily="49" charset="0"/>
                <a:cs typeface="Courier New" panose="02070309020205020404" pitchFamily="49" charset="0"/>
              </a:rPr>
              <a:t>.h</a:t>
            </a:r>
            <a:r>
              <a:rPr lang="en-US" sz="1800" dirty="0" smtClean="0">
                <a:latin typeface="+mn-lt"/>
                <a:cs typeface="Courier New" panose="02070309020205020404" pitchFamily="49" charset="0"/>
              </a:rPr>
              <a:t> file </a:t>
            </a:r>
          </a:p>
        </p:txBody>
      </p:sp>
    </p:spTree>
    <p:extLst>
      <p:ext uri="{BB962C8B-B14F-4D97-AF65-F5344CB8AC3E}">
        <p14:creationId xmlns:p14="http://schemas.microsoft.com/office/powerpoint/2010/main" val="378387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Fields to Bits</a:t>
            </a:r>
            <a:endParaRPr lang="en-US" dirty="0"/>
          </a:p>
        </p:txBody>
      </p:sp>
      <p:sp>
        <p:nvSpPr>
          <p:cNvPr id="3" name="TextBox 2"/>
          <p:cNvSpPr txBox="1"/>
          <p:nvPr/>
        </p:nvSpPr>
        <p:spPr>
          <a:xfrm>
            <a:off x="381000" y="685800"/>
            <a:ext cx="8534400" cy="369332"/>
          </a:xfrm>
          <a:prstGeom prst="rect">
            <a:avLst/>
          </a:prstGeom>
          <a:noFill/>
        </p:spPr>
        <p:txBody>
          <a:bodyPr wrap="square" rtlCol="0">
            <a:spAutoFit/>
          </a:bodyPr>
          <a:lstStyle/>
          <a:p>
            <a:r>
              <a:rPr lang="en-US" sz="1800" dirty="0" smtClean="0"/>
              <a:t>Consider:   </a:t>
            </a:r>
            <a:r>
              <a:rPr lang="en-US" sz="1800" dirty="0" smtClean="0">
                <a:latin typeface="Courier New" panose="02070309020205020404" pitchFamily="49" charset="0"/>
                <a:cs typeface="Courier New" panose="02070309020205020404" pitchFamily="49" charset="0"/>
              </a:rPr>
              <a:t>add  $t0, $s5, $s3</a:t>
            </a:r>
            <a:endParaRPr lang="en-US" sz="1800" dirty="0" smtClean="0"/>
          </a:p>
        </p:txBody>
      </p:sp>
      <p:grpSp>
        <p:nvGrpSpPr>
          <p:cNvPr id="7" name="Group 27"/>
          <p:cNvGrpSpPr>
            <a:grpSpLocks/>
          </p:cNvGrpSpPr>
          <p:nvPr/>
        </p:nvGrpSpPr>
        <p:grpSpPr bwMode="auto">
          <a:xfrm>
            <a:off x="1371600" y="2246093"/>
            <a:ext cx="6477000" cy="339725"/>
            <a:chOff x="864" y="2592"/>
            <a:chExt cx="4080" cy="214"/>
          </a:xfrm>
        </p:grpSpPr>
        <p:sp>
          <p:nvSpPr>
            <p:cNvPr id="42" name="Rectangle 28"/>
            <p:cNvSpPr>
              <a:spLocks noChangeArrowheads="1"/>
            </p:cNvSpPr>
            <p:nvPr/>
          </p:nvSpPr>
          <p:spPr bwMode="auto">
            <a:xfrm>
              <a:off x="4264" y="2592"/>
              <a:ext cx="68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a:latin typeface="Courier New" pitchFamily="49" charset="0"/>
                </a:rPr>
                <a:t>funct</a:t>
              </a:r>
            </a:p>
          </p:txBody>
        </p:sp>
        <p:sp>
          <p:nvSpPr>
            <p:cNvPr id="43" name="Rectangle 29"/>
            <p:cNvSpPr>
              <a:spLocks noChangeArrowheads="1"/>
            </p:cNvSpPr>
            <p:nvPr/>
          </p:nvSpPr>
          <p:spPr bwMode="auto">
            <a:xfrm>
              <a:off x="3584" y="2592"/>
              <a:ext cx="68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a:latin typeface="Courier New" pitchFamily="49" charset="0"/>
                </a:rPr>
                <a:t>shamt</a:t>
              </a:r>
            </a:p>
          </p:txBody>
        </p:sp>
        <p:sp>
          <p:nvSpPr>
            <p:cNvPr id="44" name="Rectangle 30"/>
            <p:cNvSpPr>
              <a:spLocks noChangeArrowheads="1"/>
            </p:cNvSpPr>
            <p:nvPr/>
          </p:nvSpPr>
          <p:spPr bwMode="auto">
            <a:xfrm>
              <a:off x="2904" y="2592"/>
              <a:ext cx="68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a:latin typeface="Courier New" pitchFamily="49" charset="0"/>
                </a:rPr>
                <a:t>rd</a:t>
              </a:r>
            </a:p>
          </p:txBody>
        </p:sp>
        <p:sp>
          <p:nvSpPr>
            <p:cNvPr id="45" name="Rectangle 31"/>
            <p:cNvSpPr>
              <a:spLocks noChangeArrowheads="1"/>
            </p:cNvSpPr>
            <p:nvPr/>
          </p:nvSpPr>
          <p:spPr bwMode="auto">
            <a:xfrm>
              <a:off x="2249" y="2592"/>
              <a:ext cx="655"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a:latin typeface="Courier New" pitchFamily="49" charset="0"/>
                </a:rPr>
                <a:t>rt</a:t>
              </a:r>
            </a:p>
          </p:txBody>
        </p:sp>
        <p:sp>
          <p:nvSpPr>
            <p:cNvPr id="46" name="Rectangle 32"/>
            <p:cNvSpPr>
              <a:spLocks noChangeArrowheads="1"/>
            </p:cNvSpPr>
            <p:nvPr/>
          </p:nvSpPr>
          <p:spPr bwMode="auto">
            <a:xfrm>
              <a:off x="1544" y="2592"/>
              <a:ext cx="705"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a:latin typeface="Courier New" pitchFamily="49" charset="0"/>
                </a:rPr>
                <a:t>rs</a:t>
              </a:r>
            </a:p>
          </p:txBody>
        </p:sp>
        <p:sp>
          <p:nvSpPr>
            <p:cNvPr id="47" name="Rectangle 33"/>
            <p:cNvSpPr>
              <a:spLocks noChangeArrowheads="1"/>
            </p:cNvSpPr>
            <p:nvPr/>
          </p:nvSpPr>
          <p:spPr bwMode="auto">
            <a:xfrm>
              <a:off x="864" y="2592"/>
              <a:ext cx="68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a:latin typeface="Courier New" pitchFamily="49" charset="0"/>
                </a:rPr>
                <a:t>op	</a:t>
              </a:r>
            </a:p>
          </p:txBody>
        </p:sp>
        <p:sp>
          <p:nvSpPr>
            <p:cNvPr id="48" name="Line 34"/>
            <p:cNvSpPr>
              <a:spLocks noChangeShapeType="1"/>
            </p:cNvSpPr>
            <p:nvPr/>
          </p:nvSpPr>
          <p:spPr bwMode="auto">
            <a:xfrm>
              <a:off x="864" y="2592"/>
              <a:ext cx="408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35"/>
            <p:cNvSpPr>
              <a:spLocks noChangeShapeType="1"/>
            </p:cNvSpPr>
            <p:nvPr/>
          </p:nvSpPr>
          <p:spPr bwMode="auto">
            <a:xfrm>
              <a:off x="864" y="2803"/>
              <a:ext cx="408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36"/>
            <p:cNvSpPr>
              <a:spLocks noChangeShapeType="1"/>
            </p:cNvSpPr>
            <p:nvPr/>
          </p:nvSpPr>
          <p:spPr bwMode="auto">
            <a:xfrm>
              <a:off x="864" y="2592"/>
              <a:ext cx="0" cy="211"/>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Line 37"/>
            <p:cNvSpPr>
              <a:spLocks noChangeShapeType="1"/>
            </p:cNvSpPr>
            <p:nvPr/>
          </p:nvSpPr>
          <p:spPr bwMode="auto">
            <a:xfrm>
              <a:off x="1544"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Line 38"/>
            <p:cNvSpPr>
              <a:spLocks noChangeShapeType="1"/>
            </p:cNvSpPr>
            <p:nvPr/>
          </p:nvSpPr>
          <p:spPr bwMode="auto">
            <a:xfrm>
              <a:off x="2249"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39"/>
            <p:cNvSpPr>
              <a:spLocks noChangeShapeType="1"/>
            </p:cNvSpPr>
            <p:nvPr/>
          </p:nvSpPr>
          <p:spPr bwMode="auto">
            <a:xfrm>
              <a:off x="2904"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40"/>
            <p:cNvSpPr>
              <a:spLocks noChangeShapeType="1"/>
            </p:cNvSpPr>
            <p:nvPr/>
          </p:nvSpPr>
          <p:spPr bwMode="auto">
            <a:xfrm>
              <a:off x="3584"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 name="Line 41"/>
            <p:cNvSpPr>
              <a:spLocks noChangeShapeType="1"/>
            </p:cNvSpPr>
            <p:nvPr/>
          </p:nvSpPr>
          <p:spPr bwMode="auto">
            <a:xfrm>
              <a:off x="4264"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42"/>
            <p:cNvSpPr>
              <a:spLocks noChangeShapeType="1"/>
            </p:cNvSpPr>
            <p:nvPr/>
          </p:nvSpPr>
          <p:spPr bwMode="auto">
            <a:xfrm>
              <a:off x="4944" y="2592"/>
              <a:ext cx="0" cy="211"/>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43"/>
            <p:cNvSpPr>
              <a:spLocks noChangeShapeType="1"/>
            </p:cNvSpPr>
            <p:nvPr/>
          </p:nvSpPr>
          <p:spPr bwMode="auto">
            <a:xfrm>
              <a:off x="86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58" name="Line 44"/>
            <p:cNvSpPr>
              <a:spLocks noChangeShapeType="1"/>
            </p:cNvSpPr>
            <p:nvPr/>
          </p:nvSpPr>
          <p:spPr bwMode="auto">
            <a:xfrm>
              <a:off x="154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59" name="Line 45"/>
            <p:cNvSpPr>
              <a:spLocks noChangeShapeType="1"/>
            </p:cNvSpPr>
            <p:nvPr/>
          </p:nvSpPr>
          <p:spPr bwMode="auto">
            <a:xfrm>
              <a:off x="222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60" name="Line 46"/>
            <p:cNvSpPr>
              <a:spLocks noChangeShapeType="1"/>
            </p:cNvSpPr>
            <p:nvPr/>
          </p:nvSpPr>
          <p:spPr bwMode="auto">
            <a:xfrm>
              <a:off x="290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61" name="Line 47"/>
            <p:cNvSpPr>
              <a:spLocks noChangeShapeType="1"/>
            </p:cNvSpPr>
            <p:nvPr/>
          </p:nvSpPr>
          <p:spPr bwMode="auto">
            <a:xfrm>
              <a:off x="358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62" name="Line 48"/>
            <p:cNvSpPr>
              <a:spLocks noChangeShapeType="1"/>
            </p:cNvSpPr>
            <p:nvPr/>
          </p:nvSpPr>
          <p:spPr bwMode="auto">
            <a:xfrm>
              <a:off x="426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grpSp>
      <p:grpSp>
        <p:nvGrpSpPr>
          <p:cNvPr id="63" name="Group 27"/>
          <p:cNvGrpSpPr>
            <a:grpSpLocks/>
          </p:cNvGrpSpPr>
          <p:nvPr/>
        </p:nvGrpSpPr>
        <p:grpSpPr bwMode="auto">
          <a:xfrm>
            <a:off x="1371600" y="3775075"/>
            <a:ext cx="6477000" cy="339725"/>
            <a:chOff x="864" y="2592"/>
            <a:chExt cx="4080" cy="214"/>
          </a:xfrm>
        </p:grpSpPr>
        <p:sp>
          <p:nvSpPr>
            <p:cNvPr id="64" name="Rectangle 28"/>
            <p:cNvSpPr>
              <a:spLocks noChangeArrowheads="1"/>
            </p:cNvSpPr>
            <p:nvPr/>
          </p:nvSpPr>
          <p:spPr bwMode="auto">
            <a:xfrm>
              <a:off x="4264" y="2592"/>
              <a:ext cx="68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dirty="0" smtClean="0">
                  <a:latin typeface="Courier New" pitchFamily="49" charset="0"/>
                </a:rPr>
                <a:t>100000</a:t>
              </a:r>
              <a:endParaRPr lang="en-US" sz="1600" dirty="0">
                <a:latin typeface="Courier New" pitchFamily="49" charset="0"/>
              </a:endParaRPr>
            </a:p>
          </p:txBody>
        </p:sp>
        <p:sp>
          <p:nvSpPr>
            <p:cNvPr id="65" name="Rectangle 29"/>
            <p:cNvSpPr>
              <a:spLocks noChangeArrowheads="1"/>
            </p:cNvSpPr>
            <p:nvPr/>
          </p:nvSpPr>
          <p:spPr bwMode="auto">
            <a:xfrm>
              <a:off x="3584" y="2592"/>
              <a:ext cx="68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dirty="0" smtClean="0">
                  <a:latin typeface="Courier New" pitchFamily="49" charset="0"/>
                </a:rPr>
                <a:t>00000</a:t>
              </a:r>
              <a:endParaRPr lang="en-US" sz="1600" dirty="0">
                <a:latin typeface="Courier New" pitchFamily="49" charset="0"/>
              </a:endParaRPr>
            </a:p>
          </p:txBody>
        </p:sp>
        <p:sp>
          <p:nvSpPr>
            <p:cNvPr id="66" name="Rectangle 30"/>
            <p:cNvSpPr>
              <a:spLocks noChangeArrowheads="1"/>
            </p:cNvSpPr>
            <p:nvPr/>
          </p:nvSpPr>
          <p:spPr bwMode="auto">
            <a:xfrm>
              <a:off x="2904" y="2592"/>
              <a:ext cx="68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dirty="0" smtClean="0">
                  <a:latin typeface="Courier New" pitchFamily="49" charset="0"/>
                </a:rPr>
                <a:t>10011</a:t>
              </a:r>
              <a:endParaRPr lang="en-US" sz="1600" dirty="0">
                <a:latin typeface="Courier New" pitchFamily="49" charset="0"/>
              </a:endParaRPr>
            </a:p>
          </p:txBody>
        </p:sp>
        <p:sp>
          <p:nvSpPr>
            <p:cNvPr id="67" name="Rectangle 31"/>
            <p:cNvSpPr>
              <a:spLocks noChangeArrowheads="1"/>
            </p:cNvSpPr>
            <p:nvPr/>
          </p:nvSpPr>
          <p:spPr bwMode="auto">
            <a:xfrm>
              <a:off x="2249" y="2592"/>
              <a:ext cx="655"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dirty="0" smtClean="0">
                  <a:latin typeface="Courier New" pitchFamily="49" charset="0"/>
                </a:rPr>
                <a:t>10101</a:t>
              </a:r>
              <a:endParaRPr lang="en-US" sz="1600" dirty="0">
                <a:latin typeface="Courier New" pitchFamily="49" charset="0"/>
              </a:endParaRPr>
            </a:p>
          </p:txBody>
        </p:sp>
        <p:sp>
          <p:nvSpPr>
            <p:cNvPr id="68" name="Rectangle 32"/>
            <p:cNvSpPr>
              <a:spLocks noChangeArrowheads="1"/>
            </p:cNvSpPr>
            <p:nvPr/>
          </p:nvSpPr>
          <p:spPr bwMode="auto">
            <a:xfrm>
              <a:off x="1544" y="2592"/>
              <a:ext cx="705"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dirty="0" smtClean="0">
                  <a:latin typeface="Courier New" pitchFamily="49" charset="0"/>
                </a:rPr>
                <a:t>01000</a:t>
              </a:r>
              <a:endParaRPr lang="en-US" sz="1600" dirty="0">
                <a:latin typeface="Courier New" pitchFamily="49" charset="0"/>
              </a:endParaRPr>
            </a:p>
          </p:txBody>
        </p:sp>
        <p:sp>
          <p:nvSpPr>
            <p:cNvPr id="69" name="Rectangle 33"/>
            <p:cNvSpPr>
              <a:spLocks noChangeArrowheads="1"/>
            </p:cNvSpPr>
            <p:nvPr/>
          </p:nvSpPr>
          <p:spPr bwMode="auto">
            <a:xfrm>
              <a:off x="864" y="2592"/>
              <a:ext cx="68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bg2"/>
                </a:buClr>
                <a:buSzPct val="75000"/>
                <a:buFont typeface="Monotype Sorts" pitchFamily="2" charset="2"/>
                <a:buNone/>
              </a:pPr>
              <a:r>
                <a:rPr lang="en-US" sz="1600" dirty="0" smtClean="0">
                  <a:latin typeface="Courier New" pitchFamily="49" charset="0"/>
                </a:rPr>
                <a:t>000000</a:t>
              </a:r>
              <a:r>
                <a:rPr lang="en-US" sz="1600" dirty="0">
                  <a:latin typeface="Courier New" pitchFamily="49" charset="0"/>
                </a:rPr>
                <a:t>	</a:t>
              </a:r>
            </a:p>
          </p:txBody>
        </p:sp>
        <p:sp>
          <p:nvSpPr>
            <p:cNvPr id="70" name="Line 34"/>
            <p:cNvSpPr>
              <a:spLocks noChangeShapeType="1"/>
            </p:cNvSpPr>
            <p:nvPr/>
          </p:nvSpPr>
          <p:spPr bwMode="auto">
            <a:xfrm>
              <a:off x="864" y="2592"/>
              <a:ext cx="408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 name="Line 35"/>
            <p:cNvSpPr>
              <a:spLocks noChangeShapeType="1"/>
            </p:cNvSpPr>
            <p:nvPr/>
          </p:nvSpPr>
          <p:spPr bwMode="auto">
            <a:xfrm>
              <a:off x="864" y="2803"/>
              <a:ext cx="408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 name="Line 36"/>
            <p:cNvSpPr>
              <a:spLocks noChangeShapeType="1"/>
            </p:cNvSpPr>
            <p:nvPr/>
          </p:nvSpPr>
          <p:spPr bwMode="auto">
            <a:xfrm>
              <a:off x="864" y="2592"/>
              <a:ext cx="0" cy="211"/>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 name="Line 37"/>
            <p:cNvSpPr>
              <a:spLocks noChangeShapeType="1"/>
            </p:cNvSpPr>
            <p:nvPr/>
          </p:nvSpPr>
          <p:spPr bwMode="auto">
            <a:xfrm>
              <a:off x="1544"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 name="Line 38"/>
            <p:cNvSpPr>
              <a:spLocks noChangeShapeType="1"/>
            </p:cNvSpPr>
            <p:nvPr/>
          </p:nvSpPr>
          <p:spPr bwMode="auto">
            <a:xfrm>
              <a:off x="2249"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 name="Line 39"/>
            <p:cNvSpPr>
              <a:spLocks noChangeShapeType="1"/>
            </p:cNvSpPr>
            <p:nvPr/>
          </p:nvSpPr>
          <p:spPr bwMode="auto">
            <a:xfrm>
              <a:off x="2904"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 name="Line 40"/>
            <p:cNvSpPr>
              <a:spLocks noChangeShapeType="1"/>
            </p:cNvSpPr>
            <p:nvPr/>
          </p:nvSpPr>
          <p:spPr bwMode="auto">
            <a:xfrm>
              <a:off x="3584"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 name="Line 41"/>
            <p:cNvSpPr>
              <a:spLocks noChangeShapeType="1"/>
            </p:cNvSpPr>
            <p:nvPr/>
          </p:nvSpPr>
          <p:spPr bwMode="auto">
            <a:xfrm>
              <a:off x="4264" y="2592"/>
              <a:ext cx="0" cy="2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 name="Line 42"/>
            <p:cNvSpPr>
              <a:spLocks noChangeShapeType="1"/>
            </p:cNvSpPr>
            <p:nvPr/>
          </p:nvSpPr>
          <p:spPr bwMode="auto">
            <a:xfrm>
              <a:off x="4944" y="2592"/>
              <a:ext cx="0" cy="211"/>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 name="Line 43"/>
            <p:cNvSpPr>
              <a:spLocks noChangeShapeType="1"/>
            </p:cNvSpPr>
            <p:nvPr/>
          </p:nvSpPr>
          <p:spPr bwMode="auto">
            <a:xfrm>
              <a:off x="86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80" name="Line 44"/>
            <p:cNvSpPr>
              <a:spLocks noChangeShapeType="1"/>
            </p:cNvSpPr>
            <p:nvPr/>
          </p:nvSpPr>
          <p:spPr bwMode="auto">
            <a:xfrm>
              <a:off x="154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81" name="Line 45"/>
            <p:cNvSpPr>
              <a:spLocks noChangeShapeType="1"/>
            </p:cNvSpPr>
            <p:nvPr/>
          </p:nvSpPr>
          <p:spPr bwMode="auto">
            <a:xfrm>
              <a:off x="222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82" name="Line 46"/>
            <p:cNvSpPr>
              <a:spLocks noChangeShapeType="1"/>
            </p:cNvSpPr>
            <p:nvPr/>
          </p:nvSpPr>
          <p:spPr bwMode="auto">
            <a:xfrm>
              <a:off x="290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83" name="Line 47"/>
            <p:cNvSpPr>
              <a:spLocks noChangeShapeType="1"/>
            </p:cNvSpPr>
            <p:nvPr/>
          </p:nvSpPr>
          <p:spPr bwMode="auto">
            <a:xfrm>
              <a:off x="358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84" name="Line 48"/>
            <p:cNvSpPr>
              <a:spLocks noChangeShapeType="1"/>
            </p:cNvSpPr>
            <p:nvPr/>
          </p:nvSpPr>
          <p:spPr bwMode="auto">
            <a:xfrm>
              <a:off x="4264" y="2806"/>
              <a:ext cx="68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grpSp>
      <p:sp>
        <p:nvSpPr>
          <p:cNvPr id="87" name="Down Arrow 86"/>
          <p:cNvSpPr/>
          <p:nvPr/>
        </p:nvSpPr>
        <p:spPr bwMode="auto">
          <a:xfrm>
            <a:off x="2514600" y="2895600"/>
            <a:ext cx="304800" cy="762000"/>
          </a:xfrm>
          <a:prstGeom prst="downArrow">
            <a:avLst/>
          </a:prstGeom>
          <a:solidFill>
            <a:srgbClr val="003399"/>
          </a:solidFill>
          <a:ln w="25400" cap="flat" cmpd="sng" algn="ctr">
            <a:no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8" name="Down Arrow 87"/>
          <p:cNvSpPr/>
          <p:nvPr/>
        </p:nvSpPr>
        <p:spPr bwMode="auto">
          <a:xfrm>
            <a:off x="3581400" y="2895600"/>
            <a:ext cx="304800" cy="762000"/>
          </a:xfrm>
          <a:prstGeom prst="downArrow">
            <a:avLst/>
          </a:prstGeom>
          <a:solidFill>
            <a:srgbClr val="003399"/>
          </a:solidFill>
          <a:ln w="25400" cap="flat" cmpd="sng" algn="ctr">
            <a:no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9" name="Down Arrow 88"/>
          <p:cNvSpPr/>
          <p:nvPr/>
        </p:nvSpPr>
        <p:spPr bwMode="auto">
          <a:xfrm>
            <a:off x="4648200" y="2895600"/>
            <a:ext cx="304800" cy="762000"/>
          </a:xfrm>
          <a:prstGeom prst="downArrow">
            <a:avLst/>
          </a:prstGeom>
          <a:solidFill>
            <a:srgbClr val="003399"/>
          </a:solidFill>
          <a:ln w="25400" cap="flat" cmpd="sng" algn="ctr">
            <a:no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2" name="TextBox 91"/>
          <p:cNvSpPr txBox="1"/>
          <p:nvPr/>
        </p:nvSpPr>
        <p:spPr>
          <a:xfrm>
            <a:off x="381000" y="2209800"/>
            <a:ext cx="901147" cy="646331"/>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table</a:t>
            </a:r>
          </a:p>
          <a:p>
            <a:r>
              <a:rPr lang="en-US" sz="1800" dirty="0" smtClean="0">
                <a:latin typeface="Arial" panose="020B0604020202020204" pitchFamily="34" charset="0"/>
                <a:cs typeface="Arial" panose="020B0604020202020204" pitchFamily="34" charset="0"/>
              </a:rPr>
              <a:t>lookup</a:t>
            </a:r>
          </a:p>
        </p:txBody>
      </p:sp>
      <p:sp>
        <p:nvSpPr>
          <p:cNvPr id="93" name="TextBox 92"/>
          <p:cNvSpPr txBox="1"/>
          <p:nvPr/>
        </p:nvSpPr>
        <p:spPr>
          <a:xfrm>
            <a:off x="7308850" y="2953434"/>
            <a:ext cx="1371600" cy="646331"/>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more table lookups</a:t>
            </a:r>
          </a:p>
        </p:txBody>
      </p:sp>
      <p:sp>
        <p:nvSpPr>
          <p:cNvPr id="94" name="TextBox 93"/>
          <p:cNvSpPr txBox="1"/>
          <p:nvPr/>
        </p:nvSpPr>
        <p:spPr>
          <a:xfrm>
            <a:off x="381000" y="4687669"/>
            <a:ext cx="8534400" cy="646331"/>
          </a:xfrm>
          <a:prstGeom prst="rect">
            <a:avLst/>
          </a:prstGeom>
          <a:noFill/>
        </p:spPr>
        <p:txBody>
          <a:bodyPr wrap="square" rtlCol="0">
            <a:spAutoFit/>
          </a:bodyPr>
          <a:lstStyle/>
          <a:p>
            <a:r>
              <a:rPr lang="en-US" sz="1800" dirty="0" smtClean="0"/>
              <a:t>If we have the right tables and we break the assembly instruction into its parts, it's easy to generate the machine instruction...</a:t>
            </a:r>
          </a:p>
        </p:txBody>
      </p:sp>
      <p:sp>
        <p:nvSpPr>
          <p:cNvPr id="90" name="Down Arrow 89"/>
          <p:cNvSpPr/>
          <p:nvPr/>
        </p:nvSpPr>
        <p:spPr bwMode="auto">
          <a:xfrm>
            <a:off x="5715000" y="1295400"/>
            <a:ext cx="304800" cy="762000"/>
          </a:xfrm>
          <a:prstGeom prst="downArrow">
            <a:avLst/>
          </a:prstGeom>
          <a:pattFill prst="wdDnDiag">
            <a:fgClr>
              <a:srgbClr val="0070C0"/>
            </a:fgClr>
            <a:bgClr>
              <a:schemeClr val="bg1"/>
            </a:bgClr>
          </a:patt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5" name="Down Arrow 84"/>
          <p:cNvSpPr/>
          <p:nvPr/>
        </p:nvSpPr>
        <p:spPr bwMode="auto">
          <a:xfrm>
            <a:off x="1665514" y="1055132"/>
            <a:ext cx="304800" cy="1002268"/>
          </a:xfrm>
          <a:prstGeom prst="downArrow">
            <a:avLst/>
          </a:prstGeom>
          <a:solidFill>
            <a:srgbClr val="003399"/>
          </a:solidFill>
          <a:ln w="25400" cap="flat" cmpd="sng" algn="ctr">
            <a:no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5" name="Bent-Up Arrow 94"/>
          <p:cNvSpPr/>
          <p:nvPr/>
        </p:nvSpPr>
        <p:spPr bwMode="auto">
          <a:xfrm>
            <a:off x="1752600" y="1285460"/>
            <a:ext cx="5556250" cy="771939"/>
          </a:xfrm>
          <a:prstGeom prst="bentUpArrow">
            <a:avLst>
              <a:gd name="adj1" fmla="val 25000"/>
              <a:gd name="adj2" fmla="val 25000"/>
              <a:gd name="adj3" fmla="val 19203"/>
            </a:avLst>
          </a:prstGeom>
          <a:solidFill>
            <a:srgbClr val="003399"/>
          </a:solidFill>
          <a:ln w="25400" cap="flat" cmpd="sng" algn="ctr">
            <a:noFill/>
            <a:prstDash val="solid"/>
            <a:round/>
            <a:headEnd type="none" w="med" len="med"/>
            <a:tailEnd type="stealth" w="lg" len="lg"/>
          </a:ln>
          <a:effectLst/>
          <a:scene3d>
            <a:camera prst="orthographicFront">
              <a:rot lat="10800000" lon="0" rev="0"/>
            </a:camera>
            <a:lightRig rig="threePt" dir="t"/>
          </a:scene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4051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8" grpId="0" animBg="1"/>
      <p:bldP spid="89" grpId="0" animBg="1"/>
      <p:bldP spid="92" grpId="0"/>
      <p:bldP spid="93" grpId="0"/>
      <p:bldP spid="94" grpId="0"/>
      <p:bldP spid="90" grpId="0" animBg="1"/>
      <p:bldP spid="85" grpId="0" animBg="1"/>
      <p:bldP spid="95" grpId="0" animBg="1"/>
    </p:bld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0070C0"/>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3107</TotalTime>
  <Words>4395</Words>
  <Application>Microsoft Office PowerPoint</Application>
  <PresentationFormat>Overhead</PresentationFormat>
  <Paragraphs>641</Paragraphs>
  <Slides>27</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Comic Sans MS</vt:lpstr>
      <vt:lpstr>Courier New</vt:lpstr>
      <vt:lpstr>Helvetica</vt:lpstr>
      <vt:lpstr>Monotype Sorts</vt:lpstr>
      <vt:lpstr>Times New Roman</vt:lpstr>
      <vt:lpstr>Professional</vt:lpstr>
      <vt:lpstr>Getting Started</vt:lpstr>
      <vt:lpstr>Data Segment</vt:lpstr>
      <vt:lpstr>Text Segment</vt:lpstr>
      <vt:lpstr>Consider an Example</vt:lpstr>
      <vt:lpstr>Table Lookup</vt:lpstr>
      <vt:lpstr>Designing a Table</vt:lpstr>
      <vt:lpstr>Implementing a Table</vt:lpstr>
      <vt:lpstr>Static Tables</vt:lpstr>
      <vt:lpstr>Mapping Fields to Bits</vt:lpstr>
      <vt:lpstr>Representing the Machine Instruction</vt:lpstr>
      <vt:lpstr>Bits to Characters:  Bit Fiddling</vt:lpstr>
      <vt:lpstr>Broader Perspective:  Parsing the File</vt:lpstr>
      <vt:lpstr>Broader Perspective:  Parsing the File</vt:lpstr>
      <vt:lpstr>Parsing an Assembly Instruction</vt:lpstr>
      <vt:lpstr>Parsing an Assembly Instruction</vt:lpstr>
      <vt:lpstr>Broader Perspective:  Labels</vt:lpstr>
      <vt:lpstr>Broader Perspective:  Pseudo-Instructions</vt:lpstr>
      <vt:lpstr>Broader Perspective:  Labels</vt:lpstr>
      <vt:lpstr>Memory</vt:lpstr>
      <vt:lpstr>Memory: a More Accurate View</vt:lpstr>
      <vt:lpstr>Symbol Table</vt:lpstr>
      <vt:lpstr>Incremental Development</vt:lpstr>
      <vt:lpstr>One View</vt:lpstr>
      <vt:lpstr>More Questions</vt:lpstr>
      <vt:lpstr>Testing</vt:lpstr>
      <vt:lpstr>Tools</vt:lpstr>
      <vt:lpstr>Pragmatics</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Dwight Barnette</dc:creator>
  <cp:lastModifiedBy>William D McQuain</cp:lastModifiedBy>
  <cp:revision>197</cp:revision>
  <cp:lastPrinted>2014-10-08T22:13:05Z</cp:lastPrinted>
  <dcterms:created xsi:type="dcterms:W3CDTF">1998-08-05T19:51:03Z</dcterms:created>
  <dcterms:modified xsi:type="dcterms:W3CDTF">2020-03-16T17:26:42Z</dcterms:modified>
</cp:coreProperties>
</file>